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50"/>
  </p:notesMasterIdLst>
  <p:handoutMasterIdLst>
    <p:handoutMasterId r:id="rId51"/>
  </p:handoutMasterIdLst>
  <p:sldIdLst>
    <p:sldId id="1312" r:id="rId2"/>
    <p:sldId id="1234" r:id="rId3"/>
    <p:sldId id="1250" r:id="rId4"/>
    <p:sldId id="1251" r:id="rId5"/>
    <p:sldId id="1491" r:id="rId6"/>
    <p:sldId id="1281" r:id="rId7"/>
    <p:sldId id="1493" r:id="rId8"/>
    <p:sldId id="1490" r:id="rId9"/>
    <p:sldId id="1445" r:id="rId10"/>
    <p:sldId id="1463" r:id="rId11"/>
    <p:sldId id="1492" r:id="rId12"/>
    <p:sldId id="1464" r:id="rId13"/>
    <p:sldId id="1465" r:id="rId14"/>
    <p:sldId id="1466" r:id="rId15"/>
    <p:sldId id="1467" r:id="rId16"/>
    <p:sldId id="1468" r:id="rId17"/>
    <p:sldId id="1469" r:id="rId18"/>
    <p:sldId id="1470" r:id="rId19"/>
    <p:sldId id="1471" r:id="rId20"/>
    <p:sldId id="1472" r:id="rId21"/>
    <p:sldId id="1473" r:id="rId22"/>
    <p:sldId id="1474" r:id="rId23"/>
    <p:sldId id="1475" r:id="rId24"/>
    <p:sldId id="1489" r:id="rId25"/>
    <p:sldId id="1447" r:id="rId26"/>
    <p:sldId id="1448" r:id="rId27"/>
    <p:sldId id="1446" r:id="rId28"/>
    <p:sldId id="1477" r:id="rId29"/>
    <p:sldId id="1478" r:id="rId30"/>
    <p:sldId id="1479" r:id="rId31"/>
    <p:sldId id="1480" r:id="rId32"/>
    <p:sldId id="1481" r:id="rId33"/>
    <p:sldId id="1484" r:id="rId34"/>
    <p:sldId id="1486" r:id="rId35"/>
    <p:sldId id="1450" r:id="rId36"/>
    <p:sldId id="1451" r:id="rId37"/>
    <p:sldId id="1452" r:id="rId38"/>
    <p:sldId id="1453" r:id="rId39"/>
    <p:sldId id="1454" r:id="rId40"/>
    <p:sldId id="1461" r:id="rId41"/>
    <p:sldId id="1462" r:id="rId42"/>
    <p:sldId id="1456" r:id="rId43"/>
    <p:sldId id="1457" r:id="rId44"/>
    <p:sldId id="1458" r:id="rId45"/>
    <p:sldId id="1459" r:id="rId46"/>
    <p:sldId id="1460" r:id="rId47"/>
    <p:sldId id="1455" r:id="rId48"/>
    <p:sldId id="1229" r:id="rId49"/>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294">
          <p15:clr>
            <a:srgbClr val="A4A3A4"/>
          </p15:clr>
        </p15:guide>
        <p15:guide id="2" orient="horz" pos="1151">
          <p15:clr>
            <a:srgbClr val="A4A3A4"/>
          </p15:clr>
        </p15:guide>
        <p15:guide id="3" orient="horz" pos="2018">
          <p15:clr>
            <a:srgbClr val="A4A3A4"/>
          </p15:clr>
        </p15:guide>
        <p15:guide id="4" orient="horz" pos="2652">
          <p15:clr>
            <a:srgbClr val="A4A3A4"/>
          </p15:clr>
        </p15:guide>
        <p15:guide id="5" pos="5579">
          <p15:clr>
            <a:srgbClr val="A4A3A4"/>
          </p15:clr>
        </p15:guide>
        <p15:guide id="6" pos="5266">
          <p15:clr>
            <a:srgbClr val="A4A3A4"/>
          </p15:clr>
        </p15:guide>
        <p15:guide id="7" pos="198">
          <p15:clr>
            <a:srgbClr val="A4A3A4"/>
          </p15:clr>
        </p15:guide>
        <p15:guide id="8" pos="3193">
          <p15:clr>
            <a:srgbClr val="A4A3A4"/>
          </p15:clr>
        </p15:guide>
        <p15:guide id="9" pos="493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86"/>
    <a:srgbClr val="3366FF"/>
    <a:srgbClr val="414141"/>
    <a:srgbClr val="5A5A59"/>
    <a:srgbClr val="004074"/>
    <a:srgbClr val="00A4FF"/>
    <a:srgbClr val="6B9B1A"/>
    <a:srgbClr val="575F57"/>
    <a:srgbClr val="575757"/>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94981" autoAdjust="0"/>
  </p:normalViewPr>
  <p:slideViewPr>
    <p:cSldViewPr snapToGrid="0">
      <p:cViewPr varScale="1">
        <p:scale>
          <a:sx n="65" d="100"/>
          <a:sy n="65" d="100"/>
        </p:scale>
        <p:origin x="1530" y="78"/>
      </p:cViewPr>
      <p:guideLst>
        <p:guide orient="horz" pos="2294"/>
        <p:guide orient="horz" pos="1151"/>
        <p:guide orient="horz" pos="2018"/>
        <p:guide orient="horz" pos="2652"/>
        <p:guide pos="5579"/>
        <p:guide pos="5266"/>
        <p:guide pos="198"/>
        <p:guide pos="3193"/>
        <p:guide pos="49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60" d="100"/>
        <a:sy n="160" d="100"/>
      </p:scale>
      <p:origin x="0" y="0"/>
    </p:cViewPr>
  </p:sorterViewPr>
  <p:notesViewPr>
    <p:cSldViewPr snapToGrid="0">
      <p:cViewPr varScale="1">
        <p:scale>
          <a:sx n="85" d="100"/>
          <a:sy n="85" d="100"/>
        </p:scale>
        <p:origin x="-390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Arial" charset="0"/>
              </a:defRPr>
            </a:lvl1pPr>
          </a:lstStyle>
          <a:p>
            <a:pPr>
              <a:defRPr/>
            </a:pPr>
            <a:fld id="{86FBF181-6581-4E2F-849B-67FB4221BBBA}" type="datetimeFigureOut">
              <a:rPr lang="de-DE"/>
              <a:pPr>
                <a:defRPr/>
              </a:pPr>
              <a:t>22.03.2022</a:t>
            </a:fld>
            <a:endParaRPr lang="de-DE"/>
          </a:p>
        </p:txBody>
      </p:sp>
      <p:sp>
        <p:nvSpPr>
          <p:cNvPr id="3891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charset="0"/>
                <a:cs typeface="Arial" charset="0"/>
              </a:defRPr>
            </a:lvl1pPr>
          </a:lstStyle>
          <a:p>
            <a:pPr>
              <a:defRPr/>
            </a:pPr>
            <a:fld id="{D42F2CB9-D2A6-4AD7-95AE-4B6DB534C3CB}" type="slidenum">
              <a:rPr lang="de-DE"/>
              <a:pPr>
                <a:defRPr/>
              </a:pPr>
              <a:t>‹#›</a:t>
            </a:fld>
            <a:endParaRPr lang="de-DE"/>
          </a:p>
        </p:txBody>
      </p:sp>
    </p:spTree>
    <p:extLst>
      <p:ext uri="{BB962C8B-B14F-4D97-AF65-F5344CB8AC3E}">
        <p14:creationId xmlns:p14="http://schemas.microsoft.com/office/powerpoint/2010/main" val="2139141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noProof="1">
                <a:latin typeface="Arial" charset="0"/>
                <a:cs typeface="Arial" charset="0"/>
              </a:defRPr>
            </a:lvl1pPr>
          </a:lstStyle>
          <a:p>
            <a:pPr>
              <a:defRPr/>
            </a:pPr>
            <a:endParaRPr lang="de-DE"/>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5D5FAF4A-B3D3-49A6-BC24-6E15E10FCEAE}" type="slidenum">
              <a:rPr lang="de-DE"/>
              <a:pPr>
                <a:defRPr/>
              </a:pPr>
              <a:t>‹#›</a:t>
            </a:fld>
            <a:endParaRPr lang="de-DE"/>
          </a:p>
        </p:txBody>
      </p:sp>
    </p:spTree>
    <p:extLst>
      <p:ext uri="{BB962C8B-B14F-4D97-AF65-F5344CB8AC3E}">
        <p14:creationId xmlns:p14="http://schemas.microsoft.com/office/powerpoint/2010/main" val="19996423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209628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764667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205247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12785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2396620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32392126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48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48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a:p>
        </p:txBody>
      </p:sp>
    </p:spTree>
    <p:extLst>
      <p:ext uri="{BB962C8B-B14F-4D97-AF65-F5344CB8AC3E}">
        <p14:creationId xmlns:p14="http://schemas.microsoft.com/office/powerpoint/2010/main" val="1689098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6" name="5 Altbilgi Yer Tutucusu"/>
          <p:cNvSpPr>
            <a:spLocks noGrp="1"/>
          </p:cNvSpPr>
          <p:nvPr>
            <p:ph type="ftr" sz="quarter" idx="11"/>
          </p:nvPr>
        </p:nvSpPr>
        <p:spPr/>
        <p:txBody>
          <a:bodyPr/>
          <a:lstStyle/>
          <a:p>
            <a:pPr>
              <a:defRPr/>
            </a:pPr>
            <a:endParaRPr lang="tr-TR"/>
          </a:p>
        </p:txBody>
      </p:sp>
      <p:sp>
        <p:nvSpPr>
          <p:cNvPr id="7" name="6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8" name="7 Altbilgi Yer Tutucusu"/>
          <p:cNvSpPr>
            <a:spLocks noGrp="1"/>
          </p:cNvSpPr>
          <p:nvPr>
            <p:ph type="ftr" sz="quarter" idx="11"/>
          </p:nvPr>
        </p:nvSpPr>
        <p:spPr/>
        <p:txBody>
          <a:bodyPr/>
          <a:lstStyle/>
          <a:p>
            <a:pPr>
              <a:defRPr/>
            </a:pPr>
            <a:endParaRPr lang="tr-TR"/>
          </a:p>
        </p:txBody>
      </p:sp>
      <p:sp>
        <p:nvSpPr>
          <p:cNvPr id="9" name="8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4" name="3 Altbilgi Yer Tutucusu"/>
          <p:cNvSpPr>
            <a:spLocks noGrp="1"/>
          </p:cNvSpPr>
          <p:nvPr>
            <p:ph type="ftr" sz="quarter" idx="11"/>
          </p:nvPr>
        </p:nvSpPr>
        <p:spPr/>
        <p:txBody>
          <a:bodyPr/>
          <a:lstStyle/>
          <a:p>
            <a:pPr>
              <a:defRPr/>
            </a:pPr>
            <a:endParaRPr lang="tr-TR"/>
          </a:p>
        </p:txBody>
      </p:sp>
      <p:sp>
        <p:nvSpPr>
          <p:cNvPr id="5" name="4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3" name="2 Altbilgi Yer Tutucusu"/>
          <p:cNvSpPr>
            <a:spLocks noGrp="1"/>
          </p:cNvSpPr>
          <p:nvPr>
            <p:ph type="ftr" sz="quarter" idx="11"/>
          </p:nvPr>
        </p:nvSpPr>
        <p:spPr/>
        <p:txBody>
          <a:bodyPr/>
          <a:lstStyle/>
          <a:p>
            <a:pPr>
              <a:defRPr/>
            </a:pPr>
            <a:endParaRPr lang="tr-TR" dirty="0"/>
          </a:p>
        </p:txBody>
      </p:sp>
      <p:sp>
        <p:nvSpPr>
          <p:cNvPr id="4" name="3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6" name="5 Altbilgi Yer Tutucusu"/>
          <p:cNvSpPr>
            <a:spLocks noGrp="1"/>
          </p:cNvSpPr>
          <p:nvPr>
            <p:ph type="ftr" sz="quarter" idx="11"/>
          </p:nvPr>
        </p:nvSpPr>
        <p:spPr/>
        <p:txBody>
          <a:bodyPr/>
          <a:lstStyle/>
          <a:p>
            <a:pPr>
              <a:defRPr/>
            </a:pPr>
            <a:endParaRPr lang="tr-TR"/>
          </a:p>
        </p:txBody>
      </p:sp>
      <p:sp>
        <p:nvSpPr>
          <p:cNvPr id="7" name="6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6" name="5 Altbilgi Yer Tutucusu"/>
          <p:cNvSpPr>
            <a:spLocks noGrp="1"/>
          </p:cNvSpPr>
          <p:nvPr>
            <p:ph type="ftr" sz="quarter" idx="11"/>
          </p:nvPr>
        </p:nvSpPr>
        <p:spPr/>
        <p:txBody>
          <a:bodyPr/>
          <a:lstStyle/>
          <a:p>
            <a:pPr>
              <a:defRPr/>
            </a:pPr>
            <a:endParaRPr lang="tr-TR"/>
          </a:p>
        </p:txBody>
      </p:sp>
      <p:sp>
        <p:nvSpPr>
          <p:cNvPr id="7" name="6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C4FCD38-99AF-4A5C-A3C6-5F2C5E350B3F}" type="datetimeFigureOut">
              <a:rPr lang="tr-TR" smtClean="0"/>
              <a:pPr/>
              <a:t>22.3.2022</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fld id="{58499047-901E-42EF-B193-04CF4582D6F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7BD179-0C44-4F2F-9802-C0E7B14F3F24}" type="datetimeFigureOut">
              <a:rPr lang="tr-TR" smtClean="0"/>
              <a:pPr/>
              <a:t>22.3.2022</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tr-TR">
              <a:solidFill>
                <a:srgbClr val="FFFFFF"/>
              </a:solidFill>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E55E4-418F-4877-B927-144BC77063F8}"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hyperlink" Target="https://tr.wikipedia.org/wiki/Kimyasal" TargetMode="External"/><Relationship Id="rId13" Type="http://schemas.openxmlformats.org/officeDocument/2006/relationships/hyperlink" Target="https://tr.wikipedia.org/wiki/Oksijen" TargetMode="External"/><Relationship Id="rId3" Type="http://schemas.openxmlformats.org/officeDocument/2006/relationships/hyperlink" Target="https://tr.wikipedia.org/wiki/Fizik" TargetMode="External"/><Relationship Id="rId7" Type="http://schemas.openxmlformats.org/officeDocument/2006/relationships/hyperlink" Target="https://tr.wikipedia.org/wiki/Madde" TargetMode="External"/><Relationship Id="rId12" Type="http://schemas.openxmlformats.org/officeDocument/2006/relationships/hyperlink" Target="https://tr.wikipedia.org/wiki/Karbon"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tr.wikipedia.org/wiki/Enerji" TargetMode="External"/><Relationship Id="rId11" Type="http://schemas.openxmlformats.org/officeDocument/2006/relationships/hyperlink" Target="https://tr.wikipedia.org/wiki/Organik" TargetMode="External"/><Relationship Id="rId5" Type="http://schemas.openxmlformats.org/officeDocument/2006/relationships/hyperlink" Target="https://tr.wikipedia.org/wiki/Is%C4%B1" TargetMode="External"/><Relationship Id="rId10" Type="http://schemas.openxmlformats.org/officeDocument/2006/relationships/hyperlink" Target="https://tr.wikipedia.org/wiki/%C4%B0%C5%9F" TargetMode="External"/><Relationship Id="rId4" Type="http://schemas.openxmlformats.org/officeDocument/2006/relationships/hyperlink" Target="https://tr.wikipedia.org/wiki/Kimya" TargetMode="External"/><Relationship Id="rId9" Type="http://schemas.openxmlformats.org/officeDocument/2006/relationships/hyperlink" Target="https://tr.wikipedia.org/wiki/N%C3%BCkleer_f%C3%BCzyon"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tr.wikipedia.org/wiki/Fosil_k%C3%B6m%C3%BCrler" TargetMode="External"/><Relationship Id="rId7" Type="http://schemas.openxmlformats.org/officeDocument/2006/relationships/hyperlink" Target="https://tr.wikipedia.org/wiki/Prina"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tr.wikipedia.org/wiki/Turb" TargetMode="External"/><Relationship Id="rId5" Type="http://schemas.openxmlformats.org/officeDocument/2006/relationships/hyperlink" Target="https://tr.wikipedia.org/wiki/K%C3%B6m%C3%BCr" TargetMode="External"/><Relationship Id="rId4" Type="http://schemas.openxmlformats.org/officeDocument/2006/relationships/hyperlink" Target="https://tr.wikipedia.org/wiki/Antrasit"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hyperlink" Target="https://tr.wikipedia.org/wiki/Destilasyon" TargetMode="External"/><Relationship Id="rId3" Type="http://schemas.openxmlformats.org/officeDocument/2006/relationships/hyperlink" Target="https://tr.wikipedia.org/wiki/Akaryak%C4%B1t" TargetMode="External"/><Relationship Id="rId7" Type="http://schemas.openxmlformats.org/officeDocument/2006/relationships/hyperlink" Target="https://tr.wikipedia.org/wiki/Asfalt"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tr.wikipedia.org/wiki/Linyit" TargetMode="External"/><Relationship Id="rId5" Type="http://schemas.openxmlformats.org/officeDocument/2006/relationships/hyperlink" Target="https://tr.wikipedia.org/wiki/Ta%C5%9Fk%C3%B6m%C3%BCr%C3%BC" TargetMode="External"/><Relationship Id="rId10" Type="http://schemas.openxmlformats.org/officeDocument/2006/relationships/hyperlink" Target="https://tr.wikipedia.org/wiki/Sentez" TargetMode="External"/><Relationship Id="rId4" Type="http://schemas.openxmlformats.org/officeDocument/2006/relationships/hyperlink" Target="https://tr.wikipedia.org/wiki/Petrol" TargetMode="External"/><Relationship Id="rId9" Type="http://schemas.openxmlformats.org/officeDocument/2006/relationships/hyperlink" Target="https://tr.wikipedia.org/wiki/Krakin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a:spLocks noChangeArrowheads="1"/>
          </p:cNvSpPr>
          <p:nvPr/>
        </p:nvSpPr>
        <p:spPr bwMode="auto">
          <a:xfrm>
            <a:off x="0" y="5733256"/>
            <a:ext cx="9144000" cy="720080"/>
          </a:xfrm>
          <a:prstGeom prst="rect">
            <a:avLst/>
          </a:prstGeom>
          <a:solidFill>
            <a:schemeClr val="bg1"/>
          </a:solidFill>
          <a:ln w="9525" algn="ctr">
            <a:noFill/>
            <a:round/>
            <a:headEnd/>
            <a:tailEnd/>
          </a:ln>
        </p:spPr>
        <p:txBody>
          <a:bodyPr wrap="none" anchor="ctr"/>
          <a:lstStyle/>
          <a:p>
            <a:pPr algn="ctr">
              <a:defRPr/>
            </a:pPr>
            <a:r>
              <a:rPr lang="tr-TR" sz="3600" b="1" noProof="1">
                <a:effectLst>
                  <a:innerShdw blurRad="63500" dist="50800" dir="8100000">
                    <a:prstClr val="black">
                      <a:alpha val="50000"/>
                    </a:prstClr>
                  </a:innerShdw>
                </a:effectLst>
                <a:latin typeface="Brush Script MT" panose="03060802040406070304" pitchFamily="66" charset="0"/>
                <a:cs typeface="Calibri" pitchFamily="34" charset="0"/>
              </a:rPr>
              <a:t>Doç. Dr. Ibrahim BULDUK</a:t>
            </a:r>
          </a:p>
        </p:txBody>
      </p:sp>
      <p:sp>
        <p:nvSpPr>
          <p:cNvPr id="6" name="Rechteck 4"/>
          <p:cNvSpPr>
            <a:spLocks noChangeArrowheads="1"/>
          </p:cNvSpPr>
          <p:nvPr/>
        </p:nvSpPr>
        <p:spPr bwMode="auto">
          <a:xfrm>
            <a:off x="0" y="286520"/>
            <a:ext cx="9144000" cy="1938065"/>
          </a:xfrm>
          <a:prstGeom prst="rect">
            <a:avLst/>
          </a:prstGeom>
          <a:solidFill>
            <a:schemeClr val="bg1"/>
          </a:solidFill>
          <a:ln w="9525" algn="ctr">
            <a:noFill/>
            <a:round/>
            <a:headEnd/>
            <a:tailEnd/>
          </a:ln>
        </p:spPr>
        <p:txBody>
          <a:bodyPr wrap="none" anchor="ctr"/>
          <a:lstStyle/>
          <a:p>
            <a:pPr algn="ctr">
              <a:defRPr/>
            </a:pPr>
            <a:r>
              <a:rPr lang="tr-TR" sz="9600" b="1" noProof="1">
                <a:solidFill>
                  <a:srgbClr val="575757"/>
                </a:solidFill>
                <a:effectLst>
                  <a:innerShdw blurRad="63500" dist="50800" dir="8100000">
                    <a:prstClr val="black">
                      <a:alpha val="50000"/>
                    </a:prstClr>
                  </a:innerShdw>
                </a:effectLst>
                <a:latin typeface="Brush Script MT" panose="03060802040406070304" pitchFamily="66" charset="0"/>
                <a:cs typeface="Calibri" pitchFamily="34" charset="0"/>
              </a:rPr>
              <a:t>YAKITLAR</a:t>
            </a:r>
            <a:endParaRPr lang="tr-TR" sz="7200" b="1" noProof="1">
              <a:effectLst>
                <a:innerShdw blurRad="63500" dist="50800" dir="8100000">
                  <a:prstClr val="black">
                    <a:alpha val="50000"/>
                  </a:prstClr>
                </a:innerShdw>
              </a:effectLst>
              <a:latin typeface="Brush Script MT" panose="03060802040406070304" pitchFamily="66" charset="0"/>
              <a:cs typeface="Calibri" pitchFamily="34" charset="0"/>
            </a:endParaRPr>
          </a:p>
        </p:txBody>
      </p:sp>
      <p:pic>
        <p:nvPicPr>
          <p:cNvPr id="2" name="Picture 2" descr="Yakıtlar – Soruyurd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8023" y="2346277"/>
            <a:ext cx="4876800" cy="3028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588" y="0"/>
            <a:ext cx="9144000" cy="6858001"/>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dirty="0">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dirty="0">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dirty="0">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dirty="0">
                <a:solidFill>
                  <a:srgbClr val="FFFFFF"/>
                </a:solidFill>
              </a:endParaRPr>
            </a:p>
          </p:txBody>
        </p:sp>
      </p:grpSp>
      <p:grpSp>
        <p:nvGrpSpPr>
          <p:cNvPr id="3" name="Group 26"/>
          <p:cNvGrpSpPr>
            <a:grpSpLocks/>
          </p:cNvGrpSpPr>
          <p:nvPr/>
        </p:nvGrpSpPr>
        <p:grpSpPr bwMode="auto">
          <a:xfrm>
            <a:off x="1204913" y="1335088"/>
            <a:ext cx="2339975" cy="5174894"/>
            <a:chOff x="6408" y="661"/>
            <a:chExt cx="1718" cy="4055"/>
          </a:xfrm>
        </p:grpSpPr>
        <p:sp>
          <p:nvSpPr>
            <p:cNvPr id="46100" name="Freeform 27"/>
            <p:cNvSpPr>
              <a:spLocks/>
            </p:cNvSpPr>
            <p:nvPr/>
          </p:nvSpPr>
          <p:spPr bwMode="auto">
            <a:xfrm flipH="1">
              <a:off x="6410" y="3798"/>
              <a:ext cx="580" cy="918"/>
            </a:xfrm>
            <a:custGeom>
              <a:avLst/>
              <a:gdLst>
                <a:gd name="T0" fmla="*/ 6272 w 290"/>
                <a:gd name="T1" fmla="*/ 11584 h 459"/>
                <a:gd name="T2" fmla="*/ 6240 w 290"/>
                <a:gd name="T3" fmla="*/ 9984 h 459"/>
                <a:gd name="T4" fmla="*/ 7712 w 290"/>
                <a:gd name="T5" fmla="*/ 5696 h 459"/>
                <a:gd name="T6" fmla="*/ 8000 w 290"/>
                <a:gd name="T7" fmla="*/ 4320 h 459"/>
                <a:gd name="T8" fmla="*/ 8992 w 290"/>
                <a:gd name="T9" fmla="*/ 3232 h 459"/>
                <a:gd name="T10" fmla="*/ 8384 w 290"/>
                <a:gd name="T11" fmla="*/ 2080 h 459"/>
                <a:gd name="T12" fmla="*/ 6272 w 290"/>
                <a:gd name="T13" fmla="*/ 352 h 459"/>
                <a:gd name="T14" fmla="*/ 5696 w 290"/>
                <a:gd name="T15" fmla="*/ 1696 h 459"/>
                <a:gd name="T16" fmla="*/ 5024 w 290"/>
                <a:gd name="T17" fmla="*/ 3008 h 459"/>
                <a:gd name="T18" fmla="*/ 3968 w 290"/>
                <a:gd name="T19" fmla="*/ 3168 h 459"/>
                <a:gd name="T20" fmla="*/ 4416 w 290"/>
                <a:gd name="T21" fmla="*/ 2080 h 459"/>
                <a:gd name="T22" fmla="*/ 3136 w 290"/>
                <a:gd name="T23" fmla="*/ 736 h 459"/>
                <a:gd name="T24" fmla="*/ 1568 w 290"/>
                <a:gd name="T25" fmla="*/ 2144 h 459"/>
                <a:gd name="T26" fmla="*/ 1632 w 290"/>
                <a:gd name="T27" fmla="*/ 3296 h 459"/>
                <a:gd name="T28" fmla="*/ 1632 w 290"/>
                <a:gd name="T29" fmla="*/ 3488 h 459"/>
                <a:gd name="T30" fmla="*/ 928 w 290"/>
                <a:gd name="T31" fmla="*/ 6336 h 459"/>
                <a:gd name="T32" fmla="*/ 1472 w 290"/>
                <a:gd name="T33" fmla="*/ 7680 h 459"/>
                <a:gd name="T34" fmla="*/ 1984 w 290"/>
                <a:gd name="T35" fmla="*/ 8384 h 459"/>
                <a:gd name="T36" fmla="*/ 64 w 290"/>
                <a:gd name="T37" fmla="*/ 13312 h 459"/>
                <a:gd name="T38" fmla="*/ 0 w 290"/>
                <a:gd name="T39" fmla="*/ 14688 h 459"/>
                <a:gd name="T40" fmla="*/ 6592 w 290"/>
                <a:gd name="T41" fmla="*/ 14688 h 459"/>
                <a:gd name="T42" fmla="*/ 6272 w 290"/>
                <a:gd name="T43" fmla="*/ 11584 h 4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90"/>
                <a:gd name="T67" fmla="*/ 0 h 459"/>
                <a:gd name="T68" fmla="*/ 290 w 290"/>
                <a:gd name="T69" fmla="*/ 459 h 45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90" h="459">
                  <a:moveTo>
                    <a:pt x="196" y="362"/>
                  </a:moveTo>
                  <a:cubicBezTo>
                    <a:pt x="186" y="328"/>
                    <a:pt x="195" y="312"/>
                    <a:pt x="195" y="312"/>
                  </a:cubicBezTo>
                  <a:cubicBezTo>
                    <a:pt x="220" y="281"/>
                    <a:pt x="241" y="178"/>
                    <a:pt x="241" y="178"/>
                  </a:cubicBezTo>
                  <a:cubicBezTo>
                    <a:pt x="244" y="136"/>
                    <a:pt x="250" y="135"/>
                    <a:pt x="250" y="135"/>
                  </a:cubicBezTo>
                  <a:cubicBezTo>
                    <a:pt x="281" y="101"/>
                    <a:pt x="281" y="101"/>
                    <a:pt x="281" y="101"/>
                  </a:cubicBezTo>
                  <a:cubicBezTo>
                    <a:pt x="290" y="86"/>
                    <a:pt x="262" y="65"/>
                    <a:pt x="262" y="65"/>
                  </a:cubicBezTo>
                  <a:cubicBezTo>
                    <a:pt x="196" y="11"/>
                    <a:pt x="196" y="11"/>
                    <a:pt x="196" y="11"/>
                  </a:cubicBezTo>
                  <a:cubicBezTo>
                    <a:pt x="173" y="0"/>
                    <a:pt x="178" y="53"/>
                    <a:pt x="178" y="53"/>
                  </a:cubicBezTo>
                  <a:cubicBezTo>
                    <a:pt x="177" y="83"/>
                    <a:pt x="157" y="94"/>
                    <a:pt x="157" y="94"/>
                  </a:cubicBezTo>
                  <a:cubicBezTo>
                    <a:pt x="117" y="133"/>
                    <a:pt x="124" y="99"/>
                    <a:pt x="124" y="99"/>
                  </a:cubicBezTo>
                  <a:cubicBezTo>
                    <a:pt x="138" y="65"/>
                    <a:pt x="138" y="65"/>
                    <a:pt x="138" y="65"/>
                  </a:cubicBezTo>
                  <a:cubicBezTo>
                    <a:pt x="144" y="24"/>
                    <a:pt x="98" y="23"/>
                    <a:pt x="98" y="23"/>
                  </a:cubicBezTo>
                  <a:cubicBezTo>
                    <a:pt x="47" y="20"/>
                    <a:pt x="49" y="67"/>
                    <a:pt x="49" y="67"/>
                  </a:cubicBezTo>
                  <a:cubicBezTo>
                    <a:pt x="40" y="78"/>
                    <a:pt x="51" y="103"/>
                    <a:pt x="51" y="103"/>
                  </a:cubicBezTo>
                  <a:cubicBezTo>
                    <a:pt x="55" y="107"/>
                    <a:pt x="51" y="109"/>
                    <a:pt x="51" y="109"/>
                  </a:cubicBezTo>
                  <a:cubicBezTo>
                    <a:pt x="24" y="128"/>
                    <a:pt x="29" y="198"/>
                    <a:pt x="29" y="198"/>
                  </a:cubicBezTo>
                  <a:cubicBezTo>
                    <a:pt x="31" y="224"/>
                    <a:pt x="46" y="240"/>
                    <a:pt x="46" y="240"/>
                  </a:cubicBezTo>
                  <a:cubicBezTo>
                    <a:pt x="63" y="247"/>
                    <a:pt x="62" y="262"/>
                    <a:pt x="62" y="262"/>
                  </a:cubicBezTo>
                  <a:cubicBezTo>
                    <a:pt x="31" y="305"/>
                    <a:pt x="2" y="416"/>
                    <a:pt x="2" y="416"/>
                  </a:cubicBezTo>
                  <a:cubicBezTo>
                    <a:pt x="0" y="459"/>
                    <a:pt x="0" y="459"/>
                    <a:pt x="0" y="459"/>
                  </a:cubicBezTo>
                  <a:cubicBezTo>
                    <a:pt x="206" y="459"/>
                    <a:pt x="206" y="459"/>
                    <a:pt x="206" y="459"/>
                  </a:cubicBezTo>
                  <a:lnTo>
                    <a:pt x="196" y="362"/>
                  </a:lnTo>
                  <a:close/>
                </a:path>
              </a:pathLst>
            </a:custGeom>
            <a:gradFill rotWithShape="1">
              <a:gsLst>
                <a:gs pos="0">
                  <a:srgbClr val="B7B7B7"/>
                </a:gs>
                <a:gs pos="100000">
                  <a:srgbClr val="FFFFFF"/>
                </a:gs>
              </a:gsLst>
              <a:lin ang="5400000" scaled="1"/>
            </a:gradFill>
            <a:ln w="9525">
              <a:solidFill>
                <a:schemeClr val="bg1"/>
              </a:solidFill>
              <a:round/>
              <a:headEnd/>
              <a:tailEnd/>
            </a:ln>
          </p:spPr>
          <p:txBody>
            <a:bodyPr/>
            <a:lstStyle/>
            <a:p>
              <a:endParaRPr lang="en-US" dirty="0">
                <a:solidFill>
                  <a:srgbClr val="000000"/>
                </a:solidFill>
              </a:endParaRPr>
            </a:p>
          </p:txBody>
        </p:sp>
        <p:grpSp>
          <p:nvGrpSpPr>
            <p:cNvPr id="4" name="Group 28"/>
            <p:cNvGrpSpPr>
              <a:grpSpLocks/>
            </p:cNvGrpSpPr>
            <p:nvPr/>
          </p:nvGrpSpPr>
          <p:grpSpPr bwMode="auto">
            <a:xfrm>
              <a:off x="6408" y="661"/>
              <a:ext cx="1718" cy="3327"/>
              <a:chOff x="6408" y="661"/>
              <a:chExt cx="1718" cy="3327"/>
            </a:xfrm>
          </p:grpSpPr>
          <p:sp>
            <p:nvSpPr>
              <p:cNvPr id="46102" name="Freeform 29"/>
              <p:cNvSpPr>
                <a:spLocks/>
              </p:cNvSpPr>
              <p:nvPr/>
            </p:nvSpPr>
            <p:spPr bwMode="auto">
              <a:xfrm flipH="1">
                <a:off x="6408" y="661"/>
                <a:ext cx="1718" cy="3327"/>
              </a:xfrm>
              <a:custGeom>
                <a:avLst/>
                <a:gdLst>
                  <a:gd name="T0" fmla="*/ 15328 w 859"/>
                  <a:gd name="T1" fmla="*/ 7432 h 1663"/>
                  <a:gd name="T2" fmla="*/ 10816 w 859"/>
                  <a:gd name="T3" fmla="*/ 9097 h 1663"/>
                  <a:gd name="T4" fmla="*/ 10496 w 859"/>
                  <a:gd name="T5" fmla="*/ 10955 h 1663"/>
                  <a:gd name="T6" fmla="*/ 7904 w 859"/>
                  <a:gd name="T7" fmla="*/ 15605 h 1663"/>
                  <a:gd name="T8" fmla="*/ 4832 w 859"/>
                  <a:gd name="T9" fmla="*/ 21564 h 1663"/>
                  <a:gd name="T10" fmla="*/ 1728 w 859"/>
                  <a:gd name="T11" fmla="*/ 23743 h 1663"/>
                  <a:gd name="T12" fmla="*/ 0 w 859"/>
                  <a:gd name="T13" fmla="*/ 24575 h 1663"/>
                  <a:gd name="T14" fmla="*/ 5472 w 859"/>
                  <a:gd name="T15" fmla="*/ 24703 h 1663"/>
                  <a:gd name="T16" fmla="*/ 11424 w 859"/>
                  <a:gd name="T17" fmla="*/ 16695 h 1663"/>
                  <a:gd name="T18" fmla="*/ 11136 w 859"/>
                  <a:gd name="T19" fmla="*/ 25216 h 1663"/>
                  <a:gd name="T20" fmla="*/ 11264 w 859"/>
                  <a:gd name="T21" fmla="*/ 30099 h 1663"/>
                  <a:gd name="T22" fmla="*/ 15008 w 859"/>
                  <a:gd name="T23" fmla="*/ 28881 h 1663"/>
                  <a:gd name="T24" fmla="*/ 18176 w 859"/>
                  <a:gd name="T25" fmla="*/ 37691 h 1663"/>
                  <a:gd name="T26" fmla="*/ 20192 w 859"/>
                  <a:gd name="T27" fmla="*/ 44903 h 1663"/>
                  <a:gd name="T28" fmla="*/ 19136 w 859"/>
                  <a:gd name="T29" fmla="*/ 46988 h 1663"/>
                  <a:gd name="T30" fmla="*/ 19872 w 859"/>
                  <a:gd name="T31" fmla="*/ 49999 h 1663"/>
                  <a:gd name="T32" fmla="*/ 21344 w 859"/>
                  <a:gd name="T33" fmla="*/ 52560 h 1663"/>
                  <a:gd name="T34" fmla="*/ 22208 w 859"/>
                  <a:gd name="T35" fmla="*/ 50127 h 1663"/>
                  <a:gd name="T36" fmla="*/ 23936 w 859"/>
                  <a:gd name="T37" fmla="*/ 51600 h 1663"/>
                  <a:gd name="T38" fmla="*/ 26592 w 859"/>
                  <a:gd name="T39" fmla="*/ 51215 h 1663"/>
                  <a:gd name="T40" fmla="*/ 26240 w 859"/>
                  <a:gd name="T41" fmla="*/ 48973 h 1663"/>
                  <a:gd name="T42" fmla="*/ 24448 w 859"/>
                  <a:gd name="T43" fmla="*/ 43303 h 1663"/>
                  <a:gd name="T44" fmla="*/ 25472 w 859"/>
                  <a:gd name="T45" fmla="*/ 31924 h 1663"/>
                  <a:gd name="T46" fmla="*/ 27040 w 859"/>
                  <a:gd name="T47" fmla="*/ 30131 h 1663"/>
                  <a:gd name="T48" fmla="*/ 27040 w 859"/>
                  <a:gd name="T49" fmla="*/ 27856 h 1663"/>
                  <a:gd name="T50" fmla="*/ 25344 w 859"/>
                  <a:gd name="T51" fmla="*/ 10059 h 1663"/>
                  <a:gd name="T52" fmla="*/ 20320 w 859"/>
                  <a:gd name="T53" fmla="*/ 7912 h 1663"/>
                  <a:gd name="T54" fmla="*/ 19712 w 859"/>
                  <a:gd name="T55" fmla="*/ 6372 h 1663"/>
                  <a:gd name="T56" fmla="*/ 20352 w 859"/>
                  <a:gd name="T57" fmla="*/ 4483 h 1663"/>
                  <a:gd name="T58" fmla="*/ 17120 w 859"/>
                  <a:gd name="T59" fmla="*/ 736 h 1663"/>
                  <a:gd name="T60" fmla="*/ 15488 w 859"/>
                  <a:gd name="T61" fmla="*/ 4067 h 1663"/>
                  <a:gd name="T62" fmla="*/ 15680 w 859"/>
                  <a:gd name="T63" fmla="*/ 5828 h 16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59"/>
                  <a:gd name="T97" fmla="*/ 0 h 1663"/>
                  <a:gd name="T98" fmla="*/ 859 w 859"/>
                  <a:gd name="T99" fmla="*/ 1663 h 16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close/>
                  </a:path>
                </a:pathLst>
              </a:custGeom>
              <a:gradFill rotWithShape="1">
                <a:gsLst>
                  <a:gs pos="0">
                    <a:srgbClr val="222222"/>
                  </a:gs>
                  <a:gs pos="100000">
                    <a:srgbClr val="808080"/>
                  </a:gs>
                </a:gsLst>
                <a:lin ang="5400000" scaled="1"/>
              </a:gradFill>
              <a:ln w="9525">
                <a:solidFill>
                  <a:schemeClr val="bg1"/>
                </a:solidFill>
                <a:round/>
                <a:headEnd/>
                <a:tailEnd/>
              </a:ln>
            </p:spPr>
            <p:txBody>
              <a:bodyPr/>
              <a:lstStyle/>
              <a:p>
                <a:endParaRPr lang="en-US" dirty="0">
                  <a:solidFill>
                    <a:srgbClr val="000000"/>
                  </a:solidFill>
                </a:endParaRPr>
              </a:p>
            </p:txBody>
          </p:sp>
          <p:sp>
            <p:nvSpPr>
              <p:cNvPr id="46103" name="Freeform 30"/>
              <p:cNvSpPr>
                <a:spLocks/>
              </p:cNvSpPr>
              <p:nvPr/>
            </p:nvSpPr>
            <p:spPr bwMode="auto">
              <a:xfrm flipH="1">
                <a:off x="6884" y="1101"/>
                <a:ext cx="248" cy="932"/>
              </a:xfrm>
              <a:custGeom>
                <a:avLst/>
                <a:gdLst>
                  <a:gd name="T0" fmla="*/ 64 w 124"/>
                  <a:gd name="T1" fmla="*/ 32 h 466"/>
                  <a:gd name="T2" fmla="*/ 1472 w 124"/>
                  <a:gd name="T3" fmla="*/ 1760 h 466"/>
                  <a:gd name="T4" fmla="*/ 1952 w 124"/>
                  <a:gd name="T5" fmla="*/ 1792 h 466"/>
                  <a:gd name="T6" fmla="*/ 2496 w 124"/>
                  <a:gd name="T7" fmla="*/ 1632 h 466"/>
                  <a:gd name="T8" fmla="*/ 3808 w 124"/>
                  <a:gd name="T9" fmla="*/ 128 h 466"/>
                  <a:gd name="T10" fmla="*/ 3840 w 124"/>
                  <a:gd name="T11" fmla="*/ 0 h 466"/>
                  <a:gd name="T12" fmla="*/ 3968 w 124"/>
                  <a:gd name="T13" fmla="*/ 224 h 466"/>
                  <a:gd name="T14" fmla="*/ 3424 w 124"/>
                  <a:gd name="T15" fmla="*/ 10464 h 466"/>
                  <a:gd name="T16" fmla="*/ 3744 w 124"/>
                  <a:gd name="T17" fmla="*/ 13760 h 466"/>
                  <a:gd name="T18" fmla="*/ 640 w 124"/>
                  <a:gd name="T19" fmla="*/ 14592 h 466"/>
                  <a:gd name="T20" fmla="*/ 0 w 124"/>
                  <a:gd name="T21" fmla="*/ 160 h 466"/>
                  <a:gd name="T22" fmla="*/ 64 w 124"/>
                  <a:gd name="T23" fmla="*/ 32 h 4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466"/>
                  <a:gd name="T38" fmla="*/ 124 w 124"/>
                  <a:gd name="T39" fmla="*/ 466 h 4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w="9525">
                <a:solidFill>
                  <a:schemeClr val="bg1"/>
                </a:solidFill>
                <a:round/>
                <a:headEnd/>
                <a:tailEnd/>
              </a:ln>
            </p:spPr>
            <p:txBody>
              <a:bodyPr/>
              <a:lstStyle/>
              <a:p>
                <a:endParaRPr lang="en-US" dirty="0">
                  <a:solidFill>
                    <a:srgbClr val="000000"/>
                  </a:solidFill>
                </a:endParaRPr>
              </a:p>
            </p:txBody>
          </p:sp>
          <p:sp>
            <p:nvSpPr>
              <p:cNvPr id="46104" name="Freeform 31"/>
              <p:cNvSpPr>
                <a:spLocks/>
              </p:cNvSpPr>
              <p:nvPr/>
            </p:nvSpPr>
            <p:spPr bwMode="auto">
              <a:xfrm flipH="1">
                <a:off x="6932" y="1211"/>
                <a:ext cx="126" cy="776"/>
              </a:xfrm>
              <a:custGeom>
                <a:avLst/>
                <a:gdLst>
                  <a:gd name="T0" fmla="*/ 288 w 63"/>
                  <a:gd name="T1" fmla="*/ 0 h 388"/>
                  <a:gd name="T2" fmla="*/ 1152 w 63"/>
                  <a:gd name="T3" fmla="*/ 0 h 388"/>
                  <a:gd name="T4" fmla="*/ 1504 w 63"/>
                  <a:gd name="T5" fmla="*/ 512 h 388"/>
                  <a:gd name="T6" fmla="*/ 1280 w 63"/>
                  <a:gd name="T7" fmla="*/ 1088 h 388"/>
                  <a:gd name="T8" fmla="*/ 1856 w 63"/>
                  <a:gd name="T9" fmla="*/ 11584 h 388"/>
                  <a:gd name="T10" fmla="*/ 1056 w 63"/>
                  <a:gd name="T11" fmla="*/ 12416 h 388"/>
                  <a:gd name="T12" fmla="*/ 0 w 63"/>
                  <a:gd name="T13" fmla="*/ 11840 h 388"/>
                  <a:gd name="T14" fmla="*/ 544 w 63"/>
                  <a:gd name="T15" fmla="*/ 1216 h 388"/>
                  <a:gd name="T16" fmla="*/ 96 w 63"/>
                  <a:gd name="T17" fmla="*/ 608 h 388"/>
                  <a:gd name="T18" fmla="*/ 288 w 63"/>
                  <a:gd name="T19" fmla="*/ 0 h 3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388"/>
                  <a:gd name="T32" fmla="*/ 63 w 63"/>
                  <a:gd name="T33" fmla="*/ 388 h 3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close/>
                  </a:path>
                </a:pathLst>
              </a:custGeom>
              <a:solidFill>
                <a:srgbClr val="99141B"/>
              </a:solidFill>
              <a:ln w="9525">
                <a:solidFill>
                  <a:schemeClr val="bg1"/>
                </a:solidFill>
                <a:round/>
                <a:headEnd/>
                <a:tailEnd/>
              </a:ln>
            </p:spPr>
            <p:txBody>
              <a:bodyPr/>
              <a:lstStyle/>
              <a:p>
                <a:endParaRPr lang="en-US" dirty="0">
                  <a:solidFill>
                    <a:srgbClr val="000000"/>
                  </a:solidFill>
                </a:endParaRPr>
              </a:p>
            </p:txBody>
          </p:sp>
          <p:sp>
            <p:nvSpPr>
              <p:cNvPr id="46105" name="Line 32"/>
              <p:cNvSpPr>
                <a:spLocks noChangeShapeType="1"/>
              </p:cNvSpPr>
              <p:nvPr/>
            </p:nvSpPr>
            <p:spPr bwMode="auto">
              <a:xfrm flipH="1">
                <a:off x="7840" y="1215"/>
                <a:ext cx="0" cy="0"/>
              </a:xfrm>
              <a:prstGeom prst="line">
                <a:avLst/>
              </a:prstGeom>
              <a:noFill/>
              <a:ln w="9525">
                <a:solidFill>
                  <a:schemeClr val="bg1"/>
                </a:solidFill>
                <a:round/>
                <a:headEnd/>
                <a:tailEnd/>
              </a:ln>
            </p:spPr>
            <p:txBody>
              <a:bodyPr/>
              <a:lstStyle/>
              <a:p>
                <a:endParaRPr lang="tr-TR" dirty="0">
                  <a:solidFill>
                    <a:srgbClr val="000000"/>
                  </a:solidFill>
                </a:endParaRPr>
              </a:p>
            </p:txBody>
          </p:sp>
          <p:sp>
            <p:nvSpPr>
              <p:cNvPr id="46106" name="Line 33"/>
              <p:cNvSpPr>
                <a:spLocks noChangeShapeType="1"/>
              </p:cNvSpPr>
              <p:nvPr/>
            </p:nvSpPr>
            <p:spPr bwMode="auto">
              <a:xfrm flipH="1">
                <a:off x="7840" y="1215"/>
                <a:ext cx="0" cy="0"/>
              </a:xfrm>
              <a:prstGeom prst="line">
                <a:avLst/>
              </a:prstGeom>
              <a:noFill/>
              <a:ln w="9525">
                <a:solidFill>
                  <a:schemeClr val="bg1"/>
                </a:solidFill>
                <a:round/>
                <a:headEnd/>
                <a:tailEnd/>
              </a:ln>
            </p:spPr>
            <p:txBody>
              <a:bodyPr/>
              <a:lstStyle/>
              <a:p>
                <a:endParaRPr lang="tr-TR" dirty="0">
                  <a:solidFill>
                    <a:srgbClr val="000000"/>
                  </a:solidFill>
                </a:endParaRPr>
              </a:p>
            </p:txBody>
          </p:sp>
        </p:grpSp>
      </p:grpSp>
      <p:sp>
        <p:nvSpPr>
          <p:cNvPr id="217105" name="AutoShape 35" descr="Bild20"/>
          <p:cNvSpPr>
            <a:spLocks noChangeArrowheads="1"/>
          </p:cNvSpPr>
          <p:nvPr/>
        </p:nvSpPr>
        <p:spPr bwMode="gray">
          <a:xfrm>
            <a:off x="2743200" y="3320936"/>
            <a:ext cx="5254625" cy="2570906"/>
          </a:xfrm>
          <a:prstGeom prst="roundRect">
            <a:avLst>
              <a:gd name="adj" fmla="val 5556"/>
            </a:avLst>
          </a:prstGeom>
          <a:blipFill dpi="0" rotWithShape="1">
            <a:blip r:embed="rId3" cstate="print"/>
            <a:srcRect/>
            <a:stretch>
              <a:fillRect/>
            </a:stretch>
          </a:blipFill>
          <a:ln w="25400">
            <a:solidFill>
              <a:srgbClr val="EAEAEA"/>
            </a:solidFill>
            <a:round/>
            <a:headEnd/>
            <a:tailEnd/>
          </a:ln>
        </p:spPr>
        <p:txBody>
          <a:bodyPr lIns="108000" tIns="108000" rIns="36000" bIns="36000"/>
          <a:lstStyle/>
          <a:p>
            <a:endParaRPr lang="en-US" dirty="0">
              <a:solidFill>
                <a:srgbClr val="000000"/>
              </a:solidFill>
            </a:endParaRPr>
          </a:p>
        </p:txBody>
      </p:sp>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pic>
        <p:nvPicPr>
          <p:cNvPr id="1026" name="Picture 2" descr="D:\DOKTOR\1-ISTANBULUZMAN\1-EĞİTİM KURUMU\1. İstanbuluzman\2-RESİMLER\Dokuman\Users Folder Bla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4888" y="0"/>
            <a:ext cx="3248025" cy="3248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4034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7105"/>
                                        </p:tgtEl>
                                        <p:attrNameLst>
                                          <p:attrName>style.visibility</p:attrName>
                                        </p:attrNameLst>
                                      </p:cBhvr>
                                      <p:to>
                                        <p:strVal val="visible"/>
                                      </p:to>
                                    </p:set>
                                    <p:animEffect transition="in" filter="wipe(left)">
                                      <p:cBhvr>
                                        <p:cTn id="10" dur="200"/>
                                        <p:tgtEl>
                                          <p:spTgt spid="217105"/>
                                        </p:tgtEl>
                                      </p:cBhvr>
                                    </p:animEffect>
                                  </p:childTnLst>
                                </p:cTn>
                              </p:par>
                            </p:childTnLst>
                          </p:cTn>
                        </p:par>
                        <p:par>
                          <p:cTn id="11" fill="hold">
                            <p:stCondLst>
                              <p:cond delay="200"/>
                            </p:stCondLst>
                            <p:childTnLst>
                              <p:par>
                                <p:cTn id="12" presetID="26" presetClass="emph" presetSubtype="0" fill="hold" grpId="0" nodeType="afterEffect">
                                  <p:stCondLst>
                                    <p:cond delay="0"/>
                                  </p:stCondLst>
                                  <p:childTnLst>
                                    <p:animEffect transition="out" filter="fade">
                                      <p:cBhvr>
                                        <p:cTn id="13" dur="3000" tmFilter="0, 0; .2, .5; .8, .5; 1, 0"/>
                                        <p:tgtEl>
                                          <p:spTgt spid="217117"/>
                                        </p:tgtEl>
                                      </p:cBhvr>
                                    </p:animEffect>
                                    <p:animScale>
                                      <p:cBhvr>
                                        <p:cTn id="14" dur="1500" autoRev="1" fill="hold"/>
                                        <p:tgtEl>
                                          <p:spTgt spid="2171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05" grpId="0" animBg="1"/>
      <p:bldP spid="2171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grpSp>
        <p:nvGrpSpPr>
          <p:cNvPr id="3" name="Grup 2"/>
          <p:cNvGrpSpPr/>
          <p:nvPr/>
        </p:nvGrpSpPr>
        <p:grpSpPr>
          <a:xfrm>
            <a:off x="10080" y="940500"/>
            <a:ext cx="9133920" cy="5184075"/>
            <a:chOff x="10080" y="940500"/>
            <a:chExt cx="9133920" cy="5184075"/>
          </a:xfrm>
        </p:grpSpPr>
        <p:sp>
          <p:nvSpPr>
            <p:cNvPr id="12" name="Rechteck 4"/>
            <p:cNvSpPr>
              <a:spLocks noChangeArrowheads="1"/>
            </p:cNvSpPr>
            <p:nvPr/>
          </p:nvSpPr>
          <p:spPr bwMode="auto">
            <a:xfrm>
              <a:off x="10080" y="3202688"/>
              <a:ext cx="9133920" cy="2921887"/>
            </a:xfrm>
            <a:prstGeom prst="rect">
              <a:avLst/>
            </a:prstGeom>
            <a:noFill/>
            <a:ln w="9525" algn="ctr">
              <a:noFill/>
              <a:round/>
              <a:headEnd/>
              <a:tailEnd/>
            </a:ln>
          </p:spPr>
          <p:txBody>
            <a:bodyPr wrap="none" anchor="ctr"/>
            <a:lstStyle/>
            <a:p>
              <a:pPr marL="36000" algn="ctr"/>
              <a:r>
                <a:rPr lang="tr-TR" sz="9000" b="1" noProof="1">
                  <a:solidFill>
                    <a:srgbClr val="575757"/>
                  </a:solidFill>
                  <a:effectLst>
                    <a:innerShdw blurRad="63500" dist="50800" dir="8100000">
                      <a:prstClr val="black">
                        <a:alpha val="50000"/>
                      </a:prstClr>
                    </a:innerShdw>
                  </a:effectLst>
                  <a:latin typeface="Brush Script MT" panose="03060802040406070304" pitchFamily="66" charset="0"/>
                  <a:cs typeface="Calibri" pitchFamily="34" charset="0"/>
                </a:rPr>
                <a:t>Amaç &amp; Ögrenme </a:t>
              </a:r>
            </a:p>
            <a:p>
              <a:pPr marL="36000" algn="ctr"/>
              <a:r>
                <a:rPr lang="tr-TR" sz="9000" b="1" noProof="1">
                  <a:solidFill>
                    <a:srgbClr val="575757"/>
                  </a:solidFill>
                  <a:effectLst>
                    <a:innerShdw blurRad="63500" dist="50800" dir="8100000">
                      <a:prstClr val="black">
                        <a:alpha val="50000"/>
                      </a:prstClr>
                    </a:innerShdw>
                  </a:effectLst>
                  <a:latin typeface="Brush Script MT" panose="03060802040406070304" pitchFamily="66" charset="0"/>
                  <a:cs typeface="Calibri" pitchFamily="34" charset="0"/>
                </a:rPr>
                <a:t>Hedefleri</a:t>
              </a:r>
            </a:p>
          </p:txBody>
        </p:sp>
        <p:pic>
          <p:nvPicPr>
            <p:cNvPr id="1026" name="Picture 2" descr="C:\Users\DOKTOR\Desktop\birds_and_sig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126" y="940500"/>
              <a:ext cx="5860795" cy="2243138"/>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3248025" y="1962150"/>
              <a:ext cx="3057525" cy="400110"/>
            </a:xfrm>
            <a:prstGeom prst="rect">
              <a:avLst/>
            </a:prstGeom>
            <a:noFill/>
          </p:spPr>
          <p:txBody>
            <a:bodyPr wrap="square" rtlCol="0">
              <a:spAutoFit/>
            </a:bodyPr>
            <a:lstStyle/>
            <a:p>
              <a:pPr algn="ctr"/>
              <a:r>
                <a:rPr lang="tr-TR" sz="2000" i="1" dirty="0">
                  <a:solidFill>
                    <a:srgbClr val="FFFFFF">
                      <a:lumMod val="50000"/>
                    </a:srgbClr>
                  </a:solidFill>
                  <a:effectLst>
                    <a:outerShdw blurRad="38100" dist="38100" dir="2700000" algn="tl">
                      <a:srgbClr val="000000">
                        <a:alpha val="43137"/>
                      </a:srgbClr>
                    </a:outerShdw>
                  </a:effectLst>
                  <a:latin typeface="Calibri" pitchFamily="34" charset="0"/>
                  <a:cs typeface="Calibri" pitchFamily="34" charset="0"/>
                </a:rPr>
                <a:t>Amaç Öğrenme Hedefleri</a:t>
              </a:r>
            </a:p>
          </p:txBody>
        </p:sp>
      </p:grpSp>
    </p:spTree>
    <p:extLst>
      <p:ext uri="{BB962C8B-B14F-4D97-AF65-F5344CB8AC3E}">
        <p14:creationId xmlns:p14="http://schemas.microsoft.com/office/powerpoint/2010/main" val="36675264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1"/>
          <p:cNvSpPr>
            <a:spLocks noGrp="1" noChangeArrowheads="1"/>
          </p:cNvSpPr>
          <p:nvPr>
            <p:ph type="title" idx="4294967295"/>
          </p:nvPr>
        </p:nvSpPr>
        <p:spPr>
          <a:xfrm>
            <a:off x="327025" y="411163"/>
            <a:ext cx="8816975" cy="647700"/>
          </a:xfrm>
        </p:spPr>
        <p:txBody>
          <a:bodyPr anchor="ctr" anchorCtr="0"/>
          <a:lstStyle/>
          <a:p>
            <a:r>
              <a:rPr lang="tr-TR" sz="3200" kern="1200" noProof="1">
                <a:solidFill>
                  <a:srgbClr val="575757"/>
                </a:solidFill>
                <a:effectLst>
                  <a:innerShdw blurRad="63500" dist="50800" dir="8100000">
                    <a:prstClr val="black">
                      <a:alpha val="50000"/>
                    </a:prstClr>
                  </a:innerShdw>
                </a:effectLst>
                <a:latin typeface="Calibri" pitchFamily="34" charset="0"/>
                <a:cs typeface="Calibri" pitchFamily="34" charset="0"/>
              </a:rPr>
              <a:t>YAKITLAR VE YANMA</a:t>
            </a:r>
            <a:endParaRPr lang="tr-TR" sz="3200" kern="1200" noProof="1">
              <a:solidFill>
                <a:srgbClr val="575757"/>
              </a:solidFill>
              <a:effectLst>
                <a:innerShdw blurRad="63500" dist="50800" dir="8100000">
                  <a:prstClr val="black">
                    <a:alpha val="50000"/>
                  </a:prstClr>
                </a:innerShdw>
              </a:effectLst>
              <a:latin typeface="Calibri" pitchFamily="34" charset="0"/>
              <a:ea typeface="+mn-ea"/>
              <a:cs typeface="Calibri" pitchFamily="34" charset="0"/>
            </a:endParaRPr>
          </a:p>
        </p:txBody>
      </p:sp>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grpSp>
        <p:nvGrpSpPr>
          <p:cNvPr id="2" name="Grup 1"/>
          <p:cNvGrpSpPr/>
          <p:nvPr/>
        </p:nvGrpSpPr>
        <p:grpSpPr>
          <a:xfrm>
            <a:off x="112735" y="980705"/>
            <a:ext cx="2878902" cy="5324843"/>
            <a:chOff x="112735" y="1037855"/>
            <a:chExt cx="2878902" cy="5324843"/>
          </a:xfrm>
          <a:solidFill>
            <a:schemeClr val="bg1"/>
          </a:solidFill>
        </p:grpSpPr>
        <p:sp>
          <p:nvSpPr>
            <p:cNvPr id="20" name="Rectangle 5"/>
            <p:cNvSpPr>
              <a:spLocks noChangeArrowheads="1"/>
            </p:cNvSpPr>
            <p:nvPr/>
          </p:nvSpPr>
          <p:spPr bwMode="gray">
            <a:xfrm>
              <a:off x="112736" y="1926657"/>
              <a:ext cx="2878901" cy="4436041"/>
            </a:xfrm>
            <a:prstGeom prst="rect">
              <a:avLst/>
            </a:prstGeom>
            <a:grpFill/>
            <a:ln w="12700">
              <a:solidFill>
                <a:srgbClr val="C0C0C0"/>
              </a:solidFill>
              <a:miter lim="800000"/>
              <a:headEnd/>
              <a:tailEnd/>
            </a:ln>
            <a:effectLst/>
          </p:spPr>
          <p:txBody>
            <a:bodyPr lIns="108000" tIns="108000" rIns="144000" bIns="72000"/>
            <a:lstStyle/>
            <a:p>
              <a:pPr marL="342900" indent="-342900" algn="ctr">
                <a:lnSpc>
                  <a:spcPct val="90000"/>
                </a:lnSpc>
                <a:spcAft>
                  <a:spcPct val="20000"/>
                </a:spcAft>
                <a:buClr>
                  <a:srgbClr val="292929"/>
                </a:buClr>
                <a:buFont typeface="+mj-lt"/>
                <a:buAutoNum type="arabicPeriod"/>
              </a:pPr>
              <a:endParaRPr lang="tr-TR" b="1" i="1" noProof="1">
                <a:solidFill>
                  <a:srgbClr val="000000"/>
                </a:solidFill>
                <a:latin typeface="Calibri" pitchFamily="34" charset="0"/>
                <a:cs typeface="Calibri" pitchFamily="34" charset="0"/>
              </a:endParaRPr>
            </a:p>
            <a:p>
              <a:pPr marL="36000" algn="ctr">
                <a:lnSpc>
                  <a:spcPct val="90000"/>
                </a:lnSpc>
                <a:spcAft>
                  <a:spcPct val="20000"/>
                </a:spcAft>
                <a:buClr>
                  <a:srgbClr val="292929"/>
                </a:buClr>
              </a:pPr>
              <a:r>
                <a:rPr lang="tr-TR" b="1" i="1" noProof="1">
                  <a:solidFill>
                    <a:srgbClr val="000000"/>
                  </a:solidFill>
                  <a:latin typeface="Calibri" pitchFamily="34" charset="0"/>
                  <a:cs typeface="Calibri" pitchFamily="34" charset="0"/>
                </a:rPr>
                <a:t>Katılımcıların;</a:t>
              </a:r>
            </a:p>
            <a:p>
              <a:pPr marL="36000" algn="ctr">
                <a:lnSpc>
                  <a:spcPct val="90000"/>
                </a:lnSpc>
                <a:spcAft>
                  <a:spcPct val="20000"/>
                </a:spcAft>
                <a:buClr>
                  <a:srgbClr val="292929"/>
                </a:buClr>
              </a:pPr>
              <a:r>
                <a:rPr lang="tr-TR" b="1" i="1" noProof="1">
                  <a:solidFill>
                    <a:srgbClr val="000000"/>
                  </a:solidFill>
                  <a:latin typeface="Calibri" pitchFamily="34" charset="0"/>
                  <a:cs typeface="Calibri" pitchFamily="34" charset="0"/>
                </a:rPr>
                <a:t>«İşyerlerinde yangın tehlikesi ve yangın durumunda yapılması gerekenller, yangına karşı önlemler hakkında bilgi edinmesini sağlamak.»</a:t>
              </a:r>
            </a:p>
            <a:p>
              <a:pPr marL="36000" algn="ctr">
                <a:lnSpc>
                  <a:spcPct val="90000"/>
                </a:lnSpc>
                <a:spcAft>
                  <a:spcPct val="20000"/>
                </a:spcAft>
                <a:buClr>
                  <a:srgbClr val="292929"/>
                </a:buClr>
              </a:pPr>
              <a:endParaRPr lang="tr-TR" b="1" i="1" noProof="1">
                <a:solidFill>
                  <a:srgbClr val="000000"/>
                </a:solidFill>
                <a:latin typeface="Calibri" pitchFamily="34" charset="0"/>
                <a:cs typeface="Calibri" pitchFamily="34" charset="0"/>
              </a:endParaRPr>
            </a:p>
          </p:txBody>
        </p:sp>
        <p:sp>
          <p:nvSpPr>
            <p:cNvPr id="14" name="Rectangle 11"/>
            <p:cNvSpPr>
              <a:spLocks noChangeArrowheads="1"/>
            </p:cNvSpPr>
            <p:nvPr/>
          </p:nvSpPr>
          <p:spPr bwMode="gray">
            <a:xfrm>
              <a:off x="112735" y="1037855"/>
              <a:ext cx="2844000" cy="841179"/>
            </a:xfrm>
            <a:prstGeom prst="rect">
              <a:avLst/>
            </a:prstGeom>
            <a:solidFill>
              <a:schemeClr val="accent2"/>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2400" b="1" dirty="0">
                  <a:solidFill>
                    <a:srgbClr val="FFFFFF"/>
                  </a:solidFill>
                  <a:latin typeface="Calibri" pitchFamily="34" charset="0"/>
                  <a:cs typeface="Calibri" pitchFamily="34" charset="0"/>
                </a:rPr>
                <a:t>Konunun </a:t>
              </a:r>
            </a:p>
            <a:p>
              <a:pPr algn="ctr" defTabSz="801688" eaLnBrk="0" hangingPunct="0">
                <a:defRPr/>
              </a:pPr>
              <a:r>
                <a:rPr lang="tr-TR" sz="2400" b="1" dirty="0">
                  <a:solidFill>
                    <a:srgbClr val="FFFFFF"/>
                  </a:solidFill>
                  <a:latin typeface="Calibri" pitchFamily="34" charset="0"/>
                  <a:cs typeface="Calibri" pitchFamily="34" charset="0"/>
                </a:rPr>
                <a:t>Genel Amacı</a:t>
              </a:r>
            </a:p>
          </p:txBody>
        </p:sp>
      </p:grpSp>
      <p:grpSp>
        <p:nvGrpSpPr>
          <p:cNvPr id="3" name="Grup 2"/>
          <p:cNvGrpSpPr/>
          <p:nvPr/>
        </p:nvGrpSpPr>
        <p:grpSpPr>
          <a:xfrm>
            <a:off x="3130901" y="980704"/>
            <a:ext cx="2878901" cy="5324845"/>
            <a:chOff x="3130901" y="1037854"/>
            <a:chExt cx="2878901" cy="5324845"/>
          </a:xfrm>
          <a:solidFill>
            <a:schemeClr val="bg1"/>
          </a:solidFill>
        </p:grpSpPr>
        <p:sp>
          <p:nvSpPr>
            <p:cNvPr id="26" name="Rectangle 5"/>
            <p:cNvSpPr>
              <a:spLocks noChangeArrowheads="1"/>
            </p:cNvSpPr>
            <p:nvPr/>
          </p:nvSpPr>
          <p:spPr bwMode="gray">
            <a:xfrm>
              <a:off x="3130901" y="1926657"/>
              <a:ext cx="2878901" cy="4436042"/>
            </a:xfrm>
            <a:prstGeom prst="rect">
              <a:avLst/>
            </a:prstGeom>
            <a:grpFill/>
            <a:ln w="12700">
              <a:solidFill>
                <a:srgbClr val="C0C0C0"/>
              </a:solidFill>
              <a:miter lim="800000"/>
              <a:headEnd/>
              <a:tailEnd/>
            </a:ln>
            <a:effectLst/>
          </p:spPr>
          <p:txBody>
            <a:bodyPr lIns="108000" tIns="108000" rIns="144000" bIns="72000"/>
            <a:lstStyle/>
            <a:p>
              <a:pPr marL="36000">
                <a:lnSpc>
                  <a:spcPct val="90000"/>
                </a:lnSpc>
                <a:spcBef>
                  <a:spcPts val="600"/>
                </a:spcBef>
                <a:spcAft>
                  <a:spcPct val="20000"/>
                </a:spcAft>
                <a:buClr>
                  <a:srgbClr val="292929"/>
                </a:buClr>
              </a:pPr>
              <a:endParaRPr lang="tr-TR" sz="1400" i="1" noProof="1">
                <a:solidFill>
                  <a:srgbClr val="000000"/>
                </a:solidFill>
                <a:latin typeface="Calibri" pitchFamily="34" charset="0"/>
                <a:cs typeface="Calibri" pitchFamily="34" charset="0"/>
              </a:endParaRPr>
            </a:p>
          </p:txBody>
        </p:sp>
        <p:sp>
          <p:nvSpPr>
            <p:cNvPr id="23" name="Rectangle 11"/>
            <p:cNvSpPr>
              <a:spLocks noChangeArrowheads="1"/>
            </p:cNvSpPr>
            <p:nvPr/>
          </p:nvSpPr>
          <p:spPr bwMode="gray">
            <a:xfrm>
              <a:off x="3130901" y="1037854"/>
              <a:ext cx="2844000" cy="841179"/>
            </a:xfrm>
            <a:prstGeom prst="rect">
              <a:avLst/>
            </a:prstGeom>
            <a:solidFill>
              <a:schemeClr val="accent2"/>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2400" b="1" dirty="0">
                  <a:solidFill>
                    <a:srgbClr val="FFFFFF"/>
                  </a:solidFill>
                  <a:latin typeface="Calibri" pitchFamily="34" charset="0"/>
                  <a:cs typeface="Calibri" pitchFamily="34" charset="0"/>
                </a:rPr>
                <a:t>Öğrenme </a:t>
              </a:r>
            </a:p>
            <a:p>
              <a:pPr algn="ctr" defTabSz="801688" eaLnBrk="0" hangingPunct="0">
                <a:defRPr/>
              </a:pPr>
              <a:r>
                <a:rPr lang="tr-TR" sz="2400" b="1" dirty="0">
                  <a:solidFill>
                    <a:srgbClr val="FFFFFF"/>
                  </a:solidFill>
                  <a:latin typeface="Calibri" pitchFamily="34" charset="0"/>
                  <a:cs typeface="Calibri" pitchFamily="34" charset="0"/>
                </a:rPr>
                <a:t>Hedefleri</a:t>
              </a:r>
            </a:p>
          </p:txBody>
        </p:sp>
      </p:grpSp>
      <p:grpSp>
        <p:nvGrpSpPr>
          <p:cNvPr id="4" name="Grup 3"/>
          <p:cNvGrpSpPr/>
          <p:nvPr/>
        </p:nvGrpSpPr>
        <p:grpSpPr>
          <a:xfrm>
            <a:off x="6140441" y="980703"/>
            <a:ext cx="2878901" cy="5324846"/>
            <a:chOff x="6140441" y="1037853"/>
            <a:chExt cx="2878901" cy="5324846"/>
          </a:xfrm>
        </p:grpSpPr>
        <p:sp>
          <p:nvSpPr>
            <p:cNvPr id="29" name="Rectangle 5"/>
            <p:cNvSpPr>
              <a:spLocks noChangeArrowheads="1"/>
            </p:cNvSpPr>
            <p:nvPr/>
          </p:nvSpPr>
          <p:spPr bwMode="gray">
            <a:xfrm>
              <a:off x="6140441" y="1926658"/>
              <a:ext cx="2878901" cy="4436041"/>
            </a:xfrm>
            <a:prstGeom prst="rect">
              <a:avLst/>
            </a:prstGeom>
            <a:solidFill>
              <a:schemeClr val="bg1"/>
            </a:solidFill>
            <a:ln w="12700">
              <a:solidFill>
                <a:srgbClr val="C0C0C0"/>
              </a:solidFill>
              <a:miter lim="800000"/>
              <a:headEnd/>
              <a:tailEnd/>
            </a:ln>
            <a:effectLst/>
          </p:spPr>
          <p:txBody>
            <a:bodyPr lIns="108000" tIns="108000" rIns="144000" bIns="72000"/>
            <a:lstStyle/>
            <a:p>
              <a:pPr marL="36000">
                <a:lnSpc>
                  <a:spcPct val="90000"/>
                </a:lnSpc>
                <a:spcBef>
                  <a:spcPts val="600"/>
                </a:spcBef>
                <a:spcAft>
                  <a:spcPct val="20000"/>
                </a:spcAft>
                <a:buClr>
                  <a:srgbClr val="292929"/>
                </a:buClr>
              </a:pPr>
              <a:endParaRPr lang="tr-TR" sz="1400" i="1" noProof="1">
                <a:solidFill>
                  <a:srgbClr val="000000"/>
                </a:solidFill>
                <a:latin typeface="Calibri" pitchFamily="34" charset="0"/>
                <a:cs typeface="Calibri" pitchFamily="34" charset="0"/>
              </a:endParaRPr>
            </a:p>
          </p:txBody>
        </p:sp>
        <p:sp>
          <p:nvSpPr>
            <p:cNvPr id="30" name="Rectangle 11"/>
            <p:cNvSpPr>
              <a:spLocks noChangeArrowheads="1"/>
            </p:cNvSpPr>
            <p:nvPr/>
          </p:nvSpPr>
          <p:spPr bwMode="gray">
            <a:xfrm>
              <a:off x="6140441" y="1037853"/>
              <a:ext cx="2844000" cy="841179"/>
            </a:xfrm>
            <a:prstGeom prst="rect">
              <a:avLst/>
            </a:prstGeom>
            <a:solidFill>
              <a:schemeClr val="accent2"/>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2400" b="1" dirty="0">
                  <a:solidFill>
                    <a:srgbClr val="FFFFFF"/>
                  </a:solidFill>
                  <a:latin typeface="Calibri" pitchFamily="34" charset="0"/>
                  <a:cs typeface="Calibri" pitchFamily="34" charset="0"/>
                </a:rPr>
                <a:t>Konunun </a:t>
              </a:r>
            </a:p>
            <a:p>
              <a:pPr algn="ctr" defTabSz="801688" eaLnBrk="0" hangingPunct="0">
                <a:defRPr/>
              </a:pPr>
              <a:r>
                <a:rPr lang="tr-TR" sz="2400" b="1" dirty="0">
                  <a:solidFill>
                    <a:srgbClr val="FFFFFF"/>
                  </a:solidFill>
                  <a:latin typeface="Calibri" pitchFamily="34" charset="0"/>
                  <a:cs typeface="Calibri" pitchFamily="34" charset="0"/>
                </a:rPr>
                <a:t>Alt Başlıkları</a:t>
              </a:r>
            </a:p>
          </p:txBody>
        </p:sp>
      </p:grpSp>
      <p:sp>
        <p:nvSpPr>
          <p:cNvPr id="8" name="Dikdörtgen 7"/>
          <p:cNvSpPr/>
          <p:nvPr/>
        </p:nvSpPr>
        <p:spPr>
          <a:xfrm>
            <a:off x="3145824" y="1969012"/>
            <a:ext cx="2863978" cy="1569660"/>
          </a:xfrm>
          <a:prstGeom prst="rect">
            <a:avLst/>
          </a:prstGeom>
        </p:spPr>
        <p:txBody>
          <a:bodyPr wrap="square">
            <a:spAutoFit/>
          </a:bodyPr>
          <a:lstStyle/>
          <a:p>
            <a:pPr lvl="0" algn="ctr"/>
            <a:r>
              <a:rPr lang="tr-TR" sz="1600" i="1" dirty="0">
                <a:latin typeface="+mn-lt"/>
              </a:rPr>
              <a:t>Yangın hakkında genel bilgiler,</a:t>
            </a:r>
          </a:p>
          <a:p>
            <a:pPr lvl="0" algn="ctr"/>
            <a:r>
              <a:rPr lang="tr-TR" sz="1600" i="1" dirty="0">
                <a:latin typeface="+mn-lt"/>
              </a:rPr>
              <a:t>Yangından korunma ve yangın durumunda yapılması gerekenler,</a:t>
            </a:r>
          </a:p>
          <a:p>
            <a:pPr lvl="0" algn="ctr"/>
            <a:r>
              <a:rPr lang="tr-TR" sz="1600" i="1" dirty="0">
                <a:latin typeface="+mn-lt"/>
              </a:rPr>
              <a:t>İlgili mevzuat hakkında bilgilenmek</a:t>
            </a:r>
          </a:p>
        </p:txBody>
      </p:sp>
      <p:sp>
        <p:nvSpPr>
          <p:cNvPr id="9" name="Dikdörtgen 8"/>
          <p:cNvSpPr/>
          <p:nvPr/>
        </p:nvSpPr>
        <p:spPr>
          <a:xfrm>
            <a:off x="6140442" y="1923541"/>
            <a:ext cx="2878900" cy="4031873"/>
          </a:xfrm>
          <a:prstGeom prst="rect">
            <a:avLst/>
          </a:prstGeom>
        </p:spPr>
        <p:txBody>
          <a:bodyPr wrap="square">
            <a:spAutoFit/>
          </a:bodyPr>
          <a:lstStyle/>
          <a:p>
            <a:pPr lvl="0" algn="ctr"/>
            <a:r>
              <a:rPr lang="tr-TR" sz="1600" i="1" dirty="0">
                <a:latin typeface="+mn-lt"/>
              </a:rPr>
              <a:t>Yanmanın temel kavramları ve yangın kimyasına genel bakış</a:t>
            </a:r>
          </a:p>
          <a:p>
            <a:pPr lvl="0" algn="ctr"/>
            <a:r>
              <a:rPr lang="tr-TR" sz="1600" i="1" dirty="0">
                <a:latin typeface="+mn-lt"/>
              </a:rPr>
              <a:t>Yangından korunma</a:t>
            </a:r>
          </a:p>
          <a:p>
            <a:pPr lvl="0" algn="ctr"/>
            <a:r>
              <a:rPr lang="tr-TR" sz="1600" i="1" dirty="0">
                <a:latin typeface="+mn-lt"/>
              </a:rPr>
              <a:t>Yangınların sınıflandırılması ve söndürme ilkeleri</a:t>
            </a:r>
          </a:p>
          <a:p>
            <a:pPr lvl="0" algn="ctr"/>
            <a:r>
              <a:rPr lang="tr-TR" sz="1600" i="1" dirty="0">
                <a:latin typeface="+mn-lt"/>
              </a:rPr>
              <a:t>Yangın risk değerlendirmesi</a:t>
            </a:r>
          </a:p>
          <a:p>
            <a:pPr lvl="0" algn="ctr"/>
            <a:r>
              <a:rPr lang="tr-TR" sz="1600" i="1" dirty="0">
                <a:latin typeface="+mn-lt"/>
              </a:rPr>
              <a:t>Yangın sırasında güvenlik</a:t>
            </a:r>
          </a:p>
          <a:p>
            <a:pPr lvl="0" algn="ctr"/>
            <a:r>
              <a:rPr lang="tr-TR" sz="1600" i="1" dirty="0">
                <a:latin typeface="+mn-lt"/>
              </a:rPr>
              <a:t>Kapalı alanlarda modern yangın algılama ve alarm sistemleri ve özellikleri</a:t>
            </a:r>
          </a:p>
          <a:p>
            <a:pPr lvl="0" algn="ctr"/>
            <a:r>
              <a:rPr lang="tr-TR" sz="1600" i="1" dirty="0">
                <a:latin typeface="+mn-lt"/>
              </a:rPr>
              <a:t>Yangın söndürme cihazları ve sistemleri</a:t>
            </a:r>
          </a:p>
          <a:p>
            <a:pPr lvl="0" algn="ctr"/>
            <a:r>
              <a:rPr lang="tr-TR" sz="1600" i="1" dirty="0">
                <a:latin typeface="+mn-lt"/>
              </a:rPr>
              <a:t>Yangın müdahale ve kurtarma ekibi</a:t>
            </a:r>
          </a:p>
          <a:p>
            <a:pPr lvl="0" algn="ctr"/>
            <a:r>
              <a:rPr lang="tr-TR" sz="1600" i="1" dirty="0">
                <a:latin typeface="+mn-lt"/>
              </a:rPr>
              <a:t>Yangın ve çevre ilişkisi</a:t>
            </a:r>
          </a:p>
          <a:p>
            <a:pPr lvl="0" algn="ctr"/>
            <a:r>
              <a:rPr lang="tr-TR" sz="1600" i="1" dirty="0">
                <a:latin typeface="+mn-lt"/>
              </a:rPr>
              <a:t>İlgili mevzuat</a:t>
            </a:r>
          </a:p>
        </p:txBody>
      </p:sp>
    </p:spTree>
    <p:extLst>
      <p:ext uri="{BB962C8B-B14F-4D97-AF65-F5344CB8AC3E}">
        <p14:creationId xmlns:p14="http://schemas.microsoft.com/office/powerpoint/2010/main" val="37082208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914294"/>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endParaRPr lang="tr-TR" sz="2000" b="1" dirty="0">
              <a:solidFill>
                <a:schemeClr val="bg1"/>
              </a:solidFill>
              <a:latin typeface="+mn-lt"/>
            </a:endParaRPr>
          </a:p>
        </p:txBody>
      </p:sp>
      <p:sp>
        <p:nvSpPr>
          <p:cNvPr id="58457" name="Rectangle 5"/>
          <p:cNvSpPr>
            <a:spLocks noChangeArrowheads="1"/>
          </p:cNvSpPr>
          <p:nvPr/>
        </p:nvSpPr>
        <p:spPr bwMode="gray">
          <a:xfrm>
            <a:off x="300038" y="1274655"/>
            <a:ext cx="8524875" cy="5426396"/>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solidFill>
                  <a:srgbClr val="C00000"/>
                </a:solidFill>
                <a:latin typeface="+mn-lt"/>
              </a:rPr>
              <a:t>Bir yakıtın oksijenle tepkimeye girerek büyük miktarda ISI enerjisi vermesi olayına yanma denir. </a:t>
            </a:r>
          </a:p>
          <a:p>
            <a:pPr algn="just"/>
            <a:endParaRPr lang="tr-TR" sz="2000" i="1" dirty="0">
              <a:latin typeface="+mn-lt"/>
            </a:endParaRPr>
          </a:p>
          <a:p>
            <a:pPr algn="just"/>
            <a:r>
              <a:rPr lang="tr-TR" sz="2000" i="1" dirty="0">
                <a:latin typeface="+mn-lt"/>
              </a:rPr>
              <a:t>Yanma bir </a:t>
            </a:r>
            <a:r>
              <a:rPr lang="tr-TR" sz="2000" i="1" dirty="0">
                <a:solidFill>
                  <a:srgbClr val="C00000"/>
                </a:solidFill>
                <a:latin typeface="+mn-lt"/>
              </a:rPr>
              <a:t>kimyasal </a:t>
            </a:r>
            <a:r>
              <a:rPr lang="tr-TR" sz="2000" i="1" dirty="0">
                <a:latin typeface="+mn-lt"/>
              </a:rPr>
              <a:t>işlemdir. </a:t>
            </a:r>
          </a:p>
          <a:p>
            <a:pPr algn="just"/>
            <a:endParaRPr lang="tr-TR" sz="2000" i="1" dirty="0">
              <a:latin typeface="+mn-lt"/>
            </a:endParaRPr>
          </a:p>
          <a:p>
            <a:pPr algn="just"/>
            <a:r>
              <a:rPr lang="tr-TR" sz="2000" i="1" dirty="0">
                <a:latin typeface="+mn-lt"/>
              </a:rPr>
              <a:t>Amaç kimyasal enerjinin ısı enerjisine dönüştürülmesidir. Bu işlem genel olarak;</a:t>
            </a:r>
          </a:p>
          <a:p>
            <a:pPr algn="just"/>
            <a:endParaRPr lang="tr-TR" sz="2000" i="1" dirty="0">
              <a:latin typeface="+mn-lt"/>
            </a:endParaRPr>
          </a:p>
          <a:p>
            <a:pPr algn="just"/>
            <a:r>
              <a:rPr lang="tr-TR" sz="2000" b="1" i="1" dirty="0">
                <a:latin typeface="+mn-lt"/>
              </a:rPr>
              <a:t>Yakıt + Oksijen  → Yanma ürünleri + Isı                         </a:t>
            </a:r>
            <a:r>
              <a:rPr lang="tr-TR" sz="2000" i="1" dirty="0">
                <a:latin typeface="+mn-lt"/>
              </a:rPr>
              <a:t>denklemi ile belirlenir. </a:t>
            </a:r>
          </a:p>
          <a:p>
            <a:pPr algn="just"/>
            <a:endParaRPr lang="tr-TR" sz="2000" i="1" dirty="0">
              <a:latin typeface="+mn-lt"/>
            </a:endParaRPr>
          </a:p>
          <a:p>
            <a:pPr algn="just"/>
            <a:r>
              <a:rPr lang="tr-TR" sz="2000" i="1" dirty="0">
                <a:latin typeface="+mn-lt"/>
              </a:rPr>
              <a:t>Yanma işlemi için oksijen havadan temin edilir. </a:t>
            </a:r>
          </a:p>
          <a:p>
            <a:pPr algn="just"/>
            <a:endParaRPr lang="tr-TR" sz="2000" i="1" dirty="0">
              <a:latin typeface="+mn-lt"/>
            </a:endParaRPr>
          </a:p>
          <a:p>
            <a:pPr algn="just"/>
            <a:endParaRPr lang="tr-TR" sz="2000" i="1" dirty="0">
              <a:latin typeface="+mn-lt"/>
            </a:endParaRPr>
          </a:p>
          <a:p>
            <a:pPr algn="just"/>
            <a:br>
              <a:rPr lang="tr-TR" sz="2000" i="1" dirty="0">
                <a:latin typeface="+mn-lt"/>
              </a:rPr>
            </a:br>
            <a:endParaRPr lang="tr-TR" sz="2000" i="1" dirty="0">
              <a:latin typeface="+mn-lt"/>
            </a:endParaRPr>
          </a:p>
          <a:p>
            <a:pPr algn="just"/>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61035"/>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j-lt"/>
              </a:rPr>
              <a:t>YANMA</a:t>
            </a:r>
          </a:p>
        </p:txBody>
      </p:sp>
    </p:spTree>
    <p:extLst>
      <p:ext uri="{BB962C8B-B14F-4D97-AF65-F5344CB8AC3E}">
        <p14:creationId xmlns:p14="http://schemas.microsoft.com/office/powerpoint/2010/main" val="29930882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YAKITLAR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1026" name="Picture 2" descr="Yangın Üçgeni - EvrimAltay.N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2131" y="2080235"/>
            <a:ext cx="4356000" cy="3801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8341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914294"/>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endParaRPr lang="tr-TR" sz="2000" b="1" dirty="0">
              <a:solidFill>
                <a:schemeClr val="bg1"/>
              </a:solidFill>
              <a:latin typeface="+mn-lt"/>
            </a:endParaRPr>
          </a:p>
        </p:txBody>
      </p:sp>
      <p:sp>
        <p:nvSpPr>
          <p:cNvPr id="58457" name="Rectangle 5"/>
          <p:cNvSpPr>
            <a:spLocks noChangeArrowheads="1"/>
          </p:cNvSpPr>
          <p:nvPr/>
        </p:nvSpPr>
        <p:spPr bwMode="gray">
          <a:xfrm>
            <a:off x="300038" y="1274655"/>
            <a:ext cx="8524875" cy="5426396"/>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cs typeface="Times New Roman" panose="02020603050405020304" pitchFamily="18" charset="0"/>
              </a:rPr>
              <a:t>Enerji birçok ülke için günümüzün en önemli sorunlarının başında gelmektedir. Özellikle ülkemiz için en önemli sorun enerji teminidir. </a:t>
            </a:r>
          </a:p>
          <a:p>
            <a:pPr algn="just"/>
            <a:r>
              <a:rPr lang="tr-TR" sz="2000" i="1" dirty="0">
                <a:latin typeface="+mn-lt"/>
                <a:cs typeface="Times New Roman" panose="02020603050405020304" pitchFamily="18" charset="0"/>
              </a:rPr>
              <a:t>Enerji deyince akla ilk önce  yakıtlar gelmektedir. </a:t>
            </a:r>
          </a:p>
          <a:p>
            <a:pPr algn="just"/>
            <a:r>
              <a:rPr lang="tr-TR" sz="2000" i="1" dirty="0">
                <a:latin typeface="+mn-lt"/>
                <a:cs typeface="Times New Roman" panose="02020603050405020304" pitchFamily="18" charset="0"/>
              </a:rPr>
              <a:t>Çünkü kullandığımız enerjinin yaklaşık %70’ini yakıtları yakarak temin etmekteyiz. </a:t>
            </a:r>
          </a:p>
          <a:p>
            <a:pPr algn="just"/>
            <a:r>
              <a:rPr lang="tr-TR" sz="2000" i="1" dirty="0">
                <a:latin typeface="+mn-lt"/>
                <a:cs typeface="Times New Roman" panose="02020603050405020304" pitchFamily="18" charset="0"/>
              </a:rPr>
              <a:t>Ancak yakıtların kullanılması birtakım sorunları beraberinde getirmektedir. Özellikle yanma sonucu açığa çıkan zararlı gazlar gerek çevreye gerekse tüm canlılara zarar vermektedir. </a:t>
            </a:r>
          </a:p>
          <a:p>
            <a:pPr algn="just"/>
            <a:r>
              <a:rPr lang="tr-TR" sz="2000" i="1" dirty="0">
                <a:latin typeface="+mn-lt"/>
                <a:cs typeface="Times New Roman" panose="02020603050405020304" pitchFamily="18" charset="0"/>
              </a:rPr>
              <a:t>Ayrıca yanma sonucu çeşitli yangınlar ve afetler ortaya çıkmaktadır. </a:t>
            </a:r>
          </a:p>
          <a:p>
            <a:pPr algn="just"/>
            <a:r>
              <a:rPr lang="tr-TR" sz="2000" i="1" dirty="0">
                <a:latin typeface="+mn-lt"/>
                <a:cs typeface="Times New Roman" panose="02020603050405020304" pitchFamily="18" charset="0"/>
              </a:rPr>
              <a:t>Bu zararların aza indirilmesi için yakıtlar ve yanma konusunda yeterince bilgi sahibi olunmalıdır. Bu ünitede yakıtlar ve yanma konusu incelenmiştir.</a:t>
            </a:r>
          </a:p>
          <a:p>
            <a:pPr algn="just"/>
            <a:endParaRPr lang="tr-TR" sz="2000" i="1" dirty="0">
              <a:latin typeface="Times New Roman" panose="02020603050405020304" pitchFamily="18" charset="0"/>
              <a:cs typeface="Times New Roman" panose="02020603050405020304" pitchFamily="18" charset="0"/>
            </a:endParaRPr>
          </a:p>
          <a:p>
            <a:pPr algn="just"/>
            <a:br>
              <a:rPr lang="tr-TR" sz="2000" i="1" dirty="0">
                <a:latin typeface="Times New Roman" panose="02020603050405020304" pitchFamily="18" charset="0"/>
                <a:cs typeface="Times New Roman" panose="02020603050405020304" pitchFamily="18" charset="0"/>
              </a:rPr>
            </a:br>
            <a:endParaRPr lang="tr-TR" sz="2000" i="1" dirty="0">
              <a:latin typeface="Times New Roman" panose="02020603050405020304" pitchFamily="18" charset="0"/>
              <a:cs typeface="Times New Roman" panose="02020603050405020304" pitchFamily="18" charset="0"/>
            </a:endParaRPr>
          </a:p>
          <a:p>
            <a:pPr algn="just"/>
            <a:br>
              <a:rPr lang="tr-TR" sz="2000" i="1" dirty="0">
                <a:latin typeface="Times New Roman" panose="02020603050405020304" pitchFamily="18" charset="0"/>
                <a:cs typeface="Times New Roman" panose="02020603050405020304" pitchFamily="18" charset="0"/>
              </a:rPr>
            </a:br>
            <a:endParaRPr lang="tr-TR" sz="2000" i="1" dirty="0">
              <a:latin typeface="Times New Roman" panose="02020603050405020304" pitchFamily="18" charset="0"/>
              <a:cs typeface="Times New Roman" panose="02020603050405020304" pitchFamily="18" charset="0"/>
            </a:endParaRPr>
          </a:p>
          <a:p>
            <a:pPr algn="just"/>
            <a:endParaRPr lang="tr-TR" sz="2000" i="1" dirty="0">
              <a:latin typeface="Times New Roman" panose="02020603050405020304" pitchFamily="18" charset="0"/>
              <a:cs typeface="Times New Roman" panose="02020603050405020304" pitchFamily="18" charset="0"/>
            </a:endParaRPr>
          </a:p>
          <a:p>
            <a:pPr algn="just"/>
            <a:br>
              <a:rPr lang="tr-TR" sz="2000" i="1" dirty="0">
                <a:latin typeface="Times New Roman" panose="02020603050405020304" pitchFamily="18" charset="0"/>
                <a:cs typeface="Times New Roman" panose="02020603050405020304" pitchFamily="18" charset="0"/>
              </a:rPr>
            </a:br>
            <a:br>
              <a:rPr lang="tr-TR" sz="2000" i="1" dirty="0">
                <a:latin typeface="Times New Roman" panose="02020603050405020304" pitchFamily="18" charset="0"/>
                <a:cs typeface="Times New Roman" panose="02020603050405020304" pitchFamily="18" charset="0"/>
              </a:rPr>
            </a:br>
            <a:br>
              <a:rPr lang="tr-TR" sz="2000" i="1" dirty="0">
                <a:latin typeface="Times New Roman" panose="02020603050405020304" pitchFamily="18" charset="0"/>
                <a:cs typeface="Times New Roman" panose="02020603050405020304" pitchFamily="18" charset="0"/>
              </a:rPr>
            </a:br>
            <a:br>
              <a:rPr lang="tr-TR" sz="2000" i="1" dirty="0">
                <a:latin typeface="Times New Roman" panose="02020603050405020304" pitchFamily="18" charset="0"/>
                <a:cs typeface="Times New Roman" panose="02020603050405020304" pitchFamily="18" charset="0"/>
              </a:rPr>
            </a:br>
            <a:r>
              <a:rPr lang="tr-TR" sz="2000" i="1" dirty="0">
                <a:latin typeface="Times New Roman" panose="02020603050405020304" pitchFamily="18" charset="0"/>
                <a:cs typeface="Times New Roman" panose="02020603050405020304" pitchFamily="18" charset="0"/>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61035"/>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j-lt"/>
              </a:rPr>
              <a:t>YANMA</a:t>
            </a:r>
          </a:p>
        </p:txBody>
      </p:sp>
    </p:spTree>
    <p:extLst>
      <p:ext uri="{BB962C8B-B14F-4D97-AF65-F5344CB8AC3E}">
        <p14:creationId xmlns:p14="http://schemas.microsoft.com/office/powerpoint/2010/main" val="5154645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b="1" i="1" dirty="0">
                <a:latin typeface="+mn-lt"/>
              </a:rPr>
              <a:t>Yakıt</a:t>
            </a:r>
            <a:r>
              <a:rPr lang="tr-TR" sz="2000" i="1" dirty="0">
                <a:latin typeface="+mn-lt"/>
              </a:rPr>
              <a:t>, </a:t>
            </a:r>
            <a:r>
              <a:rPr lang="tr-TR" sz="2000" i="1" dirty="0">
                <a:latin typeface="+mn-lt"/>
                <a:hlinkClick r:id="rId3" tooltip="Fizik"/>
              </a:rPr>
              <a:t>fiziksel</a:t>
            </a:r>
            <a:r>
              <a:rPr lang="tr-TR" sz="2000" i="1" dirty="0">
                <a:latin typeface="+mn-lt"/>
              </a:rPr>
              <a:t> ve </a:t>
            </a:r>
            <a:r>
              <a:rPr lang="tr-TR" sz="2000" i="1" dirty="0">
                <a:latin typeface="+mn-lt"/>
                <a:hlinkClick r:id="rId4" tooltip="Kimya"/>
              </a:rPr>
              <a:t>kimyasal</a:t>
            </a:r>
            <a:r>
              <a:rPr lang="tr-TR" sz="2000" i="1" dirty="0">
                <a:latin typeface="+mn-lt"/>
              </a:rPr>
              <a:t> yapısında bir değişim meydana geldiğinde </a:t>
            </a:r>
            <a:r>
              <a:rPr lang="tr-TR" sz="2000" i="1" dirty="0">
                <a:latin typeface="+mn-lt"/>
                <a:hlinkClick r:id="rId5" tooltip="Isı"/>
              </a:rPr>
              <a:t>ısı</a:t>
            </a:r>
            <a:r>
              <a:rPr lang="tr-TR" sz="2000" i="1" dirty="0">
                <a:latin typeface="+mn-lt"/>
              </a:rPr>
              <a:t> </a:t>
            </a:r>
            <a:r>
              <a:rPr lang="tr-TR" sz="2000" i="1" dirty="0">
                <a:latin typeface="+mn-lt"/>
                <a:hlinkClick r:id="rId6" tooltip="Enerji"/>
              </a:rPr>
              <a:t>enerjisi</a:t>
            </a:r>
            <a:r>
              <a:rPr lang="tr-TR" sz="2000" i="1" dirty="0">
                <a:latin typeface="+mn-lt"/>
              </a:rPr>
              <a:t> açığa çıkaran her türlü </a:t>
            </a:r>
            <a:r>
              <a:rPr lang="tr-TR" sz="2000" i="1" dirty="0">
                <a:latin typeface="+mn-lt"/>
                <a:hlinkClick r:id="rId7" tooltip="Madde"/>
              </a:rPr>
              <a:t>maddenin</a:t>
            </a:r>
            <a:r>
              <a:rPr lang="tr-TR" sz="2000" i="1" dirty="0">
                <a:latin typeface="+mn-lt"/>
              </a:rPr>
              <a:t> genel adıdır.</a:t>
            </a:r>
          </a:p>
          <a:p>
            <a:pPr algn="just"/>
            <a:endParaRPr lang="tr-TR" sz="2000" i="1" dirty="0">
              <a:latin typeface="+mn-lt"/>
            </a:endParaRPr>
          </a:p>
          <a:p>
            <a:pPr algn="just"/>
            <a:r>
              <a:rPr lang="tr-TR" sz="2000" i="1" dirty="0">
                <a:latin typeface="+mn-lt"/>
              </a:rPr>
              <a:t>Yakıtların bünyesinde depolu enerji vardır ve içerdikleri bu enerjiyi yakmak gibi </a:t>
            </a:r>
            <a:r>
              <a:rPr lang="tr-TR" sz="2000" i="1" dirty="0">
                <a:latin typeface="+mn-lt"/>
                <a:hlinkClick r:id="rId8" tooltip="Kimyasal"/>
              </a:rPr>
              <a:t>kimyasal</a:t>
            </a:r>
            <a:r>
              <a:rPr lang="tr-TR" sz="2000" i="1" dirty="0">
                <a:latin typeface="+mn-lt"/>
              </a:rPr>
              <a:t> anlamda ya da </a:t>
            </a:r>
            <a:r>
              <a:rPr lang="tr-TR" sz="2000" i="1" dirty="0">
                <a:latin typeface="+mn-lt"/>
                <a:hlinkClick r:id="rId9" tooltip="Nükleer füzyon"/>
              </a:rPr>
              <a:t>nükleer füzyon</a:t>
            </a:r>
            <a:r>
              <a:rPr lang="tr-TR" sz="2000" i="1" dirty="0">
                <a:latin typeface="+mn-lt"/>
              </a:rPr>
              <a:t> gibi nükleer anlamda serbest bırakırlar. </a:t>
            </a:r>
          </a:p>
          <a:p>
            <a:pPr algn="just"/>
            <a:endParaRPr lang="tr-TR" sz="2000" i="1" dirty="0">
              <a:latin typeface="+mn-lt"/>
            </a:endParaRPr>
          </a:p>
          <a:p>
            <a:pPr algn="just"/>
            <a:r>
              <a:rPr lang="tr-TR" sz="2000" i="1" dirty="0">
                <a:latin typeface="+mn-lt"/>
              </a:rPr>
              <a:t>Yakıtların en önemli özelliklerinden biri enerji üretebilmeleri için depolanabilmeleri ve sadece gerektiğinde bir </a:t>
            </a:r>
            <a:r>
              <a:rPr lang="tr-TR" sz="2000" i="1" dirty="0">
                <a:latin typeface="+mn-lt"/>
                <a:hlinkClick r:id="rId10" tooltip="İş"/>
              </a:rPr>
              <a:t>iş</a:t>
            </a:r>
            <a:r>
              <a:rPr lang="tr-TR" sz="2000" i="1" dirty="0">
                <a:latin typeface="+mn-lt"/>
              </a:rPr>
              <a:t> üretebilmek için gerekli olan enerjinin üretimi için kullanılabilmeleridir.</a:t>
            </a:r>
          </a:p>
          <a:p>
            <a:pPr algn="just"/>
            <a:endParaRPr lang="tr-TR" sz="2000" i="1" dirty="0">
              <a:latin typeface="+mn-lt"/>
            </a:endParaRPr>
          </a:p>
          <a:p>
            <a:pPr algn="just"/>
            <a:r>
              <a:rPr lang="tr-TR" sz="2000" i="1" dirty="0">
                <a:latin typeface="+mn-lt"/>
              </a:rPr>
              <a:t>Yakıtların esas maddesini organik karbon teşkil eder. </a:t>
            </a:r>
          </a:p>
          <a:p>
            <a:pPr algn="just"/>
            <a:endParaRPr lang="tr-TR" sz="2000" i="1" dirty="0">
              <a:latin typeface="+mn-lt"/>
            </a:endParaRPr>
          </a:p>
          <a:p>
            <a:pPr algn="just"/>
            <a:r>
              <a:rPr lang="tr-TR" sz="2000" i="1" dirty="0">
                <a:latin typeface="+mn-lt"/>
              </a:rPr>
              <a:t>Isı, bu </a:t>
            </a:r>
            <a:r>
              <a:rPr lang="tr-TR" sz="2000" i="1" dirty="0">
                <a:latin typeface="+mn-lt"/>
                <a:hlinkClick r:id="rId11" tooltip="Organik"/>
              </a:rPr>
              <a:t>organik</a:t>
            </a:r>
            <a:r>
              <a:rPr lang="tr-TR" sz="2000" i="1" dirty="0">
                <a:latin typeface="+mn-lt"/>
              </a:rPr>
              <a:t> </a:t>
            </a:r>
            <a:r>
              <a:rPr lang="tr-TR" sz="2000" i="1" dirty="0">
                <a:latin typeface="+mn-lt"/>
                <a:hlinkClick r:id="rId12" tooltip="Karbon"/>
              </a:rPr>
              <a:t>karbonun</a:t>
            </a:r>
            <a:r>
              <a:rPr lang="tr-TR" sz="2000" i="1" dirty="0">
                <a:latin typeface="+mn-lt"/>
              </a:rPr>
              <a:t> </a:t>
            </a:r>
            <a:r>
              <a:rPr lang="tr-TR" sz="2000" i="1" dirty="0">
                <a:latin typeface="+mn-lt"/>
                <a:hlinkClick r:id="rId13" tooltip="Oksijen"/>
              </a:rPr>
              <a:t>oksijen</a:t>
            </a:r>
            <a:r>
              <a:rPr lang="tr-TR" sz="2000" i="1" dirty="0">
                <a:latin typeface="+mn-lt"/>
              </a:rPr>
              <a:t> ile reaksiyonu sonucunda açığa çıkar. </a:t>
            </a:r>
          </a:p>
          <a:p>
            <a:pPr algn="just"/>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YAKITLAR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5159594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Bu reaksiyon ısısından sanayide büyük ölçüde faydalanılır.</a:t>
            </a:r>
          </a:p>
          <a:p>
            <a:pPr algn="just"/>
            <a:endParaRPr lang="tr-TR" sz="2000" i="1" dirty="0">
              <a:latin typeface="+mn-lt"/>
            </a:endParaRPr>
          </a:p>
          <a:p>
            <a:pPr algn="just"/>
            <a:r>
              <a:rPr lang="tr-TR" sz="2000" i="1" dirty="0">
                <a:latin typeface="+mn-lt"/>
              </a:rPr>
              <a:t>Sanayide kullanılan yakıtlar üç büyük gruba ayrılabilir:</a:t>
            </a:r>
          </a:p>
          <a:p>
            <a:pPr algn="just"/>
            <a:r>
              <a:rPr lang="tr-TR" sz="2000" b="1" i="1" dirty="0">
                <a:latin typeface="+mn-lt"/>
              </a:rPr>
              <a:t>1. Katı Yakıtlar</a:t>
            </a:r>
          </a:p>
          <a:p>
            <a:pPr marL="457200" indent="-457200" algn="just">
              <a:buAutoNum type="alphaLcParenR"/>
            </a:pPr>
            <a:r>
              <a:rPr lang="tr-TR" sz="2000" b="1" i="1" dirty="0">
                <a:latin typeface="+mn-lt"/>
              </a:rPr>
              <a:t>Doğal katı yakıtlar:</a:t>
            </a:r>
            <a:r>
              <a:rPr lang="tr-TR" sz="2000" i="1" dirty="0">
                <a:latin typeface="+mn-lt"/>
              </a:rPr>
              <a:t> </a:t>
            </a:r>
          </a:p>
          <a:p>
            <a:pPr algn="just"/>
            <a:r>
              <a:rPr lang="tr-TR" sz="2000" i="1" dirty="0">
                <a:latin typeface="+mn-lt"/>
              </a:rPr>
              <a:t>Katı yakıtların en önemli olanları doğal katı yakıt olarak adlandırdığımız </a:t>
            </a:r>
            <a:r>
              <a:rPr lang="tr-TR" sz="2000" i="1" dirty="0">
                <a:latin typeface="+mn-lt"/>
                <a:hlinkClick r:id="rId3" tooltip="Fosil kömürler"/>
              </a:rPr>
              <a:t>fosil kömürlerdir</a:t>
            </a:r>
            <a:r>
              <a:rPr lang="tr-TR" sz="2000" i="1" dirty="0">
                <a:latin typeface="+mn-lt"/>
              </a:rPr>
              <a:t>. Bu kömürler oluşum devirlerine göre; </a:t>
            </a:r>
            <a:r>
              <a:rPr lang="tr-TR" sz="2000" i="1" dirty="0">
                <a:latin typeface="+mn-lt"/>
                <a:hlinkClick r:id="rId4" tooltip="Antrasit"/>
              </a:rPr>
              <a:t>antrasit</a:t>
            </a:r>
            <a:r>
              <a:rPr lang="tr-TR" sz="2000" i="1" dirty="0">
                <a:latin typeface="+mn-lt"/>
              </a:rPr>
              <a:t>, </a:t>
            </a:r>
            <a:r>
              <a:rPr lang="tr-TR" sz="2000" i="1" u="sng" dirty="0">
                <a:solidFill>
                  <a:srgbClr val="004986"/>
                </a:solidFill>
                <a:latin typeface="+mn-lt"/>
              </a:rPr>
              <a:t>taşkömürü</a:t>
            </a:r>
            <a:r>
              <a:rPr lang="tr-TR" sz="2000" i="1" dirty="0">
                <a:latin typeface="+mn-lt"/>
              </a:rPr>
              <a:t>, esmer </a:t>
            </a:r>
            <a:r>
              <a:rPr lang="tr-TR" sz="2000" i="1" dirty="0">
                <a:latin typeface="+mn-lt"/>
                <a:hlinkClick r:id="rId5" tooltip="Kömür"/>
              </a:rPr>
              <a:t>kömür</a:t>
            </a:r>
            <a:r>
              <a:rPr lang="tr-TR" sz="2000" i="1" dirty="0">
                <a:latin typeface="+mn-lt"/>
              </a:rPr>
              <a:t>, </a:t>
            </a:r>
            <a:r>
              <a:rPr lang="tr-TR" sz="2000" i="1" u="sng" dirty="0">
                <a:solidFill>
                  <a:srgbClr val="004986"/>
                </a:solidFill>
                <a:latin typeface="+mn-lt"/>
              </a:rPr>
              <a:t>linyit kömürü</a:t>
            </a:r>
            <a:r>
              <a:rPr lang="tr-TR" sz="2000" i="1" dirty="0">
                <a:latin typeface="+mn-lt"/>
              </a:rPr>
              <a:t>, </a:t>
            </a:r>
            <a:r>
              <a:rPr lang="tr-TR" sz="2000" i="1" u="sng" dirty="0">
                <a:solidFill>
                  <a:srgbClr val="004986"/>
                </a:solidFill>
                <a:latin typeface="+mn-lt"/>
                <a:hlinkClick r:id="rId6" tooltip="Turb">
                  <a:extLst>
                    <a:ext uri="{A12FA001-AC4F-418D-AE19-62706E023703}">
                      <ahyp:hlinkClr xmlns:ahyp="http://schemas.microsoft.com/office/drawing/2018/hyperlinkcolor" val="tx"/>
                    </a:ext>
                  </a:extLst>
                </a:hlinkClick>
              </a:rPr>
              <a:t>turb</a:t>
            </a:r>
            <a:r>
              <a:rPr lang="tr-TR" sz="2000" i="1" u="sng" dirty="0">
                <a:solidFill>
                  <a:srgbClr val="004986"/>
                </a:solidFill>
                <a:latin typeface="+mn-lt"/>
              </a:rPr>
              <a:t>a</a:t>
            </a:r>
            <a:r>
              <a:rPr lang="tr-TR" sz="2000" i="1" dirty="0">
                <a:latin typeface="+mn-lt"/>
              </a:rPr>
              <a:t> sırasını takip eder. </a:t>
            </a:r>
          </a:p>
          <a:p>
            <a:pPr algn="just"/>
            <a:r>
              <a:rPr lang="tr-TR" sz="2000" i="1" dirty="0">
                <a:latin typeface="+mn-lt"/>
              </a:rPr>
              <a:t>Bir de bunlardan farklı olan odun vardır. Sıvı ve gaz yakıtların giderek azalması sebebiyle </a:t>
            </a:r>
            <a:r>
              <a:rPr lang="tr-TR" sz="2000" i="1" dirty="0" err="1">
                <a:latin typeface="+mn-lt"/>
              </a:rPr>
              <a:t>biomass</a:t>
            </a:r>
            <a:r>
              <a:rPr lang="tr-TR" sz="2000" i="1" dirty="0">
                <a:latin typeface="+mn-lt"/>
              </a:rPr>
              <a:t> enerjisinin önemi giderek artmaktadır. </a:t>
            </a:r>
            <a:r>
              <a:rPr lang="tr-TR" sz="2000" i="1" u="sng" dirty="0">
                <a:solidFill>
                  <a:srgbClr val="004986"/>
                </a:solidFill>
                <a:latin typeface="+mn-lt"/>
              </a:rPr>
              <a:t>Şeftali çekirdeği</a:t>
            </a:r>
            <a:r>
              <a:rPr lang="tr-TR" sz="2000" i="1" dirty="0">
                <a:latin typeface="+mn-lt"/>
              </a:rPr>
              <a:t>, </a:t>
            </a:r>
            <a:r>
              <a:rPr lang="tr-TR" sz="2000" i="1" dirty="0">
                <a:latin typeface="+mn-lt"/>
                <a:hlinkClick r:id="rId7" tooltip="Prina"/>
              </a:rPr>
              <a:t>Prina</a:t>
            </a:r>
            <a:r>
              <a:rPr lang="tr-TR" sz="2000" i="1" dirty="0">
                <a:latin typeface="+mn-lt"/>
              </a:rPr>
              <a:t> (Zeytinyağı posası), </a:t>
            </a:r>
            <a:r>
              <a:rPr lang="tr-TR" sz="2000" i="1" u="sng" dirty="0">
                <a:solidFill>
                  <a:srgbClr val="004986"/>
                </a:solidFill>
                <a:latin typeface="+mn-lt"/>
              </a:rPr>
              <a:t>kayısı çekirdeği</a:t>
            </a:r>
            <a:r>
              <a:rPr lang="tr-TR" sz="2000" i="1" dirty="0">
                <a:latin typeface="+mn-lt"/>
              </a:rPr>
              <a:t>, </a:t>
            </a:r>
            <a:r>
              <a:rPr lang="tr-TR" sz="2000" i="1" u="sng" dirty="0">
                <a:solidFill>
                  <a:srgbClr val="004986"/>
                </a:solidFill>
                <a:latin typeface="+mn-lt"/>
              </a:rPr>
              <a:t>badem kabukları</a:t>
            </a:r>
            <a:r>
              <a:rPr lang="tr-TR" sz="2000" i="1" dirty="0">
                <a:latin typeface="+mn-lt"/>
              </a:rPr>
              <a:t>, </a:t>
            </a:r>
            <a:r>
              <a:rPr lang="tr-TR" sz="2000" i="1" u="sng" dirty="0">
                <a:solidFill>
                  <a:srgbClr val="004986"/>
                </a:solidFill>
                <a:latin typeface="+mn-lt"/>
              </a:rPr>
              <a:t>ceviz kabukları</a:t>
            </a:r>
            <a:r>
              <a:rPr lang="tr-TR" sz="2000" i="1" dirty="0">
                <a:latin typeface="+mn-lt"/>
              </a:rPr>
              <a:t> alternatif katı yakıt türlerindendir.</a:t>
            </a:r>
            <a:endParaRPr lang="tr-TR" sz="2000" b="1" i="1" dirty="0">
              <a:latin typeface="+mn-lt"/>
            </a:endParaRPr>
          </a:p>
          <a:p>
            <a:pPr algn="just"/>
            <a:r>
              <a:rPr lang="tr-TR" sz="2000" b="1" i="1" dirty="0">
                <a:latin typeface="+mn-lt"/>
              </a:rPr>
              <a:t>b) Suni katı yakıtlar:</a:t>
            </a:r>
            <a:r>
              <a:rPr lang="tr-TR" sz="2000" i="1" dirty="0">
                <a:latin typeface="+mn-lt"/>
              </a:rPr>
              <a:t> Doğal katı yakıtlardan elde edilen </a:t>
            </a:r>
            <a:r>
              <a:rPr lang="tr-TR" sz="2000" i="1" u="sng" dirty="0">
                <a:solidFill>
                  <a:srgbClr val="004986"/>
                </a:solidFill>
                <a:latin typeface="+mn-lt"/>
              </a:rPr>
              <a:t>kok ve odun kömürü</a:t>
            </a:r>
            <a:r>
              <a:rPr lang="tr-TR" sz="2000" i="1" dirty="0">
                <a:latin typeface="+mn-lt"/>
              </a:rPr>
              <a:t>dür.</a:t>
            </a:r>
          </a:p>
          <a:p>
            <a:pPr algn="just"/>
            <a:r>
              <a:rPr lang="tr-TR" sz="2000" b="1" i="1" dirty="0">
                <a:latin typeface="+mn-lt"/>
              </a:rPr>
              <a:t>c) Metaller: </a:t>
            </a:r>
            <a:r>
              <a:rPr lang="tr-TR" sz="2000" i="1" u="sng" dirty="0">
                <a:solidFill>
                  <a:srgbClr val="004986"/>
                </a:solidFill>
                <a:latin typeface="+mn-lt"/>
              </a:rPr>
              <a:t>Magnezyum, titanyum, zirkonyum, sodyum, lityum ve potasyum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YAKITLAR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31145396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solidFill>
                  <a:srgbClr val="C00000"/>
                </a:solidFill>
                <a:latin typeface="+mn-lt"/>
              </a:rPr>
              <a:t>Fosil yakıtlar kömür, petrol ve doğal gaz olmak üzere üç ana başlık altında toplanabilir.</a:t>
            </a:r>
            <a:r>
              <a:rPr lang="tr-TR" sz="2000" i="1" dirty="0">
                <a:latin typeface="+mn-lt"/>
              </a:rPr>
              <a:t> </a:t>
            </a:r>
          </a:p>
          <a:p>
            <a:pPr algn="just"/>
            <a:endParaRPr lang="tr-TR" sz="2000" i="1" dirty="0">
              <a:latin typeface="+mn-lt"/>
            </a:endParaRPr>
          </a:p>
          <a:p>
            <a:pPr algn="just"/>
            <a:r>
              <a:rPr lang="tr-TR" sz="2000" i="1" dirty="0">
                <a:solidFill>
                  <a:srgbClr val="C00000"/>
                </a:solidFill>
                <a:latin typeface="+mn-lt"/>
              </a:rPr>
              <a:t>Fosil yakıtlar, bitkiler öldüğü zaman bünyesindeki karbonhidratlar oksijen yokluğunda ısı ve basıncın etkisi altında hidrokarbon bileşenlerine dönüşmesiyle oluşmuştur. </a:t>
            </a:r>
          </a:p>
          <a:p>
            <a:pPr algn="just"/>
            <a:endParaRPr lang="tr-TR" sz="2000" i="1" dirty="0">
              <a:latin typeface="+mn-lt"/>
            </a:endParaRPr>
          </a:p>
          <a:p>
            <a:pPr algn="just"/>
            <a:r>
              <a:rPr lang="tr-TR" sz="2000" i="1" dirty="0">
                <a:latin typeface="+mn-lt"/>
              </a:rPr>
              <a:t>Hidrokarbonların genel formülü ise </a:t>
            </a:r>
            <a:r>
              <a:rPr lang="tr-TR" sz="2000" i="1" dirty="0" err="1">
                <a:latin typeface="+mn-lt"/>
              </a:rPr>
              <a:t>C</a:t>
            </a:r>
            <a:r>
              <a:rPr lang="tr-TR" sz="2000" i="1" baseline="-25000" dirty="0" err="1">
                <a:latin typeface="+mn-lt"/>
              </a:rPr>
              <a:t>n</a:t>
            </a:r>
            <a:r>
              <a:rPr lang="tr-TR" sz="2000" i="1" dirty="0" err="1">
                <a:latin typeface="+mn-lt"/>
              </a:rPr>
              <a:t>H</a:t>
            </a:r>
            <a:r>
              <a:rPr lang="tr-TR" sz="2000" i="1" baseline="-25000" dirty="0" err="1">
                <a:latin typeface="+mn-lt"/>
              </a:rPr>
              <a:t>m</a:t>
            </a:r>
            <a:r>
              <a:rPr lang="tr-TR" sz="2000" i="1" dirty="0">
                <a:latin typeface="+mn-lt"/>
              </a:rPr>
              <a:t> şeklindedir.</a:t>
            </a:r>
          </a:p>
          <a:p>
            <a:pPr algn="just"/>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YAKITLAR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28956886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996182"/>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7468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YAKITLAR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2" name="Picture 2" descr="https://www.isgtecrubeleri.com/wp-content/uploads/2018/04/001-is-Yerinde-Yangin-Ve-Guvenlik-Sistemler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131" y="1370193"/>
            <a:ext cx="7200000" cy="5373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1183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6"/>
                                        </p:tgtEl>
                                        <p:attrNameLst>
                                          <p:attrName>style.visibility</p:attrName>
                                        </p:attrNameLst>
                                      </p:cBhvr>
                                      <p:to>
                                        <p:strVal val="visible"/>
                                      </p:to>
                                    </p:set>
                                    <p:animEffect transition="in" filter="wipe(left)">
                                      <p:cBhvr>
                                        <p:cTn id="7"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5112490"/>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Kömür, kok, odun, tarımsal ve endüstriyel katı atıklar katı yakıtlara örnek olarak verilebilir.</a:t>
            </a:r>
          </a:p>
          <a:p>
            <a:pPr algn="just"/>
            <a:br>
              <a:rPr lang="tr-TR" sz="2000" i="1" dirty="0">
                <a:latin typeface="+mn-lt"/>
              </a:rPr>
            </a:br>
            <a:r>
              <a:rPr lang="tr-TR" sz="2000" b="1" i="1" dirty="0">
                <a:latin typeface="+mn-lt"/>
              </a:rPr>
              <a:t>Kömür</a:t>
            </a:r>
          </a:p>
          <a:p>
            <a:pPr algn="just"/>
            <a:r>
              <a:rPr lang="tr-TR" sz="2000" i="1" u="sng" dirty="0">
                <a:latin typeface="+mn-lt"/>
              </a:rPr>
              <a:t>Kömür, katı yakıtlar içerisinde enerji üretiminde en çok kullanılan ve doğada bol miktarda bulunan en önemli yakıtlardan birisidir. </a:t>
            </a:r>
          </a:p>
          <a:p>
            <a:pPr algn="just"/>
            <a:endParaRPr lang="tr-TR" sz="2000" i="1" dirty="0">
              <a:latin typeface="+mn-lt"/>
            </a:endParaRPr>
          </a:p>
          <a:p>
            <a:pPr algn="just"/>
            <a:r>
              <a:rPr lang="tr-TR" sz="2000" i="1" dirty="0">
                <a:latin typeface="+mn-lt"/>
              </a:rPr>
              <a:t>Büyük ağaç ve bitki örtüsünün oksijensiz ortamda milyonlarca yıl beklemesiyle oluşurlar. </a:t>
            </a:r>
          </a:p>
          <a:p>
            <a:pPr algn="just"/>
            <a:r>
              <a:rPr lang="tr-TR" sz="2000" i="1" dirty="0">
                <a:solidFill>
                  <a:srgbClr val="C00000"/>
                </a:solidFill>
                <a:latin typeface="+mn-lt"/>
              </a:rPr>
              <a:t>Bitki örtüsü oksijensiz ortamda basıncın ve sıcaklığın etkisiyle sırasıyla </a:t>
            </a:r>
          </a:p>
          <a:p>
            <a:pPr algn="just"/>
            <a:r>
              <a:rPr lang="tr-TR" sz="2000" i="1" dirty="0">
                <a:solidFill>
                  <a:srgbClr val="C00000"/>
                </a:solidFill>
                <a:latin typeface="+mn-lt"/>
              </a:rPr>
              <a:t>Turbaya </a:t>
            </a:r>
          </a:p>
          <a:p>
            <a:pPr algn="just"/>
            <a:r>
              <a:rPr lang="tr-TR" sz="2000" i="1" dirty="0">
                <a:solidFill>
                  <a:srgbClr val="C00000"/>
                </a:solidFill>
                <a:latin typeface="+mn-lt"/>
              </a:rPr>
              <a:t>Kahverengi kömüre, </a:t>
            </a:r>
          </a:p>
          <a:p>
            <a:pPr algn="just"/>
            <a:r>
              <a:rPr lang="tr-TR" sz="2000" i="1" dirty="0">
                <a:solidFill>
                  <a:srgbClr val="C00000"/>
                </a:solidFill>
                <a:latin typeface="+mn-lt"/>
              </a:rPr>
              <a:t>Linyite, </a:t>
            </a:r>
          </a:p>
          <a:p>
            <a:pPr algn="just"/>
            <a:r>
              <a:rPr lang="tr-TR" sz="2000" i="1" dirty="0">
                <a:solidFill>
                  <a:srgbClr val="C00000"/>
                </a:solidFill>
                <a:latin typeface="+mn-lt"/>
              </a:rPr>
              <a:t>Yarı-bitümlü (yağlı) kömüre, </a:t>
            </a:r>
          </a:p>
          <a:p>
            <a:pPr algn="just"/>
            <a:r>
              <a:rPr lang="tr-TR" sz="2000" i="1" dirty="0">
                <a:solidFill>
                  <a:srgbClr val="C00000"/>
                </a:solidFill>
                <a:latin typeface="+mn-lt"/>
              </a:rPr>
              <a:t>Bitümlü kömüre ve en sonunda </a:t>
            </a:r>
          </a:p>
          <a:p>
            <a:pPr algn="just"/>
            <a:r>
              <a:rPr lang="tr-TR" sz="2000" i="1" dirty="0">
                <a:solidFill>
                  <a:srgbClr val="C00000"/>
                </a:solidFill>
                <a:latin typeface="+mn-lt"/>
              </a:rPr>
              <a:t>Antrasite dönüşür.</a:t>
            </a:r>
            <a:r>
              <a:rPr lang="tr-TR" sz="2000" i="1" dirty="0">
                <a:latin typeface="+mn-lt"/>
              </a:rPr>
              <a:t> </a:t>
            </a:r>
          </a:p>
          <a:p>
            <a:pPr algn="just"/>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KATI YAKITLAR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2167276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Antrasit:</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Yaşlanma prosesi ilerledikçe kömür daha sertleşir, hidrojen ve oksijen kesirleri azalır, nem içeriği azalır ve karbon kesri artar.</a:t>
            </a:r>
          </a:p>
          <a:p>
            <a:pPr algn="just"/>
            <a:endParaRPr lang="tr-TR" sz="2000" i="1" dirty="0">
              <a:latin typeface="+mn-lt"/>
            </a:endParaRPr>
          </a:p>
          <a:p>
            <a:pPr algn="just"/>
            <a:r>
              <a:rPr lang="tr-TR" sz="2000" i="1" dirty="0">
                <a:latin typeface="+mn-lt"/>
              </a:rPr>
              <a:t>Sert kömür olarak da bilinirler, % 8’den daha az uçucu maddeye sahiptir.</a:t>
            </a:r>
          </a:p>
          <a:p>
            <a:pPr algn="just"/>
            <a:r>
              <a:rPr lang="tr-TR" sz="2000" i="1" dirty="0">
                <a:latin typeface="+mn-lt"/>
              </a:rPr>
              <a:t>Dumansız bir yakıttır. </a:t>
            </a:r>
          </a:p>
          <a:p>
            <a:pPr algn="just"/>
            <a:r>
              <a:rPr lang="tr-TR" sz="2000" i="1" dirty="0">
                <a:latin typeface="+mn-lt"/>
              </a:rPr>
              <a:t>Ateş alması yavaştır ve kısa mavimsi bir alevle yanar. </a:t>
            </a:r>
          </a:p>
          <a:p>
            <a:pPr algn="just"/>
            <a:r>
              <a:rPr lang="tr-TR" sz="2000" i="1" dirty="0">
                <a:latin typeface="+mn-lt"/>
              </a:rPr>
              <a:t>Ev ihtiyaçları için genellikle kullanılır. </a:t>
            </a:r>
          </a:p>
          <a:p>
            <a:pPr algn="just"/>
            <a:r>
              <a:rPr lang="tr-TR" sz="2000" i="1" dirty="0">
                <a:latin typeface="+mn-lt"/>
              </a:rPr>
              <a:t>Rezervleri azdır. </a:t>
            </a:r>
          </a:p>
          <a:p>
            <a:pPr algn="just"/>
            <a:r>
              <a:rPr lang="tr-TR" sz="2000" i="1" dirty="0">
                <a:latin typeface="+mn-lt"/>
              </a:rPr>
              <a:t>Sert, parlak, siyah renkte ve tabaka izleri taşımayan homojen yapıda kömürdür. Uçucu madde oranı az olduğundan çok yavaş yanar.</a:t>
            </a:r>
          </a:p>
          <a:p>
            <a:pPr algn="just"/>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Kömürlerin Sınıflandırılması</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20732470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Bitümlü (Yağlı) Kömürler: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9"/>
            <a:ext cx="8524875" cy="3488406"/>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En geniş grubu oluştururlar, bileşimleri sabit karbon ve bitümdür. </a:t>
            </a:r>
          </a:p>
          <a:p>
            <a:pPr algn="just"/>
            <a:r>
              <a:rPr lang="tr-TR" sz="2000" i="1" dirty="0">
                <a:latin typeface="+mn-lt"/>
              </a:rPr>
              <a:t>Bitüm; ısıtıldığı zaman gazlara, yağlara ve zifte ayrışan bir hidrokarbonlar karışımıdır. </a:t>
            </a:r>
          </a:p>
          <a:p>
            <a:pPr algn="just"/>
            <a:r>
              <a:rPr lang="tr-TR" sz="2000" i="1" dirty="0">
                <a:latin typeface="+mn-lt"/>
              </a:rPr>
              <a:t>Uçucu madde miktarları fazladır. Bu nedenle kolay yanarlar ve yüksek ısıl değere sahiptirler. </a:t>
            </a:r>
          </a:p>
          <a:p>
            <a:pPr algn="just"/>
            <a:r>
              <a:rPr lang="tr-TR" sz="2000" i="1" dirty="0">
                <a:latin typeface="+mn-lt"/>
              </a:rPr>
              <a:t>En iyi katı yakıt olarak isimlendirilirler. Buhar üretimi, endüstriyel amaçlar ve </a:t>
            </a:r>
            <a:r>
              <a:rPr lang="tr-TR" sz="2000" i="1" dirty="0" err="1">
                <a:latin typeface="+mn-lt"/>
              </a:rPr>
              <a:t>metalurjik</a:t>
            </a:r>
            <a:r>
              <a:rPr lang="tr-TR" sz="2000" i="1" dirty="0">
                <a:latin typeface="+mn-lt"/>
              </a:rPr>
              <a:t> kok ve kömür gazı üretimi için kullanılırlar. </a:t>
            </a:r>
          </a:p>
          <a:p>
            <a:pPr algn="just"/>
            <a:r>
              <a:rPr lang="tr-TR" sz="2000" i="1" dirty="0">
                <a:latin typeface="+mn-lt"/>
              </a:rPr>
              <a:t>Çıkarıldığında %25-40 uçucu madde ihtiva eden (yüksek) kömürlerdir. </a:t>
            </a:r>
          </a:p>
          <a:p>
            <a:pPr algn="just"/>
            <a:r>
              <a:rPr lang="tr-TR" sz="2000" i="1" dirty="0">
                <a:latin typeface="+mn-lt"/>
              </a:rPr>
              <a:t>Uzun sarı bir alevle yanarlar. </a:t>
            </a:r>
          </a:p>
          <a:p>
            <a:pPr algn="just"/>
            <a:r>
              <a:rPr lang="tr-TR" sz="2000" i="1" dirty="0">
                <a:latin typeface="+mn-lt"/>
              </a:rPr>
              <a:t>Uçucu gazları yakabilecek uygun boyutlu ocakta yakılmazlarsa zararlı duman gazları çıkarırlar.</a:t>
            </a:r>
          </a:p>
          <a:p>
            <a:pPr algn="just"/>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Kömürlerin Sınıflandırılması</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1026" name="Picture 2" descr="Image result for Bitümlü (Yağlı) Kömür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0284" y="4738944"/>
            <a:ext cx="2088000" cy="20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2288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Yarı Bitümlü Kömürler: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9"/>
            <a:ext cx="8524875" cy="2669540"/>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Genellikle parlak siyah renktedirler. </a:t>
            </a:r>
          </a:p>
          <a:p>
            <a:pPr algn="just"/>
            <a:r>
              <a:rPr lang="tr-TR" sz="2000" i="1" dirty="0">
                <a:latin typeface="+mn-lt"/>
              </a:rPr>
              <a:t>Çıkarıldıklarında gevşeyip dağılırlar. </a:t>
            </a:r>
          </a:p>
          <a:p>
            <a:pPr algn="just"/>
            <a:r>
              <a:rPr lang="tr-TR" sz="2000" i="1" dirty="0">
                <a:latin typeface="+mn-lt"/>
              </a:rPr>
              <a:t>Yani havaya karşı dayanıksızdırlar ve rutubet oranları yüksektir. </a:t>
            </a:r>
          </a:p>
          <a:p>
            <a:pPr algn="just"/>
            <a:r>
              <a:rPr lang="tr-TR" sz="2000" i="1" dirty="0">
                <a:latin typeface="+mn-lt"/>
              </a:rPr>
              <a:t>Bu nedenle fazla çıkartılmazlar. </a:t>
            </a:r>
          </a:p>
          <a:p>
            <a:pPr algn="just"/>
            <a:r>
              <a:rPr lang="tr-TR" sz="2000" i="1" dirty="0">
                <a:latin typeface="+mn-lt"/>
              </a:rPr>
              <a:t>Uçucu maddesi az olduğundan nispeten dumansızdır. </a:t>
            </a:r>
          </a:p>
          <a:p>
            <a:pPr algn="just"/>
            <a:r>
              <a:rPr lang="tr-TR" sz="2000" i="1" dirty="0">
                <a:latin typeface="+mn-lt"/>
              </a:rPr>
              <a:t>Rutubet ve kül oranları düşüktür. </a:t>
            </a:r>
          </a:p>
          <a:p>
            <a:pPr algn="just"/>
            <a:r>
              <a:rPr lang="tr-TR" sz="2000" i="1" dirty="0">
                <a:latin typeface="+mn-lt"/>
              </a:rPr>
              <a:t>Isıl değerleri diğer bitümlü kömürlere göre daha yüksektir. </a:t>
            </a:r>
          </a:p>
          <a:p>
            <a:pPr algn="just"/>
            <a:r>
              <a:rPr lang="tr-TR" sz="2000" i="1" dirty="0">
                <a:latin typeface="+mn-lt"/>
              </a:rPr>
              <a:t>Tercih edilen kömürlerdir.</a:t>
            </a:r>
          </a:p>
          <a:p>
            <a:pPr algn="just"/>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Kömürlerin Sınıflandırılması</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2050" name="Picture 2" descr="Image result for Bitümlü Kömür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5497" y="3839261"/>
            <a:ext cx="3429000" cy="2933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5175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Linyit: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9"/>
            <a:ext cx="8524875" cy="3283690"/>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Ağaç veya kile benzer bir dokuya sahiptir. </a:t>
            </a:r>
          </a:p>
          <a:p>
            <a:pPr algn="just"/>
            <a:r>
              <a:rPr lang="tr-TR" sz="2000" i="1" dirty="0">
                <a:latin typeface="+mn-lt"/>
              </a:rPr>
              <a:t>Çıkarıldığındaki rutubet yüzdesi %30-45 arasındadır. </a:t>
            </a:r>
          </a:p>
          <a:p>
            <a:pPr algn="just"/>
            <a:r>
              <a:rPr lang="tr-TR" sz="2000" i="1" dirty="0">
                <a:latin typeface="+mn-lt"/>
              </a:rPr>
              <a:t>Kuruduğu zaman küçük pullara ayrılır. </a:t>
            </a:r>
          </a:p>
          <a:p>
            <a:pPr algn="just"/>
            <a:r>
              <a:rPr lang="tr-TR" sz="2000" i="1" dirty="0">
                <a:latin typeface="+mn-lt"/>
              </a:rPr>
              <a:t>Yüksek nemden dolayı, çıkarıldığında ısıl değeri düşüktür. </a:t>
            </a:r>
          </a:p>
          <a:p>
            <a:pPr algn="just"/>
            <a:r>
              <a:rPr lang="tr-TR" sz="2000" i="1" dirty="0">
                <a:latin typeface="+mn-lt"/>
              </a:rPr>
              <a:t>Bu nedenle çıkarıldıktan sonra uzak mesafelere taşınması uygun değildir. Bunların büyük termoelektrik santrallerinde kullanılması tercih edilir.</a:t>
            </a:r>
          </a:p>
          <a:p>
            <a:pPr algn="just"/>
            <a:r>
              <a:rPr lang="tr-TR" sz="2000" i="1" dirty="0">
                <a:latin typeface="+mn-lt"/>
              </a:rPr>
              <a:t>Türkiye’de linyit çoktur, bütün linyit yatakları iki gruba ayrılır. </a:t>
            </a:r>
          </a:p>
          <a:p>
            <a:pPr algn="just"/>
            <a:r>
              <a:rPr lang="tr-TR" sz="2000" i="1" dirty="0">
                <a:latin typeface="+mn-lt"/>
              </a:rPr>
              <a:t>Bol ve iyi cins olanları Batı Linyitleridir. </a:t>
            </a:r>
          </a:p>
          <a:p>
            <a:pPr algn="just"/>
            <a:r>
              <a:rPr lang="tr-TR" sz="2000" i="1" dirty="0">
                <a:latin typeface="+mn-lt"/>
              </a:rPr>
              <a:t>Kalın tabakalar hâlinde bulunurlar, külleri az, ısıl enerjileri yüksektir. </a:t>
            </a:r>
          </a:p>
          <a:p>
            <a:pPr algn="just"/>
            <a:r>
              <a:rPr lang="tr-TR" sz="2000" i="1" dirty="0">
                <a:latin typeface="+mn-lt"/>
              </a:rPr>
              <a:t>Doğu Linyitleri ince tabaka hâlinde bulunurlar, külleri çoktur kükürtleri yüksektir. </a:t>
            </a:r>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Kömürlerin Sınıflandırılması</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3074" name="Picture 2" descr="Image result for Liny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6706" y="4751312"/>
            <a:ext cx="3060000" cy="209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1591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Turba: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9"/>
            <a:ext cx="8524875" cy="3256394"/>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Endüstriyel açıdan önemli değildir. Yapısı heterojen, rengi esmerimsi olan yakacaktır. </a:t>
            </a:r>
          </a:p>
          <a:p>
            <a:pPr algn="just"/>
            <a:r>
              <a:rPr lang="tr-TR" sz="2000" i="1" dirty="0">
                <a:latin typeface="+mn-lt"/>
              </a:rPr>
              <a:t>Su derinliklerinde birikmiş organik maddelerin zamanla oluşturduğu kömürdür. Turbanın görünüşü, kömür tabakalarının durumuna göre değişmektedir. </a:t>
            </a:r>
          </a:p>
          <a:p>
            <a:pPr algn="just"/>
            <a:r>
              <a:rPr lang="tr-TR" sz="2000" i="1" dirty="0">
                <a:latin typeface="+mn-lt"/>
              </a:rPr>
              <a:t>Dış tabakalar sarı veya gridir. Yapısı lifli ve yosun gibi hafiftir. </a:t>
            </a:r>
          </a:p>
          <a:p>
            <a:pPr algn="just"/>
            <a:r>
              <a:rPr lang="tr-TR" sz="2000" i="1" dirty="0">
                <a:latin typeface="+mn-lt"/>
              </a:rPr>
              <a:t>Turba ilk çıktığında yüksek miktarda nem içerebilir. </a:t>
            </a:r>
          </a:p>
          <a:p>
            <a:pPr algn="just"/>
            <a:r>
              <a:rPr lang="tr-TR" sz="2000" i="1" dirty="0">
                <a:latin typeface="+mn-lt"/>
              </a:rPr>
              <a:t>250-270 C’de alev verir. </a:t>
            </a:r>
          </a:p>
          <a:p>
            <a:pPr algn="just"/>
            <a:r>
              <a:rPr lang="tr-TR" sz="2000" i="1" dirty="0">
                <a:latin typeface="+mn-lt"/>
              </a:rPr>
              <a:t>Odundan daha kısa alevle yanar. </a:t>
            </a:r>
          </a:p>
          <a:p>
            <a:pPr algn="just"/>
            <a:r>
              <a:rPr lang="tr-TR" sz="2000" i="1" dirty="0">
                <a:latin typeface="+mn-lt"/>
              </a:rPr>
              <a:t>Kokulu bir duman verir. </a:t>
            </a:r>
          </a:p>
          <a:p>
            <a:pPr algn="just"/>
            <a:r>
              <a:rPr lang="tr-TR" sz="2000" i="1" dirty="0">
                <a:latin typeface="+mn-lt"/>
              </a:rPr>
              <a:t>Isıl enerjisi 3500-5000 </a:t>
            </a:r>
            <a:r>
              <a:rPr lang="tr-TR" sz="2000" i="1" dirty="0" err="1">
                <a:latin typeface="+mn-lt"/>
              </a:rPr>
              <a:t>kcal</a:t>
            </a:r>
            <a:r>
              <a:rPr lang="tr-TR" sz="2000" i="1" dirty="0">
                <a:latin typeface="+mn-lt"/>
              </a:rPr>
              <a:t>/kg arasındadır (nemsiz).</a:t>
            </a:r>
          </a:p>
          <a:p>
            <a:pPr algn="just"/>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Kömürlerin Sınıflandırılması</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4098" name="Picture 2" descr="Image result for turba kömür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9204" y="4701227"/>
            <a:ext cx="28575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6960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Kok:</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Kömürün havasız bir ortamda 1100 </a:t>
            </a:r>
            <a:r>
              <a:rPr lang="tr-TR" sz="2000" i="1" baseline="30000" dirty="0">
                <a:latin typeface="+mn-lt"/>
              </a:rPr>
              <a:t>0</a:t>
            </a:r>
            <a:r>
              <a:rPr lang="tr-TR" sz="2000" i="1" dirty="0">
                <a:latin typeface="+mn-lt"/>
              </a:rPr>
              <a:t>C’ye kadar ısıtılmasıyla elde edilen gözenekli sağlam kütleli kömürdür. </a:t>
            </a:r>
          </a:p>
          <a:p>
            <a:pPr algn="just"/>
            <a:r>
              <a:rPr lang="tr-TR" sz="2000" i="1" dirty="0">
                <a:latin typeface="+mn-lt"/>
              </a:rPr>
              <a:t>Üretimi sırasında kömür gazı ve benzol da üretilir. </a:t>
            </a:r>
          </a:p>
          <a:p>
            <a:pPr algn="just"/>
            <a:r>
              <a:rPr lang="tr-TR" sz="2000" i="1" dirty="0">
                <a:latin typeface="+mn-lt"/>
              </a:rPr>
              <a:t>Kok, metalürji sanayinin temel yakıtıdır. </a:t>
            </a:r>
          </a:p>
          <a:p>
            <a:pPr algn="just"/>
            <a:r>
              <a:rPr lang="tr-TR" sz="2000" i="1" dirty="0">
                <a:latin typeface="+mn-lt"/>
              </a:rPr>
              <a:t>Dumansız olduğundan ev yakıtı olarak da kullanılmaktadır.</a:t>
            </a:r>
          </a:p>
          <a:p>
            <a:pPr algn="just"/>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Kömürlerin Sınıflandırılması</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5122" name="Picture 2" descr="Image result for kok kömür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4543" y="3316464"/>
            <a:ext cx="4680000" cy="297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152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Briketler:</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51261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Yüksek kaliteli toz kömürün (ince kömür) uygun bağlayıcı ve karıştırılmasından sonra yumurta büyüklüğünde preslenmesiyle elde edilir. </a:t>
            </a:r>
          </a:p>
          <a:p>
            <a:pPr algn="just"/>
            <a:endParaRPr lang="tr-TR" sz="2000" i="1" dirty="0">
              <a:latin typeface="+mn-lt"/>
            </a:endParaRPr>
          </a:p>
          <a:p>
            <a:pPr algn="just"/>
            <a:r>
              <a:rPr lang="tr-TR" sz="2000" i="1" dirty="0">
                <a:latin typeface="+mn-lt"/>
              </a:rPr>
              <a:t>Kırılmaya karşı dayanıklıdırlar ve ev yakıtı olarak kullanılırlar.</a:t>
            </a:r>
          </a:p>
          <a:p>
            <a:pPr algn="just"/>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Kömürlerin Sınıflandırılması</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utoShape 2" descr="Image result for Briket kömürü"/>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6148" name="Picture 4" descr="Image result for Briket kömür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4094" y="3092661"/>
            <a:ext cx="45720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901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Analizler:</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Kömürlerin niteliklerini belirlemek için bazı analizler yapılır. Kömürü meydana getiren bileşenler </a:t>
            </a:r>
            <a:r>
              <a:rPr lang="tr-TR" sz="2000" i="1" dirty="0" err="1">
                <a:latin typeface="+mn-lt"/>
              </a:rPr>
              <a:t>elementel</a:t>
            </a:r>
            <a:r>
              <a:rPr lang="tr-TR" sz="2000" i="1" dirty="0">
                <a:latin typeface="+mn-lt"/>
              </a:rPr>
              <a:t> analiz yöntemine göre belirlenirler. </a:t>
            </a:r>
          </a:p>
          <a:p>
            <a:pPr algn="just"/>
            <a:endParaRPr lang="tr-TR" sz="2000" i="1" dirty="0">
              <a:latin typeface="+mn-lt"/>
            </a:endParaRPr>
          </a:p>
          <a:p>
            <a:pPr algn="just"/>
            <a:r>
              <a:rPr lang="tr-TR" sz="2000" i="1" dirty="0" err="1">
                <a:latin typeface="+mn-lt"/>
              </a:rPr>
              <a:t>Elementel</a:t>
            </a:r>
            <a:r>
              <a:rPr lang="tr-TR" sz="2000" i="1" dirty="0">
                <a:latin typeface="+mn-lt"/>
              </a:rPr>
              <a:t> analiz kömürdeki bileşenlerin kütlesel kesirlerini verirler. </a:t>
            </a:r>
          </a:p>
          <a:p>
            <a:pPr algn="just"/>
            <a:r>
              <a:rPr lang="tr-TR" sz="2000" i="1" dirty="0">
                <a:latin typeface="+mn-lt"/>
              </a:rPr>
              <a:t>Herhangi bir kömür damarında damar boyunca önemli derecelerde değişebilecek iki kömür bileşeni vardır. </a:t>
            </a:r>
          </a:p>
          <a:p>
            <a:pPr algn="just"/>
            <a:r>
              <a:rPr lang="tr-TR" sz="2000" i="1" dirty="0">
                <a:latin typeface="+mn-lt"/>
              </a:rPr>
              <a:t>Bunlar nem ve kül miktarıdır. </a:t>
            </a:r>
          </a:p>
          <a:p>
            <a:pPr algn="just"/>
            <a:r>
              <a:rPr lang="tr-TR" sz="2000" i="1" dirty="0">
                <a:latin typeface="+mn-lt"/>
              </a:rPr>
              <a:t>Kül organik bitkilerin sıkışması safhasında biriken inorganik maddelerden meydana geldiği için damar boyunca değişir. </a:t>
            </a:r>
          </a:p>
          <a:p>
            <a:pPr algn="just"/>
            <a:endParaRPr lang="tr-TR" sz="2000" i="1" dirty="0">
              <a:latin typeface="+mn-lt"/>
            </a:endParaRPr>
          </a:p>
          <a:p>
            <a:pPr algn="just"/>
            <a:r>
              <a:rPr lang="tr-TR" sz="2000" i="1" dirty="0">
                <a:latin typeface="+mn-lt"/>
              </a:rPr>
              <a:t>Kömürün yapısındaki nem, karbon, hidrojen, kükürt, azot, oksijen ve kül miktarları ve üst ısıl değeri tespit edilir. </a:t>
            </a: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Kömürle İlgili Analizler</a:t>
            </a:r>
            <a:endParaRPr lang="tr-TR" sz="3200" dirty="0"/>
          </a:p>
        </p:txBody>
      </p:sp>
    </p:spTree>
    <p:extLst>
      <p:ext uri="{BB962C8B-B14F-4D97-AF65-F5344CB8AC3E}">
        <p14:creationId xmlns:p14="http://schemas.microsoft.com/office/powerpoint/2010/main" val="5545362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b="1" i="1" dirty="0">
                <a:solidFill>
                  <a:srgbClr val="C00000"/>
                </a:solidFill>
                <a:latin typeface="+mn-lt"/>
              </a:rPr>
              <a:t>Kükürt oranı: </a:t>
            </a:r>
          </a:p>
          <a:p>
            <a:pPr algn="just"/>
            <a:r>
              <a:rPr lang="tr-TR" sz="2000" i="1" u="sng" dirty="0">
                <a:latin typeface="+mn-lt"/>
              </a:rPr>
              <a:t>Kömür seçerken dikkate alınması gereken en önemli parametre, kömürün kükürt içeriğidir. </a:t>
            </a:r>
          </a:p>
          <a:p>
            <a:pPr algn="just"/>
            <a:endParaRPr lang="tr-TR" sz="2000" i="1" dirty="0">
              <a:latin typeface="+mn-lt"/>
            </a:endParaRPr>
          </a:p>
          <a:p>
            <a:pPr algn="just"/>
            <a:r>
              <a:rPr lang="tr-TR" sz="2000" i="1" dirty="0">
                <a:latin typeface="+mn-lt"/>
              </a:rPr>
              <a:t>Kömür içerisindeki kükürt yanıcı bileşenlerden biridir ve yandığında belli bir enerji açığa çıkar fakat yanma sonucu ortaya çıkan birincil yanma ürünü SO</a:t>
            </a:r>
            <a:r>
              <a:rPr lang="tr-TR" sz="2000" i="1" baseline="-25000" dirty="0">
                <a:latin typeface="+mn-lt"/>
              </a:rPr>
              <a:t>2</a:t>
            </a:r>
            <a:r>
              <a:rPr lang="tr-TR" sz="2000" i="1" dirty="0">
                <a:latin typeface="+mn-lt"/>
              </a:rPr>
              <a:t> </a:t>
            </a:r>
            <a:r>
              <a:rPr lang="tr-TR" sz="2000" i="1" dirty="0" err="1">
                <a:latin typeface="+mn-lt"/>
              </a:rPr>
              <a:t>dir</a:t>
            </a:r>
            <a:r>
              <a:rPr lang="tr-TR" sz="2000" i="1" dirty="0">
                <a:latin typeface="+mn-lt"/>
              </a:rPr>
              <a:t> ve bu da hava kirliliği yaratan en önemli emisyonlardan biridir. </a:t>
            </a:r>
          </a:p>
          <a:p>
            <a:pPr algn="just"/>
            <a:endParaRPr lang="tr-TR" sz="2000" i="1" dirty="0">
              <a:latin typeface="+mn-lt"/>
            </a:endParaRPr>
          </a:p>
          <a:p>
            <a:pPr algn="just"/>
            <a:r>
              <a:rPr lang="tr-TR" sz="2000" i="1" dirty="0">
                <a:latin typeface="+mn-lt"/>
              </a:rPr>
              <a:t>SO</a:t>
            </a:r>
            <a:r>
              <a:rPr lang="tr-TR" sz="2000" i="1" baseline="-25000" dirty="0">
                <a:latin typeface="+mn-lt"/>
              </a:rPr>
              <a:t>2</a:t>
            </a:r>
            <a:r>
              <a:rPr lang="tr-TR" sz="2000" i="1" dirty="0">
                <a:latin typeface="+mn-lt"/>
              </a:rPr>
              <a:t> havadaki su buharı ile etkileşerek asit yağmurlarına (sülfürik asit) neden olur. </a:t>
            </a:r>
          </a:p>
          <a:p>
            <a:pPr algn="just"/>
            <a:endParaRPr lang="tr-TR" sz="2000" i="1" dirty="0">
              <a:latin typeface="+mn-lt"/>
            </a:endParaRPr>
          </a:p>
          <a:p>
            <a:pPr algn="just"/>
            <a:r>
              <a:rPr lang="tr-TR" sz="2000" i="1" dirty="0">
                <a:latin typeface="+mn-lt"/>
              </a:rPr>
              <a:t>Gerek yakmadan önce kömürden ve gerekse yandıktan sonra yanma ürünlerinden kükürdü uzaklaştırmak pahalı ve zor bir iştir. </a:t>
            </a:r>
          </a:p>
          <a:p>
            <a:pPr algn="just"/>
            <a:endParaRPr lang="tr-TR" sz="2000" i="1" dirty="0">
              <a:latin typeface="+mn-lt"/>
            </a:endParaRPr>
          </a:p>
          <a:p>
            <a:pPr algn="just"/>
            <a:r>
              <a:rPr lang="tr-TR" sz="2000" i="1" dirty="0">
                <a:latin typeface="+mn-lt"/>
              </a:rPr>
              <a:t>Sonuç olarak sülfür oranı düşük kömür seçmek en doğru yaklaşımdır.</a:t>
            </a:r>
          </a:p>
          <a:p>
            <a:pPr algn="just"/>
            <a:br>
              <a:rPr lang="tr-TR" sz="2000" i="1" dirty="0">
                <a:latin typeface="+mn-lt"/>
              </a:rPr>
            </a:br>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Kömürlerin Özellikleri</a:t>
            </a:r>
            <a:endParaRPr lang="tr-TR" sz="3200" dirty="0"/>
          </a:p>
        </p:txBody>
      </p:sp>
    </p:spTree>
    <p:extLst>
      <p:ext uri="{BB962C8B-B14F-4D97-AF65-F5344CB8AC3E}">
        <p14:creationId xmlns:p14="http://schemas.microsoft.com/office/powerpoint/2010/main" val="40690718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Kömürün </a:t>
            </a:r>
            <a:r>
              <a:rPr lang="tr-TR" sz="2000" b="1" dirty="0" err="1">
                <a:solidFill>
                  <a:schemeClr val="bg1"/>
                </a:solidFill>
                <a:latin typeface="+mn-lt"/>
              </a:rPr>
              <a:t>Reaktivitesi</a:t>
            </a:r>
            <a:r>
              <a:rPr lang="tr-TR" sz="2000" b="1" dirty="0">
                <a:solidFill>
                  <a:schemeClr val="bg1"/>
                </a:solidFill>
                <a:latin typeface="+mn-lt"/>
              </a:rPr>
              <a:t>: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Tutuşma sıcaklığı üzerinde, oksijenle birleşme hızı olarak tanımlanır. </a:t>
            </a:r>
          </a:p>
          <a:p>
            <a:pPr algn="just"/>
            <a:endParaRPr lang="tr-TR" sz="2000" i="1" dirty="0">
              <a:latin typeface="+mn-lt"/>
            </a:endParaRPr>
          </a:p>
          <a:p>
            <a:pPr algn="just"/>
            <a:r>
              <a:rPr lang="tr-TR" sz="2000" i="1" dirty="0">
                <a:latin typeface="+mn-lt"/>
              </a:rPr>
              <a:t>Bu, kömürün yanma hızı ile eşdeğerdir. </a:t>
            </a:r>
          </a:p>
          <a:p>
            <a:pPr algn="just"/>
            <a:endParaRPr lang="tr-TR" sz="2000" i="1" dirty="0">
              <a:latin typeface="+mn-lt"/>
            </a:endParaRPr>
          </a:p>
          <a:p>
            <a:pPr algn="just"/>
            <a:r>
              <a:rPr lang="tr-TR" sz="2000" i="1" dirty="0">
                <a:latin typeface="+mn-lt"/>
              </a:rPr>
              <a:t>Kömür cinsi, tane büyüklüğü, </a:t>
            </a:r>
            <a:r>
              <a:rPr lang="tr-TR" sz="2000" i="1" dirty="0" err="1">
                <a:latin typeface="+mn-lt"/>
              </a:rPr>
              <a:t>gözenekliliği</a:t>
            </a:r>
            <a:r>
              <a:rPr lang="tr-TR" sz="2000" i="1" dirty="0">
                <a:latin typeface="+mn-lt"/>
              </a:rPr>
              <a:t> ile ilgilidir. </a:t>
            </a:r>
          </a:p>
          <a:p>
            <a:pPr algn="just"/>
            <a:endParaRPr lang="tr-TR" sz="2000" i="1" dirty="0">
              <a:latin typeface="+mn-lt"/>
            </a:endParaRPr>
          </a:p>
          <a:p>
            <a:pPr algn="just"/>
            <a:r>
              <a:rPr lang="tr-TR" sz="2000" i="1" dirty="0">
                <a:latin typeface="+mn-lt"/>
              </a:rPr>
              <a:t>Ayrıca kömür içerisindeki O</a:t>
            </a:r>
            <a:r>
              <a:rPr lang="tr-TR" sz="2000" i="1" baseline="-25000" dirty="0">
                <a:latin typeface="+mn-lt"/>
              </a:rPr>
              <a:t>2</a:t>
            </a:r>
            <a:r>
              <a:rPr lang="tr-TR" sz="2000" i="1" dirty="0">
                <a:latin typeface="+mn-lt"/>
              </a:rPr>
              <a:t> miktarı arttıkça kömürün </a:t>
            </a:r>
            <a:r>
              <a:rPr lang="tr-TR" sz="2000" i="1" dirty="0" err="1">
                <a:latin typeface="+mn-lt"/>
              </a:rPr>
              <a:t>reaktivitesi</a:t>
            </a:r>
            <a:r>
              <a:rPr lang="tr-TR" sz="2000" i="1" dirty="0">
                <a:latin typeface="+mn-lt"/>
              </a:rPr>
              <a:t> de artar.</a:t>
            </a:r>
          </a:p>
          <a:p>
            <a:pPr algn="just"/>
            <a:br>
              <a:rPr lang="tr-TR" sz="2000" i="1" dirty="0">
                <a:latin typeface="+mn-lt"/>
              </a:rPr>
            </a:br>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Kömürlerin Özellikleri</a:t>
            </a:r>
            <a:endParaRPr lang="tr-TR" sz="3200" dirty="0"/>
          </a:p>
        </p:txBody>
      </p:sp>
    </p:spTree>
    <p:extLst>
      <p:ext uri="{BB962C8B-B14F-4D97-AF65-F5344CB8AC3E}">
        <p14:creationId xmlns:p14="http://schemas.microsoft.com/office/powerpoint/2010/main" val="35065734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Kömürün Isıl Değeri: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Kömürün enerji içeriği veya ısıl değeri çok önemli bir parametredir. </a:t>
            </a:r>
            <a:r>
              <a:rPr lang="tr-TR" sz="2000" i="1" u="sng" dirty="0">
                <a:latin typeface="+mn-lt"/>
              </a:rPr>
              <a:t>Isıl değer birim kütle-kömürün sahip olduğu kimyasal enerji miktarının bir ölçüsüdür ve </a:t>
            </a:r>
            <a:r>
              <a:rPr lang="tr-TR" sz="2000" i="1" u="sng" dirty="0" err="1">
                <a:latin typeface="+mn-lt"/>
              </a:rPr>
              <a:t>kJ</a:t>
            </a:r>
            <a:r>
              <a:rPr lang="tr-TR" sz="2000" i="1" u="sng" dirty="0">
                <a:latin typeface="+mn-lt"/>
              </a:rPr>
              <a:t>/kg birimindedir. </a:t>
            </a:r>
          </a:p>
          <a:p>
            <a:pPr algn="just"/>
            <a:endParaRPr lang="tr-TR" sz="2000" i="1" dirty="0">
              <a:latin typeface="+mn-lt"/>
            </a:endParaRPr>
          </a:p>
          <a:p>
            <a:pPr algn="just"/>
            <a:r>
              <a:rPr lang="tr-TR" sz="2000" i="1" dirty="0">
                <a:latin typeface="+mn-lt"/>
              </a:rPr>
              <a:t>Isıl değer, yanma sonu ürünleri içindeki H</a:t>
            </a:r>
            <a:r>
              <a:rPr lang="tr-TR" sz="2000" i="1" baseline="-25000" dirty="0">
                <a:latin typeface="+mn-lt"/>
              </a:rPr>
              <a:t>2</a:t>
            </a:r>
            <a:r>
              <a:rPr lang="tr-TR" sz="2000" i="1" dirty="0">
                <a:latin typeface="+mn-lt"/>
              </a:rPr>
              <a:t>O’nun bulunduğu faza bağlıdır. İki tip ısıl değer vardır;</a:t>
            </a:r>
          </a:p>
          <a:p>
            <a:pPr algn="just"/>
            <a:endParaRPr lang="tr-TR" sz="2000" i="1" dirty="0">
              <a:latin typeface="+mn-lt"/>
            </a:endParaRPr>
          </a:p>
          <a:p>
            <a:pPr marL="342900" indent="-342900">
              <a:buFont typeface="Wingdings" panose="05000000000000000000" pitchFamily="2" charset="2"/>
              <a:buChar char="§"/>
            </a:pPr>
            <a:r>
              <a:rPr lang="tr-TR" sz="2000" i="1" u="sng" dirty="0">
                <a:latin typeface="+mn-lt"/>
              </a:rPr>
              <a:t>Üst-ısıl değer (ÜID); yanma sonu ürünleri içindeki H</a:t>
            </a:r>
            <a:r>
              <a:rPr lang="tr-TR" sz="2000" i="1" u="sng" baseline="-25000" dirty="0">
                <a:latin typeface="+mn-lt"/>
              </a:rPr>
              <a:t>2</a:t>
            </a:r>
            <a:r>
              <a:rPr lang="tr-TR" sz="2000" i="1" u="sng" dirty="0">
                <a:latin typeface="+mn-lt"/>
              </a:rPr>
              <a:t>O sıvı fazda</a:t>
            </a:r>
          </a:p>
          <a:p>
            <a:pPr marL="342900" indent="-342900">
              <a:buFont typeface="Wingdings" panose="05000000000000000000" pitchFamily="2" charset="2"/>
              <a:buChar char="§"/>
            </a:pPr>
            <a:r>
              <a:rPr lang="tr-TR" sz="2000" i="1" u="sng" dirty="0">
                <a:latin typeface="+mn-lt"/>
              </a:rPr>
              <a:t>Alt-ısıl değer (AID); yanma sonu ürünleri içindeki H</a:t>
            </a:r>
            <a:r>
              <a:rPr lang="tr-TR" sz="2000" i="1" u="sng" baseline="-25000" dirty="0">
                <a:latin typeface="+mn-lt"/>
              </a:rPr>
              <a:t>2</a:t>
            </a:r>
            <a:r>
              <a:rPr lang="tr-TR" sz="2000" i="1" u="sng" dirty="0">
                <a:latin typeface="+mn-lt"/>
              </a:rPr>
              <a:t>O buhar fazında</a:t>
            </a:r>
          </a:p>
          <a:p>
            <a:pPr algn="just"/>
            <a:endParaRPr lang="tr-TR" sz="2000" i="1" dirty="0">
              <a:latin typeface="+mn-lt"/>
            </a:endParaRPr>
          </a:p>
          <a:p>
            <a:pPr algn="just"/>
            <a:br>
              <a:rPr lang="tr-TR" sz="2000" i="1" dirty="0">
                <a:latin typeface="+mn-lt"/>
              </a:rPr>
            </a:br>
            <a:r>
              <a:rPr lang="tr-TR" sz="2000" i="1" dirty="0"/>
              <a:t>Bu iki değer arasındaki fark kuru hava ile yakılan yakıtın yanma sonucunda oluşan yanma ürünleri arasında var olan su buharı gizli ısısından kaynaklanır. </a:t>
            </a:r>
          </a:p>
          <a:p>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Kömürlerin Özellikleri</a:t>
            </a:r>
            <a:endParaRPr lang="tr-TR" sz="3200" dirty="0"/>
          </a:p>
        </p:txBody>
      </p:sp>
    </p:spTree>
    <p:extLst>
      <p:ext uri="{BB962C8B-B14F-4D97-AF65-F5344CB8AC3E}">
        <p14:creationId xmlns:p14="http://schemas.microsoft.com/office/powerpoint/2010/main" val="9761131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b="1" i="1" dirty="0">
                <a:solidFill>
                  <a:srgbClr val="C00000"/>
                </a:solidFill>
                <a:latin typeface="+mn-lt"/>
              </a:rPr>
              <a:t>Magnezyum, titanyum, zirkonyum, sodyum, lityum ya da potasyum gibi metaller yanıcı maddelerdir. </a:t>
            </a:r>
          </a:p>
          <a:p>
            <a:pPr algn="just"/>
            <a:endParaRPr lang="tr-TR" sz="2000" i="1" dirty="0">
              <a:latin typeface="+mn-lt"/>
            </a:endParaRPr>
          </a:p>
          <a:p>
            <a:pPr algn="just"/>
            <a:r>
              <a:rPr lang="tr-TR" sz="2000" i="1" dirty="0">
                <a:latin typeface="+mn-lt"/>
              </a:rPr>
              <a:t>Metaller diğer pek çok yanıcı katı maddeden çok farklı değillerdir. </a:t>
            </a:r>
          </a:p>
          <a:p>
            <a:pPr algn="just"/>
            <a:r>
              <a:rPr lang="tr-TR" sz="2000" i="1" dirty="0">
                <a:latin typeface="+mn-lt"/>
              </a:rPr>
              <a:t>Katı halde tutuşturulmaları zor olan bazı metaller ince levhalar, yongalar ya da partiküller halinde çok kolay şekilde tutuşabilir. </a:t>
            </a:r>
          </a:p>
          <a:p>
            <a:pPr algn="just"/>
            <a:r>
              <a:rPr lang="tr-TR" sz="2000" i="1" dirty="0">
                <a:latin typeface="+mn-lt"/>
              </a:rPr>
              <a:t>Ayrıca, toz halindeki pek çok metal patlayıcı özelliğe sahiptir. </a:t>
            </a:r>
          </a:p>
          <a:p>
            <a:pPr algn="just"/>
            <a:r>
              <a:rPr lang="tr-TR" sz="2000" i="1" dirty="0">
                <a:latin typeface="+mn-lt"/>
              </a:rPr>
              <a:t>Aralarında alüminyum, magnezyum, toryum, titanyum ve uranyum olmak üzere pek çok metal tozu çok şiddetli şekilde patlayabilir.</a:t>
            </a:r>
          </a:p>
          <a:p>
            <a:pPr algn="just"/>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Metaller</a:t>
            </a:r>
            <a:endParaRPr lang="tr-TR" sz="3200" dirty="0"/>
          </a:p>
        </p:txBody>
      </p:sp>
    </p:spTree>
    <p:extLst>
      <p:ext uri="{BB962C8B-B14F-4D97-AF65-F5344CB8AC3E}">
        <p14:creationId xmlns:p14="http://schemas.microsoft.com/office/powerpoint/2010/main" val="2171622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Katıların yanması her zaman aynı doğal yolu izler. </a:t>
            </a:r>
          </a:p>
          <a:p>
            <a:pPr algn="just"/>
            <a:endParaRPr lang="tr-TR" sz="2000" i="1" dirty="0">
              <a:latin typeface="+mn-lt"/>
            </a:endParaRPr>
          </a:p>
          <a:p>
            <a:pPr algn="just"/>
            <a:endParaRPr lang="tr-TR" sz="2000" i="1" dirty="0">
              <a:latin typeface="+mn-lt"/>
            </a:endParaRPr>
          </a:p>
          <a:p>
            <a:pPr algn="just"/>
            <a:endParaRPr lang="tr-TR" sz="2000" i="1" dirty="0">
              <a:latin typeface="+mn-lt"/>
            </a:endParaRPr>
          </a:p>
          <a:p>
            <a:pPr algn="just"/>
            <a:endParaRPr lang="tr-TR" sz="2000" i="1" dirty="0">
              <a:latin typeface="+mn-lt"/>
            </a:endParaRPr>
          </a:p>
          <a:p>
            <a:pPr algn="just"/>
            <a:endParaRPr lang="tr-TR" sz="2000" i="1" dirty="0">
              <a:latin typeface="+mn-lt"/>
            </a:endParaRPr>
          </a:p>
          <a:p>
            <a:pPr algn="just"/>
            <a:endParaRPr lang="tr-TR" sz="2000" i="1" dirty="0">
              <a:latin typeface="+mn-lt"/>
            </a:endParaRPr>
          </a:p>
          <a:p>
            <a:pPr algn="just"/>
            <a:endParaRPr lang="tr-TR" sz="2000" i="1" dirty="0">
              <a:latin typeface="+mn-lt"/>
            </a:endParaRPr>
          </a:p>
          <a:p>
            <a:pPr algn="just"/>
            <a:endParaRPr lang="tr-TR" sz="2000" i="1" dirty="0">
              <a:latin typeface="+mn-lt"/>
            </a:endParaRPr>
          </a:p>
          <a:p>
            <a:pPr algn="just"/>
            <a:endParaRPr lang="tr-TR" sz="2000" i="1" dirty="0">
              <a:latin typeface="+mn-lt"/>
            </a:endParaRPr>
          </a:p>
          <a:p>
            <a:pPr algn="just"/>
            <a:endParaRPr lang="tr-TR" sz="2000" i="1" dirty="0">
              <a:latin typeface="+mn-lt"/>
            </a:endParaRPr>
          </a:p>
          <a:p>
            <a:pPr algn="just"/>
            <a:endParaRPr lang="tr-TR" sz="2000" i="1" dirty="0">
              <a:latin typeface="+mn-lt"/>
            </a:endParaRPr>
          </a:p>
          <a:p>
            <a:pPr algn="just"/>
            <a:r>
              <a:rPr lang="tr-TR" sz="2000" i="1" dirty="0">
                <a:latin typeface="+mn-lt"/>
              </a:rPr>
              <a:t>Bu çöp kutusuna düşürülen bir sigara için de, sıcak bir yüzeye bırakılmış gazete için de veya benzer diğer durumlarda da geçerlidir.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Katı Yakıtlar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6" name="image2.png"/>
          <p:cNvPicPr/>
          <p:nvPr/>
        </p:nvPicPr>
        <p:blipFill>
          <a:blip r:embed="rId3" cstate="print"/>
          <a:stretch>
            <a:fillRect/>
          </a:stretch>
        </p:blipFill>
        <p:spPr>
          <a:xfrm>
            <a:off x="2558662" y="2338733"/>
            <a:ext cx="3960000" cy="2700000"/>
          </a:xfrm>
          <a:prstGeom prst="rect">
            <a:avLst/>
          </a:prstGeom>
        </p:spPr>
      </p:pic>
    </p:spTree>
    <p:extLst>
      <p:ext uri="{BB962C8B-B14F-4D97-AF65-F5344CB8AC3E}">
        <p14:creationId xmlns:p14="http://schemas.microsoft.com/office/powerpoint/2010/main" val="830018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Katı yakıtlar ısıya maruz kaldıkları zaman önce bünyesindeki nemi atarak kurur (100  </a:t>
            </a:r>
            <a:r>
              <a:rPr lang="tr-TR" sz="2000" i="1" baseline="30000" dirty="0" err="1">
                <a:latin typeface="+mn-lt"/>
              </a:rPr>
              <a:t>o</a:t>
            </a:r>
            <a:r>
              <a:rPr lang="tr-TR" sz="2000" i="1" dirty="0" err="1">
                <a:latin typeface="+mn-lt"/>
              </a:rPr>
              <a:t>C</a:t>
            </a:r>
            <a:r>
              <a:rPr lang="tr-TR" sz="2000" i="1" dirty="0">
                <a:latin typeface="+mn-lt"/>
              </a:rPr>
              <a:t> </a:t>
            </a:r>
            <a:r>
              <a:rPr lang="tr-TR" sz="2000" i="1" dirty="0" err="1">
                <a:latin typeface="+mn-lt"/>
              </a:rPr>
              <a:t>ın</a:t>
            </a:r>
            <a:r>
              <a:rPr lang="tr-TR" sz="2000" i="1" dirty="0">
                <a:latin typeface="+mn-lt"/>
              </a:rPr>
              <a:t> üzeri sıcaklıklar).</a:t>
            </a:r>
          </a:p>
          <a:p>
            <a:pPr algn="just"/>
            <a:r>
              <a:rPr lang="tr-TR" sz="2000" i="1" dirty="0">
                <a:latin typeface="+mn-lt"/>
              </a:rPr>
              <a:t>Sonra aşırı ısınır.</a:t>
            </a:r>
          </a:p>
          <a:p>
            <a:pPr algn="just"/>
            <a:r>
              <a:rPr lang="tr-TR" sz="2000" i="1" dirty="0">
                <a:latin typeface="+mn-lt"/>
              </a:rPr>
              <a:t>240  </a:t>
            </a:r>
            <a:r>
              <a:rPr lang="tr-TR" sz="2000" i="1" baseline="30000" dirty="0" err="1">
                <a:latin typeface="+mn-lt"/>
              </a:rPr>
              <a:t>o</a:t>
            </a:r>
            <a:r>
              <a:rPr lang="tr-TR" sz="2000" i="1" dirty="0" err="1">
                <a:latin typeface="+mn-lt"/>
              </a:rPr>
              <a:t>C</a:t>
            </a:r>
            <a:r>
              <a:rPr lang="tr-TR" sz="2000" i="1" dirty="0">
                <a:latin typeface="+mn-lt"/>
              </a:rPr>
              <a:t> ’</a:t>
            </a:r>
            <a:r>
              <a:rPr lang="tr-TR" sz="2000" i="1" dirty="0" err="1">
                <a:latin typeface="+mn-lt"/>
              </a:rPr>
              <a:t>nin</a:t>
            </a:r>
            <a:r>
              <a:rPr lang="tr-TR" sz="2000" i="1" dirty="0">
                <a:latin typeface="+mn-lt"/>
              </a:rPr>
              <a:t> üzerinde bir sıcaklığa çıktığında oksitlenmeye uğrar.</a:t>
            </a:r>
          </a:p>
          <a:p>
            <a:pPr algn="just"/>
            <a:r>
              <a:rPr lang="tr-TR" sz="2000" i="1" dirty="0">
                <a:latin typeface="+mn-lt"/>
              </a:rPr>
              <a:t>Kendiliğinden Tutuşma Sıcaklığının (KTS) ulaştığında yanmaya başlar.</a:t>
            </a:r>
          </a:p>
          <a:p>
            <a:pPr algn="just"/>
            <a:endParaRPr lang="tr-TR" sz="2000" i="1" dirty="0">
              <a:latin typeface="+mn-lt"/>
            </a:endParaRPr>
          </a:p>
          <a:p>
            <a:pPr algn="just"/>
            <a:r>
              <a:rPr lang="tr-TR" sz="2000" i="1" dirty="0">
                <a:latin typeface="+mn-lt"/>
              </a:rPr>
              <a:t>Katıların Kendiliğinden Tutuşma Sıcaklığından daha düşük sıcaklıklarda çok çok uzun müddet tutulmaları da tehlike teşkil etmektedir çünkü maddeler bu şekilde kimyasal değişime uğrayıp “</a:t>
            </a:r>
            <a:r>
              <a:rPr lang="tr-TR" sz="2000" i="1" dirty="0" err="1">
                <a:latin typeface="+mn-lt"/>
              </a:rPr>
              <a:t>pyrophoric</a:t>
            </a:r>
            <a:r>
              <a:rPr lang="tr-TR" sz="2000" i="1" dirty="0">
                <a:latin typeface="+mn-lt"/>
              </a:rPr>
              <a:t> </a:t>
            </a:r>
            <a:r>
              <a:rPr lang="tr-TR" sz="2000" i="1" dirty="0" err="1">
                <a:latin typeface="+mn-lt"/>
              </a:rPr>
              <a:t>carbon</a:t>
            </a:r>
            <a:r>
              <a:rPr lang="tr-TR" sz="2000" i="1" dirty="0">
                <a:latin typeface="+mn-lt"/>
              </a:rPr>
              <a:t>” denilen nispeten daha düşük sıcaklıklarda kendiliğinden tutuşan bir maddeleri oluşturabilirler. </a:t>
            </a:r>
          </a:p>
          <a:p>
            <a:pPr algn="just"/>
            <a:endParaRPr lang="tr-TR" sz="2000" i="1" dirty="0">
              <a:latin typeface="+mn-lt"/>
            </a:endParaRPr>
          </a:p>
          <a:p>
            <a:pPr algn="just"/>
            <a:r>
              <a:rPr lang="tr-TR" sz="2000" i="1" dirty="0">
                <a:latin typeface="+mn-lt"/>
              </a:rPr>
              <a:t>Işığı azaltsın diye bir elektrik ampulünün üzerine kapatılan beze olan veya içinden buhar geçen bir borunun arkasına konan bir ahşap plakaya olan budur. Aylarca rengi solmuş olarak duracaktır ancak bir gün için </a:t>
            </a:r>
            <a:r>
              <a:rPr lang="tr-TR" sz="2000" i="1" dirty="0" err="1">
                <a:latin typeface="+mn-lt"/>
              </a:rPr>
              <a:t>için</a:t>
            </a:r>
            <a:r>
              <a:rPr lang="tr-TR" sz="2000" i="1" dirty="0">
                <a:latin typeface="+mn-lt"/>
              </a:rPr>
              <a:t> yanabilir ve sonra alev alabilir.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t>Katı Yakıtlar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10252539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b="1" i="1" dirty="0">
                <a:latin typeface="+mn-lt"/>
              </a:rPr>
              <a:t>2. Sıvı Yakıtlar (</a:t>
            </a:r>
            <a:r>
              <a:rPr lang="tr-TR" sz="2000" b="1" i="1" dirty="0">
                <a:latin typeface="+mn-lt"/>
                <a:hlinkClick r:id="rId3" tooltip="Akaryakıt"/>
              </a:rPr>
              <a:t>Akaryakıtlar</a:t>
            </a:r>
            <a:r>
              <a:rPr lang="tr-TR" sz="2000" b="1" i="1" dirty="0">
                <a:latin typeface="+mn-lt"/>
              </a:rPr>
              <a:t>)</a:t>
            </a:r>
            <a:r>
              <a:rPr lang="tr-TR" sz="2000" i="1" dirty="0">
                <a:latin typeface="+mn-lt"/>
              </a:rPr>
              <a:t>: Ham </a:t>
            </a:r>
            <a:r>
              <a:rPr lang="tr-TR" sz="2000" i="1" dirty="0">
                <a:latin typeface="+mn-lt"/>
                <a:hlinkClick r:id="rId4" tooltip="Petrol"/>
              </a:rPr>
              <a:t>petrol</a:t>
            </a:r>
            <a:r>
              <a:rPr lang="tr-TR" sz="2000" i="1" dirty="0">
                <a:latin typeface="+mn-lt"/>
              </a:rPr>
              <a:t> ile fosil kömürü katranından elde edilen maddelerdir. Kömürden elde ediş maliyeti ham petrolden elde ediş maliyetinden çok daha fazladır.</a:t>
            </a:r>
          </a:p>
          <a:p>
            <a:pPr algn="just"/>
            <a:endParaRPr lang="tr-TR" sz="2000" b="1" i="1" dirty="0">
              <a:latin typeface="+mn-lt"/>
            </a:endParaRPr>
          </a:p>
          <a:p>
            <a:pPr algn="just"/>
            <a:r>
              <a:rPr lang="tr-TR" sz="2000" b="1" i="1" dirty="0">
                <a:latin typeface="+mn-lt"/>
              </a:rPr>
              <a:t>a) Doğal akaryakıtlar:</a:t>
            </a:r>
            <a:r>
              <a:rPr lang="tr-TR" sz="2000" i="1" dirty="0">
                <a:latin typeface="+mn-lt"/>
              </a:rPr>
              <a:t> Ham petrolün </a:t>
            </a:r>
            <a:r>
              <a:rPr lang="tr-TR" sz="2000" i="1" dirty="0" err="1">
                <a:latin typeface="+mn-lt"/>
              </a:rPr>
              <a:t>destilasyon</a:t>
            </a:r>
            <a:r>
              <a:rPr lang="tr-TR" sz="2000" i="1" dirty="0">
                <a:latin typeface="+mn-lt"/>
              </a:rPr>
              <a:t> ürünleridir.</a:t>
            </a:r>
          </a:p>
          <a:p>
            <a:pPr algn="just"/>
            <a:endParaRPr lang="tr-TR" sz="2000" b="1" i="1" dirty="0">
              <a:latin typeface="+mn-lt"/>
            </a:endParaRPr>
          </a:p>
          <a:p>
            <a:pPr algn="just"/>
            <a:r>
              <a:rPr lang="tr-TR" sz="2000" b="1" i="1" dirty="0">
                <a:latin typeface="+mn-lt"/>
              </a:rPr>
              <a:t>b) Suni akaryakıtlar:</a:t>
            </a:r>
            <a:r>
              <a:rPr lang="tr-TR" sz="2000" i="1" dirty="0">
                <a:latin typeface="+mn-lt"/>
              </a:rPr>
              <a:t> Bunlar da elde edildiği kaynağa göre üç tiptir:</a:t>
            </a:r>
          </a:p>
          <a:p>
            <a:pPr algn="just"/>
            <a:endParaRPr lang="tr-TR" sz="2000" i="1" dirty="0">
              <a:latin typeface="+mn-lt"/>
            </a:endParaRPr>
          </a:p>
          <a:p>
            <a:pPr algn="just"/>
            <a:r>
              <a:rPr lang="tr-TR" sz="2000" i="1" dirty="0">
                <a:latin typeface="+mn-lt"/>
                <a:hlinkClick r:id="rId5" tooltip="Taşkömürü"/>
              </a:rPr>
              <a:t>Taşkömürü</a:t>
            </a:r>
            <a:r>
              <a:rPr lang="tr-TR" sz="2000" i="1" dirty="0">
                <a:latin typeface="+mn-lt"/>
              </a:rPr>
              <a:t>, </a:t>
            </a:r>
            <a:r>
              <a:rPr lang="tr-TR" sz="2000" i="1" dirty="0">
                <a:latin typeface="+mn-lt"/>
                <a:hlinkClick r:id="rId6" tooltip="Linyit"/>
              </a:rPr>
              <a:t>linyit</a:t>
            </a:r>
            <a:r>
              <a:rPr lang="tr-TR" sz="2000" i="1" dirty="0">
                <a:latin typeface="+mn-lt"/>
              </a:rPr>
              <a:t>, odun ve bitüm ile </a:t>
            </a:r>
            <a:r>
              <a:rPr lang="tr-TR" sz="2000" i="1" dirty="0">
                <a:latin typeface="+mn-lt"/>
                <a:hlinkClick r:id="rId7" tooltip="Asfalt"/>
              </a:rPr>
              <a:t>asfaltın</a:t>
            </a:r>
            <a:r>
              <a:rPr lang="tr-TR" sz="2000" i="1" dirty="0">
                <a:latin typeface="+mn-lt"/>
              </a:rPr>
              <a:t> </a:t>
            </a:r>
            <a:r>
              <a:rPr lang="tr-TR" sz="2000" i="1" dirty="0" err="1">
                <a:latin typeface="+mn-lt"/>
                <a:hlinkClick r:id="rId8" tooltip="Destilasyon"/>
              </a:rPr>
              <a:t>destilasyonundan</a:t>
            </a:r>
            <a:r>
              <a:rPr lang="tr-TR" sz="2000" i="1" dirty="0">
                <a:latin typeface="+mn-lt"/>
              </a:rPr>
              <a:t> elde edilen ürünler</a:t>
            </a:r>
          </a:p>
          <a:p>
            <a:pPr algn="just"/>
            <a:endParaRPr lang="tr-TR" sz="2000" i="1" dirty="0">
              <a:latin typeface="+mn-lt"/>
            </a:endParaRPr>
          </a:p>
          <a:p>
            <a:pPr algn="just"/>
            <a:r>
              <a:rPr lang="tr-TR" sz="2000" i="1" dirty="0">
                <a:latin typeface="+mn-lt"/>
              </a:rPr>
              <a:t>Ağır petrol fraksiyonlarının </a:t>
            </a:r>
            <a:r>
              <a:rPr lang="tr-TR" sz="2000" i="1" dirty="0" err="1">
                <a:latin typeface="+mn-lt"/>
                <a:hlinkClick r:id="rId9" tooltip="Kraking"/>
              </a:rPr>
              <a:t>krakingi</a:t>
            </a:r>
            <a:r>
              <a:rPr lang="tr-TR" sz="2000" i="1" dirty="0">
                <a:latin typeface="+mn-lt"/>
              </a:rPr>
              <a:t> ile elde edilen ürünler</a:t>
            </a:r>
          </a:p>
          <a:p>
            <a:pPr algn="just"/>
            <a:endParaRPr lang="tr-TR" sz="2000" i="1" dirty="0">
              <a:latin typeface="+mn-lt"/>
              <a:hlinkClick r:id="rId10" tooltip="Sentez"/>
            </a:endParaRPr>
          </a:p>
          <a:p>
            <a:pPr algn="just"/>
            <a:r>
              <a:rPr lang="tr-TR" sz="2000" i="1" dirty="0">
                <a:latin typeface="+mn-lt"/>
                <a:hlinkClick r:id="rId10" tooltip="Sentez"/>
              </a:rPr>
              <a:t>Sentez</a:t>
            </a:r>
            <a:r>
              <a:rPr lang="tr-TR" sz="2000" i="1" dirty="0">
                <a:latin typeface="+mn-lt"/>
              </a:rPr>
              <a:t> yolu ile yapılan sıvı yakıtlar.</a:t>
            </a:r>
          </a:p>
          <a:p>
            <a:pPr algn="just"/>
            <a:endParaRPr lang="tr-TR" sz="2000" b="1"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spTree>
    <p:extLst>
      <p:ext uri="{BB962C8B-B14F-4D97-AF65-F5344CB8AC3E}">
        <p14:creationId xmlns:p14="http://schemas.microsoft.com/office/powerpoint/2010/main" val="31627251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777814"/>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Ham Petrol: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138177"/>
            <a:ext cx="8524875" cy="5562874"/>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Kömür bitkisel örtünün fosilleşmesi sonucunda oluşurken petrol, deniz canlılarının çürümesiyle oluşur. </a:t>
            </a:r>
          </a:p>
          <a:p>
            <a:pPr algn="just"/>
            <a:endParaRPr lang="tr-TR" sz="2000" i="1" dirty="0">
              <a:latin typeface="+mn-lt"/>
            </a:endParaRPr>
          </a:p>
          <a:p>
            <a:pPr algn="just"/>
            <a:r>
              <a:rPr lang="tr-TR" sz="2000" i="1" dirty="0">
                <a:latin typeface="+mn-lt"/>
              </a:rPr>
              <a:t>Pek çok organik bileşenden oluşmasına karşın ham petrolün </a:t>
            </a:r>
            <a:r>
              <a:rPr lang="tr-TR" sz="2000" i="1" dirty="0" err="1">
                <a:latin typeface="+mn-lt"/>
              </a:rPr>
              <a:t>elementel</a:t>
            </a:r>
            <a:r>
              <a:rPr lang="tr-TR" sz="2000" i="1" dirty="0">
                <a:latin typeface="+mn-lt"/>
              </a:rPr>
              <a:t> analizi genelde sabittir.  Örneğin </a:t>
            </a:r>
          </a:p>
          <a:p>
            <a:pPr algn="just"/>
            <a:endParaRPr lang="tr-TR" sz="2000" i="1" dirty="0">
              <a:latin typeface="+mn-lt"/>
            </a:endParaRPr>
          </a:p>
          <a:p>
            <a:pPr algn="just"/>
            <a:r>
              <a:rPr lang="tr-TR" sz="2000" i="1" u="sng" dirty="0">
                <a:latin typeface="+mn-lt"/>
              </a:rPr>
              <a:t>Karbonun kütlesel oranı % 84-87, </a:t>
            </a:r>
          </a:p>
          <a:p>
            <a:pPr algn="just"/>
            <a:r>
              <a:rPr lang="tr-TR" sz="2000" i="1" u="sng" dirty="0">
                <a:latin typeface="+mn-lt"/>
              </a:rPr>
              <a:t>Hidrojenin kütlesel oranı %11-16, </a:t>
            </a:r>
          </a:p>
          <a:p>
            <a:pPr algn="just"/>
            <a:r>
              <a:rPr lang="tr-TR" sz="2000" i="1" u="sng" dirty="0">
                <a:latin typeface="+mn-lt"/>
              </a:rPr>
              <a:t>Oksijen ve nitrojenin kütlesel oranları toplamı % 0-7, </a:t>
            </a:r>
          </a:p>
          <a:p>
            <a:pPr algn="just"/>
            <a:r>
              <a:rPr lang="tr-TR" sz="2000" i="1" u="sng" dirty="0">
                <a:latin typeface="+mn-lt"/>
              </a:rPr>
              <a:t>ve Sülfürün kütlesel oranı ise % 0-4 aralığında değişir</a:t>
            </a:r>
            <a:r>
              <a:rPr lang="tr-TR" sz="2000" i="1" dirty="0">
                <a:latin typeface="+mn-lt"/>
              </a:rPr>
              <a:t>. </a:t>
            </a:r>
          </a:p>
          <a:p>
            <a:pPr algn="just"/>
            <a:endParaRPr lang="tr-TR" sz="2000" i="1" dirty="0">
              <a:latin typeface="+mn-lt"/>
            </a:endParaRPr>
          </a:p>
          <a:p>
            <a:pPr algn="just"/>
            <a:r>
              <a:rPr lang="tr-TR" sz="2000" i="1" dirty="0">
                <a:latin typeface="+mn-lt"/>
              </a:rPr>
              <a:t>Görüldüğü gibi bileşenlerin kaynaktan kaynağa değişim </a:t>
            </a:r>
          </a:p>
          <a:p>
            <a:pPr algn="just"/>
            <a:r>
              <a:rPr lang="tr-TR" sz="2000" i="1" dirty="0">
                <a:latin typeface="+mn-lt"/>
              </a:rPr>
              <a:t>aralıkları gayet sınırlıdır. </a:t>
            </a:r>
          </a:p>
          <a:p>
            <a:pPr algn="just"/>
            <a:endParaRPr lang="tr-TR" sz="2000" i="1" dirty="0">
              <a:latin typeface="+mn-lt"/>
            </a:endParaRPr>
          </a:p>
          <a:p>
            <a:pPr algn="just"/>
            <a:r>
              <a:rPr lang="tr-TR" sz="2000" i="1" dirty="0">
                <a:latin typeface="+mn-lt"/>
              </a:rPr>
              <a:t>Petrol yüksek </a:t>
            </a:r>
            <a:r>
              <a:rPr lang="tr-TR" sz="2000" i="1" dirty="0" err="1">
                <a:latin typeface="+mn-lt"/>
              </a:rPr>
              <a:t>kalorifik</a:t>
            </a:r>
            <a:r>
              <a:rPr lang="tr-TR" sz="2000" i="1" dirty="0">
                <a:latin typeface="+mn-lt"/>
              </a:rPr>
              <a:t> değere sahip, verimli, taşıma, </a:t>
            </a:r>
          </a:p>
          <a:p>
            <a:pPr algn="just"/>
            <a:r>
              <a:rPr lang="tr-TR" sz="2000" i="1" dirty="0">
                <a:latin typeface="+mn-lt"/>
              </a:rPr>
              <a:t>depolama ve yakma kolaylığı olan bir yakıttır.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165499"/>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pic>
        <p:nvPicPr>
          <p:cNvPr id="8194" name="Picture 2" descr="Image result for ham petr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1306" y="4925704"/>
            <a:ext cx="25717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5525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Ham Petrol: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Ham petrol çok sayıda değişik hidrokarbon bileşiklerinden meydana gelir.</a:t>
            </a:r>
          </a:p>
          <a:p>
            <a:pPr algn="just"/>
            <a:endParaRPr lang="tr-TR" sz="2000" i="1" dirty="0">
              <a:latin typeface="+mn-lt"/>
            </a:endParaRPr>
          </a:p>
          <a:p>
            <a:pPr algn="just"/>
            <a:r>
              <a:rPr lang="tr-TR" sz="2000" i="1" dirty="0">
                <a:latin typeface="+mn-lt"/>
              </a:rPr>
              <a:t>Örneğin, bir ham petrol numunesinde 25000 farklı HC bileşeni tespit edilmiştir.</a:t>
            </a:r>
          </a:p>
          <a:p>
            <a:pPr algn="just"/>
            <a:endParaRPr lang="tr-TR" sz="2000" i="1" dirty="0">
              <a:latin typeface="+mn-lt"/>
            </a:endParaRPr>
          </a:p>
          <a:p>
            <a:pPr algn="just"/>
            <a:r>
              <a:rPr lang="tr-TR" sz="2000" i="1" dirty="0">
                <a:latin typeface="+mn-lt"/>
              </a:rPr>
              <a:t>Bileşenler, </a:t>
            </a:r>
            <a:r>
              <a:rPr lang="tr-TR" sz="2000" i="1" dirty="0" err="1">
                <a:latin typeface="+mn-lt"/>
              </a:rPr>
              <a:t>propan</a:t>
            </a:r>
            <a:r>
              <a:rPr lang="tr-TR" sz="2000" i="1" dirty="0">
                <a:latin typeface="+mn-lt"/>
              </a:rPr>
              <a:t> (C</a:t>
            </a:r>
            <a:r>
              <a:rPr lang="tr-TR" sz="2000" i="1" baseline="-25000" dirty="0">
                <a:latin typeface="+mn-lt"/>
              </a:rPr>
              <a:t>3</a:t>
            </a:r>
            <a:r>
              <a:rPr lang="tr-TR" sz="2000" i="1" dirty="0">
                <a:latin typeface="+mn-lt"/>
              </a:rPr>
              <a:t>H</a:t>
            </a:r>
            <a:r>
              <a:rPr lang="tr-TR" sz="2000" i="1" baseline="-25000" dirty="0">
                <a:latin typeface="+mn-lt"/>
              </a:rPr>
              <a:t>8</a:t>
            </a:r>
            <a:r>
              <a:rPr lang="tr-TR" sz="2000" i="1" dirty="0">
                <a:latin typeface="+mn-lt"/>
              </a:rPr>
              <a:t>), bütan (C</a:t>
            </a:r>
            <a:r>
              <a:rPr lang="tr-TR" sz="2000" i="1" baseline="-25000" dirty="0">
                <a:latin typeface="+mn-lt"/>
              </a:rPr>
              <a:t>4</a:t>
            </a:r>
            <a:r>
              <a:rPr lang="tr-TR" sz="2000" i="1" dirty="0">
                <a:latin typeface="+mn-lt"/>
              </a:rPr>
              <a:t>H</a:t>
            </a:r>
            <a:r>
              <a:rPr lang="tr-TR" sz="2000" i="1" baseline="-25000" dirty="0">
                <a:latin typeface="+mn-lt"/>
              </a:rPr>
              <a:t>10</a:t>
            </a:r>
            <a:r>
              <a:rPr lang="tr-TR" sz="2000" i="1" dirty="0">
                <a:latin typeface="+mn-lt"/>
              </a:rPr>
              <a:t>) gibi küçük moleküllerden, ağır yağlar, asfalt gibi çok büyük moleküllere kadar değişebilir. </a:t>
            </a:r>
          </a:p>
          <a:p>
            <a:pPr algn="just"/>
            <a:endParaRPr lang="tr-TR" sz="2000" i="1" dirty="0">
              <a:latin typeface="+mn-lt"/>
            </a:endParaRPr>
          </a:p>
          <a:p>
            <a:pPr algn="just"/>
            <a:r>
              <a:rPr lang="tr-TR" sz="2000" i="1" dirty="0">
                <a:latin typeface="+mn-lt"/>
              </a:rPr>
              <a:t>Ayrıca </a:t>
            </a:r>
            <a:r>
              <a:rPr lang="tr-TR" sz="2000" i="1" dirty="0" err="1">
                <a:latin typeface="+mn-lt"/>
              </a:rPr>
              <a:t>parafinik</a:t>
            </a:r>
            <a:r>
              <a:rPr lang="tr-TR" sz="2000" i="1" dirty="0">
                <a:latin typeface="+mn-lt"/>
              </a:rPr>
              <a:t>, </a:t>
            </a:r>
            <a:r>
              <a:rPr lang="tr-TR" sz="2000" i="1" dirty="0" err="1">
                <a:latin typeface="+mn-lt"/>
              </a:rPr>
              <a:t>naftenik</a:t>
            </a:r>
            <a:r>
              <a:rPr lang="tr-TR" sz="2000" i="1" dirty="0">
                <a:latin typeface="+mn-lt"/>
              </a:rPr>
              <a:t> ve aromatik yapıların karışımından oluşur. </a:t>
            </a:r>
          </a:p>
          <a:p>
            <a:pPr algn="just"/>
            <a:endParaRPr lang="tr-TR" sz="2000" i="1" dirty="0">
              <a:latin typeface="+mn-lt"/>
            </a:endParaRPr>
          </a:p>
          <a:p>
            <a:pPr algn="just"/>
            <a:r>
              <a:rPr lang="tr-TR" sz="2000" i="1" dirty="0">
                <a:latin typeface="+mn-lt"/>
              </a:rPr>
              <a:t>Ham petrol damıtma işlemine tabi tutularak bu bileşenlerine ayrıştırılır, sonra kimyasal işlemlere tabi tutularak yakıtlar ve diğer petrol türevi ürünler elde edilir. </a:t>
            </a:r>
          </a:p>
          <a:p>
            <a:pPr algn="just"/>
            <a:endParaRPr lang="tr-TR" sz="2000" i="1" dirty="0">
              <a:latin typeface="+mn-lt"/>
            </a:endParaRPr>
          </a:p>
          <a:p>
            <a:pPr algn="just"/>
            <a:r>
              <a:rPr lang="tr-TR" sz="2000" i="1" dirty="0">
                <a:latin typeface="+mn-lt"/>
              </a:rPr>
              <a:t>Bileşenlerine ayırma işlemine damıtma (</a:t>
            </a:r>
            <a:r>
              <a:rPr lang="tr-TR" sz="2000" i="1" dirty="0" err="1">
                <a:latin typeface="+mn-lt"/>
              </a:rPr>
              <a:t>distilasyon</a:t>
            </a:r>
            <a:r>
              <a:rPr lang="tr-TR" sz="2000" i="1" dirty="0">
                <a:latin typeface="+mn-lt"/>
              </a:rPr>
              <a:t>) denir. </a:t>
            </a:r>
          </a:p>
          <a:p>
            <a:pPr algn="just"/>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spTree>
    <p:extLst>
      <p:ext uri="{BB962C8B-B14F-4D97-AF65-F5344CB8AC3E}">
        <p14:creationId xmlns:p14="http://schemas.microsoft.com/office/powerpoint/2010/main" val="3038033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Ham Petrol: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395243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Ham petrolün damıtılması işlemi aslında basit olarak bir ısıtma işlemidir. </a:t>
            </a:r>
          </a:p>
          <a:p>
            <a:pPr algn="just"/>
            <a:endParaRPr lang="tr-TR" sz="2000" i="1" dirty="0">
              <a:latin typeface="+mn-lt"/>
            </a:endParaRPr>
          </a:p>
          <a:p>
            <a:pPr algn="just"/>
            <a:r>
              <a:rPr lang="tr-TR" sz="2000" i="1" dirty="0">
                <a:latin typeface="+mn-lt"/>
              </a:rPr>
              <a:t>Ham petrol ısıtıldığında önce buharlaşma sıcaklığı düşük olan küçük moleküllü bileşenler buharlaşmaya başlar. </a:t>
            </a:r>
          </a:p>
          <a:p>
            <a:pPr algn="just"/>
            <a:endParaRPr lang="tr-TR" sz="2000" i="1" dirty="0">
              <a:latin typeface="+mn-lt"/>
            </a:endParaRPr>
          </a:p>
          <a:p>
            <a:pPr algn="just"/>
            <a:r>
              <a:rPr lang="tr-TR" sz="2000" i="1" dirty="0">
                <a:latin typeface="+mn-lt"/>
              </a:rPr>
              <a:t>Böylece ısıtma ilerledikçe belli sıcaklık aralıklarında buharlaşan kısımlar tekrar </a:t>
            </a:r>
            <a:r>
              <a:rPr lang="tr-TR" sz="2000" i="1" dirty="0" err="1">
                <a:latin typeface="+mn-lt"/>
              </a:rPr>
              <a:t>yoğuşturularak</a:t>
            </a:r>
            <a:r>
              <a:rPr lang="tr-TR" sz="2000" i="1" dirty="0">
                <a:latin typeface="+mn-lt"/>
              </a:rPr>
              <a:t> benzin, gaz yağı, </a:t>
            </a:r>
            <a:r>
              <a:rPr lang="tr-TR" sz="2000" i="1" dirty="0" err="1">
                <a:latin typeface="+mn-lt"/>
              </a:rPr>
              <a:t>fuel-oil</a:t>
            </a:r>
            <a:r>
              <a:rPr lang="tr-TR" sz="2000" i="1" dirty="0">
                <a:latin typeface="+mn-lt"/>
              </a:rPr>
              <a:t>, makine yağları gibi ürün grupları elde edilir. </a:t>
            </a:r>
          </a:p>
          <a:p>
            <a:pPr algn="just"/>
            <a:endParaRPr lang="tr-TR" sz="2000" i="1" dirty="0">
              <a:latin typeface="+mn-lt"/>
            </a:endParaRPr>
          </a:p>
          <a:p>
            <a:pPr algn="just"/>
            <a:r>
              <a:rPr lang="tr-TR" sz="2000" i="1" dirty="0">
                <a:latin typeface="+mn-lt"/>
              </a:rPr>
              <a:t>Ancak belli sıcaklık aralığında ayrılan moleküllerden oluşan bu ürün gruplarını da, örneğin benzini, kendi içinde damıtarak daha uçucu olan hafif benzin (kış benzini) veya standart benzin elde etmek mümkündür. </a:t>
            </a:r>
          </a:p>
          <a:p>
            <a:pPr algn="just"/>
            <a:endParaRPr lang="tr-TR" sz="2000" i="1" dirty="0">
              <a:latin typeface="+mn-lt"/>
            </a:endParaRPr>
          </a:p>
          <a:p>
            <a:pPr algn="just"/>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spTree>
    <p:extLst>
      <p:ext uri="{BB962C8B-B14F-4D97-AF65-F5344CB8AC3E}">
        <p14:creationId xmlns:p14="http://schemas.microsoft.com/office/powerpoint/2010/main" val="15862338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Ham Petrol: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Ham petrolün damıtılması sonucunda genel olarak</a:t>
            </a:r>
          </a:p>
          <a:p>
            <a:pPr algn="just"/>
            <a:r>
              <a:rPr lang="tr-TR" sz="2000" i="1" dirty="0">
                <a:latin typeface="+mn-lt"/>
              </a:rPr>
              <a:t> </a:t>
            </a:r>
          </a:p>
          <a:p>
            <a:pPr algn="just"/>
            <a:r>
              <a:rPr lang="tr-TR" sz="2000" i="1" dirty="0">
                <a:latin typeface="+mn-lt"/>
              </a:rPr>
              <a:t>% 30 benzin , </a:t>
            </a:r>
          </a:p>
          <a:p>
            <a:pPr algn="just"/>
            <a:r>
              <a:rPr lang="tr-TR" sz="2000" i="1" dirty="0">
                <a:latin typeface="+mn-lt"/>
              </a:rPr>
              <a:t>% 20-40 dizel yakıtı, </a:t>
            </a:r>
          </a:p>
          <a:p>
            <a:pPr algn="just"/>
            <a:r>
              <a:rPr lang="tr-TR" sz="2000" i="1" dirty="0">
                <a:latin typeface="+mn-lt"/>
              </a:rPr>
              <a:t>% 20 ağır yakıtlar, </a:t>
            </a:r>
          </a:p>
          <a:p>
            <a:pPr algn="just"/>
            <a:r>
              <a:rPr lang="tr-TR" sz="2000" i="1" dirty="0">
                <a:latin typeface="+mn-lt"/>
              </a:rPr>
              <a:t>% 10-20 ağır yağlar elde edilmektedir.</a:t>
            </a:r>
          </a:p>
          <a:p>
            <a:pPr algn="just"/>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spTree>
    <p:extLst>
      <p:ext uri="{BB962C8B-B14F-4D97-AF65-F5344CB8AC3E}">
        <p14:creationId xmlns:p14="http://schemas.microsoft.com/office/powerpoint/2010/main" val="23782113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Ham Petrol: </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lvl="0"/>
            <a:r>
              <a:rPr lang="tr-TR" altLang="tr-TR" sz="2000" i="1" dirty="0">
                <a:latin typeface="Calibri" pitchFamily="34" charset="0"/>
                <a:ea typeface="Calibri" pitchFamily="34" charset="0"/>
                <a:cs typeface="Times New Roman" pitchFamily="18" charset="0"/>
              </a:rPr>
              <a:t>Petrol ürünlerinin damıtılma sıcaklıkları</a:t>
            </a:r>
            <a:endParaRPr lang="tr-TR" altLang="tr-TR" sz="3600" i="1" dirty="0">
              <a:latin typeface="Arial" pitchFamily="34" charset="0"/>
              <a:cs typeface="Arial" pitchFamily="34" charset="0"/>
            </a:endParaRPr>
          </a:p>
          <a:p>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graphicFrame>
        <p:nvGraphicFramePr>
          <p:cNvPr id="2" name="Tablo 1"/>
          <p:cNvGraphicFramePr>
            <a:graphicFrameLocks noGrp="1"/>
          </p:cNvGraphicFramePr>
          <p:nvPr>
            <p:extLst>
              <p:ext uri="{D42A27DB-BD31-4B8C-83A1-F6EECF244321}">
                <p14:modId xmlns:p14="http://schemas.microsoft.com/office/powerpoint/2010/main" val="3844775079"/>
              </p:ext>
            </p:extLst>
          </p:nvPr>
        </p:nvGraphicFramePr>
        <p:xfrm>
          <a:off x="409432" y="2546974"/>
          <a:ext cx="8175010" cy="3239663"/>
        </p:xfrm>
        <a:graphic>
          <a:graphicData uri="http://schemas.openxmlformats.org/drawingml/2006/table">
            <a:tbl>
              <a:tblPr firstRow="1" firstCol="1" bandRow="1">
                <a:tableStyleId>{5C22544A-7EE6-4342-B048-85BDC9FD1C3A}</a:tableStyleId>
              </a:tblPr>
              <a:tblGrid>
                <a:gridCol w="4087505">
                  <a:extLst>
                    <a:ext uri="{9D8B030D-6E8A-4147-A177-3AD203B41FA5}">
                      <a16:colId xmlns:a16="http://schemas.microsoft.com/office/drawing/2014/main" val="20000"/>
                    </a:ext>
                  </a:extLst>
                </a:gridCol>
                <a:gridCol w="4087505">
                  <a:extLst>
                    <a:ext uri="{9D8B030D-6E8A-4147-A177-3AD203B41FA5}">
                      <a16:colId xmlns:a16="http://schemas.microsoft.com/office/drawing/2014/main" val="20001"/>
                    </a:ext>
                  </a:extLst>
                </a:gridCol>
              </a:tblGrid>
              <a:tr h="462809">
                <a:tc>
                  <a:txBody>
                    <a:bodyPr/>
                    <a:lstStyle/>
                    <a:p>
                      <a:pPr>
                        <a:lnSpc>
                          <a:spcPct val="115000"/>
                        </a:lnSpc>
                        <a:spcAft>
                          <a:spcPts val="0"/>
                        </a:spcAft>
                      </a:pPr>
                      <a:r>
                        <a:rPr lang="tr-TR" sz="1800" i="1" dirty="0">
                          <a:solidFill>
                            <a:schemeClr val="tx1"/>
                          </a:solidFill>
                          <a:effectLst/>
                        </a:rPr>
                        <a:t>Yakıt </a:t>
                      </a:r>
                      <a:endParaRPr lang="tr-TR" sz="1800" i="1" dirty="0">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i="1">
                          <a:solidFill>
                            <a:schemeClr val="tx1"/>
                          </a:solidFill>
                          <a:effectLst/>
                        </a:rPr>
                        <a:t>Damıtma sıcaklıkları ( °C )</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62809">
                <a:tc>
                  <a:txBody>
                    <a:bodyPr/>
                    <a:lstStyle/>
                    <a:p>
                      <a:pPr>
                        <a:lnSpc>
                          <a:spcPct val="115000"/>
                        </a:lnSpc>
                        <a:spcAft>
                          <a:spcPts val="0"/>
                        </a:spcAft>
                      </a:pPr>
                      <a:r>
                        <a:rPr lang="tr-TR" sz="1800" i="1">
                          <a:solidFill>
                            <a:schemeClr val="tx1"/>
                          </a:solidFill>
                          <a:effectLst/>
                        </a:rPr>
                        <a:t>Petrol gazları </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i="1">
                          <a:solidFill>
                            <a:schemeClr val="tx1"/>
                          </a:solidFill>
                          <a:effectLst/>
                        </a:rPr>
                        <a:t>0-35</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62809">
                <a:tc>
                  <a:txBody>
                    <a:bodyPr/>
                    <a:lstStyle/>
                    <a:p>
                      <a:pPr>
                        <a:lnSpc>
                          <a:spcPct val="115000"/>
                        </a:lnSpc>
                        <a:spcAft>
                          <a:spcPts val="0"/>
                        </a:spcAft>
                      </a:pPr>
                      <a:r>
                        <a:rPr lang="tr-TR" sz="1800" i="1">
                          <a:solidFill>
                            <a:schemeClr val="tx1"/>
                          </a:solidFill>
                          <a:effectLst/>
                        </a:rPr>
                        <a:t>Uçak benzini </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i="1">
                          <a:solidFill>
                            <a:schemeClr val="tx1"/>
                          </a:solidFill>
                          <a:effectLst/>
                        </a:rPr>
                        <a:t>25- 150</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62809">
                <a:tc>
                  <a:txBody>
                    <a:bodyPr/>
                    <a:lstStyle/>
                    <a:p>
                      <a:pPr>
                        <a:lnSpc>
                          <a:spcPct val="115000"/>
                        </a:lnSpc>
                        <a:spcAft>
                          <a:spcPts val="0"/>
                        </a:spcAft>
                      </a:pPr>
                      <a:r>
                        <a:rPr lang="tr-TR" sz="1800" i="1">
                          <a:solidFill>
                            <a:schemeClr val="tx1"/>
                          </a:solidFill>
                          <a:effectLst/>
                        </a:rPr>
                        <a:t>Taşıt benzini </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i="1">
                          <a:solidFill>
                            <a:schemeClr val="tx1"/>
                          </a:solidFill>
                          <a:effectLst/>
                        </a:rPr>
                        <a:t>35-225</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62809">
                <a:tc>
                  <a:txBody>
                    <a:bodyPr/>
                    <a:lstStyle/>
                    <a:p>
                      <a:pPr>
                        <a:lnSpc>
                          <a:spcPct val="115000"/>
                        </a:lnSpc>
                        <a:spcAft>
                          <a:spcPts val="0"/>
                        </a:spcAft>
                      </a:pPr>
                      <a:r>
                        <a:rPr lang="tr-TR" sz="1800" i="1">
                          <a:solidFill>
                            <a:schemeClr val="tx1"/>
                          </a:solidFill>
                          <a:effectLst/>
                        </a:rPr>
                        <a:t>Gaz yağı - kerozen </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i="1">
                          <a:solidFill>
                            <a:schemeClr val="tx1"/>
                          </a:solidFill>
                          <a:effectLst/>
                        </a:rPr>
                        <a:t>150-260</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2809">
                <a:tc>
                  <a:txBody>
                    <a:bodyPr/>
                    <a:lstStyle/>
                    <a:p>
                      <a:pPr>
                        <a:lnSpc>
                          <a:spcPct val="115000"/>
                        </a:lnSpc>
                        <a:spcAft>
                          <a:spcPts val="0"/>
                        </a:spcAft>
                      </a:pPr>
                      <a:r>
                        <a:rPr lang="tr-TR" sz="1800" i="1">
                          <a:solidFill>
                            <a:schemeClr val="tx1"/>
                          </a:solidFill>
                          <a:effectLst/>
                        </a:rPr>
                        <a:t>Dizel yakıt (standart) </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i="1">
                          <a:solidFill>
                            <a:schemeClr val="tx1"/>
                          </a:solidFill>
                          <a:effectLst/>
                        </a:rPr>
                        <a:t>180 -360</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62809">
                <a:tc>
                  <a:txBody>
                    <a:bodyPr/>
                    <a:lstStyle/>
                    <a:p>
                      <a:pPr>
                        <a:lnSpc>
                          <a:spcPct val="115000"/>
                        </a:lnSpc>
                        <a:spcAft>
                          <a:spcPts val="0"/>
                        </a:spcAft>
                      </a:pPr>
                      <a:r>
                        <a:rPr lang="tr-TR" sz="1800" i="1">
                          <a:solidFill>
                            <a:schemeClr val="tx1"/>
                          </a:solidFill>
                          <a:effectLst/>
                        </a:rPr>
                        <a:t>Ağır yakıtlar, makine yağları </a:t>
                      </a:r>
                      <a:endParaRPr lang="tr-TR" sz="1800" i="1">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i="1" dirty="0">
                          <a:solidFill>
                            <a:schemeClr val="tx1"/>
                          </a:solidFill>
                          <a:effectLst/>
                        </a:rPr>
                        <a:t>370 -550</a:t>
                      </a:r>
                      <a:endParaRPr lang="tr-TR" sz="1800" i="1" dirty="0">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7165489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dirty="0">
                <a:solidFill>
                  <a:schemeClr val="bg1"/>
                </a:solidFill>
                <a:latin typeface="+mn-lt"/>
              </a:rPr>
              <a:t>Benzin</a:t>
            </a:r>
            <a:endParaRPr lang="de-DE" sz="2000" b="1" noProof="1">
              <a:solidFill>
                <a:schemeClr val="bg1"/>
              </a:solidFill>
              <a:effectLst>
                <a:outerShdw blurRad="38100" dist="38100" dir="2700000" algn="tl">
                  <a:srgbClr val="000000">
                    <a:alpha val="43137"/>
                  </a:srgbClr>
                </a:outerShdw>
              </a:effectLst>
              <a:latin typeface="+mn-lt"/>
              <a:cs typeface="Calibri" pitchFamily="34" charset="0"/>
            </a:endParaRPr>
          </a:p>
        </p:txBody>
      </p:sp>
      <p:sp>
        <p:nvSpPr>
          <p:cNvPr id="58457" name="Rectangle 5"/>
          <p:cNvSpPr>
            <a:spLocks noChangeArrowheads="1"/>
          </p:cNvSpPr>
          <p:nvPr/>
        </p:nvSpPr>
        <p:spPr bwMode="gray">
          <a:xfrm>
            <a:off x="276225" y="1602208"/>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1900’lü yılların başından beri araçlarda yaygın olarak kullanılan yakıttır.</a:t>
            </a:r>
          </a:p>
          <a:p>
            <a:pPr algn="just"/>
            <a:endParaRPr lang="tr-TR" sz="2000" i="1" dirty="0">
              <a:latin typeface="+mn-lt"/>
            </a:endParaRPr>
          </a:p>
          <a:p>
            <a:pPr algn="just"/>
            <a:r>
              <a:rPr lang="tr-TR" sz="2000" i="1" dirty="0">
                <a:latin typeface="+mn-lt"/>
              </a:rPr>
              <a:t>Damıtma esnasındaki hafif hidrokarbonlardan meydana gelir ve bünyesinde parafin, olefin, </a:t>
            </a:r>
            <a:r>
              <a:rPr lang="tr-TR" sz="2000" i="1" dirty="0" err="1">
                <a:latin typeface="+mn-lt"/>
              </a:rPr>
              <a:t>naften</a:t>
            </a:r>
            <a:r>
              <a:rPr lang="tr-TR" sz="2000" i="1" dirty="0">
                <a:latin typeface="+mn-lt"/>
              </a:rPr>
              <a:t> ve aromatik bileşenler bulunur. </a:t>
            </a:r>
          </a:p>
          <a:p>
            <a:pPr algn="just"/>
            <a:endParaRPr lang="tr-TR" sz="2000" i="1" dirty="0">
              <a:latin typeface="+mn-lt"/>
            </a:endParaRPr>
          </a:p>
          <a:p>
            <a:pPr algn="just"/>
            <a:r>
              <a:rPr lang="tr-TR" sz="2000" i="1" u="sng" dirty="0">
                <a:latin typeface="+mn-lt"/>
              </a:rPr>
              <a:t>Benzinin hidrojen/karbon oranı 1.6 – 2.4 arasındadır. Benzini karakterize eden tipik formül C</a:t>
            </a:r>
            <a:r>
              <a:rPr lang="tr-TR" sz="2000" i="1" u="sng" baseline="-25000" dirty="0">
                <a:latin typeface="+mn-lt"/>
              </a:rPr>
              <a:t>8</a:t>
            </a:r>
            <a:r>
              <a:rPr lang="tr-TR" sz="2000" i="1" u="sng" dirty="0">
                <a:latin typeface="+mn-lt"/>
              </a:rPr>
              <a:t>H</a:t>
            </a:r>
            <a:r>
              <a:rPr lang="tr-TR" sz="2000" i="1" u="sng" baseline="-25000" dirty="0">
                <a:latin typeface="+mn-lt"/>
              </a:rPr>
              <a:t>15</a:t>
            </a:r>
            <a:r>
              <a:rPr lang="tr-TR" sz="2000" i="1" u="sng" dirty="0">
                <a:latin typeface="+mn-lt"/>
              </a:rPr>
              <a:t> (molekül ağırlığı 111) veya C</a:t>
            </a:r>
            <a:r>
              <a:rPr lang="tr-TR" sz="2000" i="1" u="sng" baseline="-25000" dirty="0">
                <a:latin typeface="+mn-lt"/>
              </a:rPr>
              <a:t>7</a:t>
            </a:r>
            <a:r>
              <a:rPr lang="tr-TR" sz="2000" i="1" u="sng" dirty="0">
                <a:latin typeface="+mn-lt"/>
              </a:rPr>
              <a:t>H</a:t>
            </a:r>
            <a:r>
              <a:rPr lang="tr-TR" sz="2000" i="1" u="sng" baseline="-25000" dirty="0">
                <a:latin typeface="+mn-lt"/>
              </a:rPr>
              <a:t>17</a:t>
            </a:r>
            <a:r>
              <a:rPr lang="tr-TR" sz="2000" i="1" u="sng" dirty="0">
                <a:latin typeface="+mn-lt"/>
              </a:rPr>
              <a:t>’dir. </a:t>
            </a:r>
          </a:p>
          <a:p>
            <a:pPr algn="just"/>
            <a:endParaRPr lang="tr-TR" sz="2000" i="1" dirty="0">
              <a:latin typeface="+mn-lt"/>
            </a:endParaRPr>
          </a:p>
          <a:p>
            <a:pPr algn="just"/>
            <a:r>
              <a:rPr lang="tr-TR" sz="2000" i="1" dirty="0">
                <a:latin typeface="+mn-lt"/>
              </a:rPr>
              <a:t>Benzin yakıtında aranan en önemli özellik oktan sayısıdır. </a:t>
            </a:r>
          </a:p>
          <a:p>
            <a:pPr algn="just"/>
            <a:endParaRPr lang="tr-TR" sz="2000" i="1" dirty="0">
              <a:latin typeface="+mn-lt"/>
            </a:endParaRPr>
          </a:p>
          <a:p>
            <a:pPr algn="just"/>
            <a:r>
              <a:rPr lang="tr-TR" sz="2000" i="1" dirty="0">
                <a:latin typeface="+mn-lt"/>
              </a:rPr>
              <a:t>Benzin yakıtında oktan sayısının yüksek olması istenir.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j-lt"/>
              </a:rPr>
              <a:t>Sıvı Yakıtlar</a:t>
            </a:r>
            <a:endParaRPr lang="tr-TR" sz="3200" dirty="0">
              <a:latin typeface="+mj-lt"/>
            </a:endParaRPr>
          </a:p>
        </p:txBody>
      </p:sp>
    </p:spTree>
    <p:extLst>
      <p:ext uri="{BB962C8B-B14F-4D97-AF65-F5344CB8AC3E}">
        <p14:creationId xmlns:p14="http://schemas.microsoft.com/office/powerpoint/2010/main" val="28312880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r>
              <a:rPr lang="tr-TR" sz="2000" b="1" dirty="0">
                <a:solidFill>
                  <a:schemeClr val="bg1"/>
                </a:solidFill>
                <a:latin typeface="+mn-lt"/>
              </a:rPr>
              <a:t>Dizel Yakıt</a:t>
            </a:r>
            <a:endParaRPr lang="tr-TR" sz="2000" dirty="0">
              <a:solidFill>
                <a:schemeClr val="bg1"/>
              </a:solidFill>
              <a:latin typeface="+mn-lt"/>
            </a:endParaRPr>
          </a:p>
        </p:txBody>
      </p:sp>
      <p:sp>
        <p:nvSpPr>
          <p:cNvPr id="58457" name="Rectangle 5"/>
          <p:cNvSpPr>
            <a:spLocks noChangeArrowheads="1"/>
          </p:cNvSpPr>
          <p:nvPr/>
        </p:nvSpPr>
        <p:spPr bwMode="gray">
          <a:xfrm>
            <a:off x="300038" y="1602207"/>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Damıtma esnasında benzinden daha yüksek sıcaklıkta buharlaşan hafif hidrokarbonlardır. Dizel yakıtı temsil eden formül C</a:t>
            </a:r>
            <a:r>
              <a:rPr lang="tr-TR" sz="2000" i="1" baseline="-25000" dirty="0">
                <a:latin typeface="+mn-lt"/>
              </a:rPr>
              <a:t>12</a:t>
            </a:r>
            <a:r>
              <a:rPr lang="tr-TR" sz="2000" i="1" dirty="0">
                <a:latin typeface="+mn-lt"/>
              </a:rPr>
              <a:t>H</a:t>
            </a:r>
            <a:r>
              <a:rPr lang="tr-TR" sz="2000" i="1" baseline="-25000" dirty="0">
                <a:latin typeface="+mn-lt"/>
              </a:rPr>
              <a:t>26</a:t>
            </a:r>
            <a:r>
              <a:rPr lang="tr-TR" sz="2000" i="1" dirty="0">
                <a:latin typeface="+mn-lt"/>
              </a:rPr>
              <a:t>. </a:t>
            </a:r>
          </a:p>
          <a:p>
            <a:pPr algn="just"/>
            <a:endParaRPr lang="tr-TR" sz="2000" i="1" dirty="0">
              <a:latin typeface="+mn-lt"/>
            </a:endParaRPr>
          </a:p>
          <a:p>
            <a:pPr algn="just"/>
            <a:r>
              <a:rPr lang="tr-TR" sz="2000" i="1" dirty="0">
                <a:latin typeface="+mn-lt"/>
              </a:rPr>
              <a:t>Dizel yakıtın içinde çok sayıda izomer bulunur. </a:t>
            </a:r>
          </a:p>
          <a:p>
            <a:pPr algn="just"/>
            <a:endParaRPr lang="tr-TR" sz="2000" i="1" dirty="0">
              <a:latin typeface="+mn-lt"/>
            </a:endParaRPr>
          </a:p>
          <a:p>
            <a:pPr algn="just"/>
            <a:r>
              <a:rPr lang="tr-TR" sz="2000" i="1" dirty="0">
                <a:latin typeface="+mn-lt"/>
              </a:rPr>
              <a:t>Dizel yakıt da benzin gibi parafin, olefin, </a:t>
            </a:r>
            <a:r>
              <a:rPr lang="tr-TR" sz="2000" i="1" dirty="0" err="1">
                <a:latin typeface="+mn-lt"/>
              </a:rPr>
              <a:t>naften</a:t>
            </a:r>
            <a:r>
              <a:rPr lang="tr-TR" sz="2000" i="1" dirty="0">
                <a:latin typeface="+mn-lt"/>
              </a:rPr>
              <a:t> ve aromatik bileşenler ihtiva eder fakat izafi oranları farklıdır. </a:t>
            </a:r>
          </a:p>
          <a:p>
            <a:pPr algn="just"/>
            <a:endParaRPr lang="tr-TR" sz="2000" i="1" dirty="0">
              <a:latin typeface="+mn-lt"/>
            </a:endParaRPr>
          </a:p>
          <a:p>
            <a:pPr algn="just"/>
            <a:r>
              <a:rPr lang="tr-TR" sz="2000" i="1" dirty="0">
                <a:latin typeface="+mn-lt"/>
              </a:rPr>
              <a:t>Dizel yakıtın molekül ağırlığı 170-200 arasında değişir. </a:t>
            </a:r>
          </a:p>
          <a:p>
            <a:pPr algn="just"/>
            <a:endParaRPr lang="tr-TR" sz="2000" i="1" dirty="0">
              <a:latin typeface="+mn-lt"/>
            </a:endParaRPr>
          </a:p>
          <a:p>
            <a:pPr algn="just"/>
            <a:r>
              <a:rPr lang="tr-TR" sz="2000" i="1" dirty="0">
                <a:latin typeface="+mn-lt"/>
              </a:rPr>
              <a:t>Alt ısıl değeri 42.5 MJ/kg veya 34.8-36.4 MJ/</a:t>
            </a:r>
            <a:r>
              <a:rPr lang="tr-TR" sz="2000" i="1" dirty="0" err="1">
                <a:latin typeface="+mn-lt"/>
              </a:rPr>
              <a:t>lt</a:t>
            </a:r>
            <a:r>
              <a:rPr lang="tr-TR" sz="2000" i="1" dirty="0">
                <a:latin typeface="+mn-lt"/>
              </a:rPr>
              <a:t>. </a:t>
            </a:r>
          </a:p>
          <a:p>
            <a:pPr algn="just"/>
            <a:endParaRPr lang="tr-TR" sz="2000" i="1" dirty="0">
              <a:latin typeface="+mn-lt"/>
            </a:endParaRPr>
          </a:p>
          <a:p>
            <a:pPr algn="just"/>
            <a:r>
              <a:rPr lang="tr-TR" sz="2000" i="1" dirty="0">
                <a:latin typeface="+mn-lt"/>
              </a:rPr>
              <a:t>Dizel yakıt hacimsel olarak benzine kıyasla %8 daha fazla enerji ihtiva eder.</a:t>
            </a:r>
          </a:p>
          <a:p>
            <a:pPr algn="just"/>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j-lt"/>
              </a:rPr>
              <a:t>Sıvı Yakıtlar</a:t>
            </a:r>
            <a:endParaRPr lang="tr-TR" sz="3200" dirty="0">
              <a:latin typeface="+mj-lt"/>
            </a:endParaRPr>
          </a:p>
        </p:txBody>
      </p:sp>
    </p:spTree>
    <p:extLst>
      <p:ext uri="{BB962C8B-B14F-4D97-AF65-F5344CB8AC3E}">
        <p14:creationId xmlns:p14="http://schemas.microsoft.com/office/powerpoint/2010/main" val="15618537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Sıvıların yanmasında parlama noktası önemli bir kavramdır. </a:t>
            </a:r>
          </a:p>
          <a:p>
            <a:pPr algn="just"/>
            <a:endParaRPr lang="tr-TR" sz="2000" i="1" dirty="0">
              <a:latin typeface="+mn-lt"/>
            </a:endParaRPr>
          </a:p>
          <a:p>
            <a:pPr algn="just"/>
            <a:r>
              <a:rPr lang="tr-TR" sz="2000" i="1" dirty="0">
                <a:latin typeface="+mn-lt"/>
              </a:rPr>
              <a:t>Parlama Noktası Bir sıvının ne kadar çok yanıcı olduğunun göstergesidir. </a:t>
            </a:r>
          </a:p>
          <a:p>
            <a:pPr algn="just"/>
            <a:endParaRPr lang="tr-TR" sz="2000" b="1" i="1" dirty="0">
              <a:latin typeface="+mn-lt"/>
            </a:endParaRPr>
          </a:p>
          <a:p>
            <a:pPr algn="just"/>
            <a:r>
              <a:rPr lang="tr-TR" sz="2000" b="1" i="1" dirty="0">
                <a:latin typeface="+mn-lt"/>
              </a:rPr>
              <a:t>Parlama noktası (</a:t>
            </a:r>
            <a:r>
              <a:rPr lang="tr-TR" sz="2000" b="1" i="1" dirty="0" err="1">
                <a:latin typeface="+mn-lt"/>
              </a:rPr>
              <a:t>Flashpoint</a:t>
            </a:r>
            <a:r>
              <a:rPr lang="tr-TR" sz="2000" b="1" i="1" dirty="0">
                <a:latin typeface="+mn-lt"/>
              </a:rPr>
              <a:t>):</a:t>
            </a:r>
            <a:r>
              <a:rPr lang="tr-TR" sz="2000" i="1" dirty="0">
                <a:latin typeface="+mn-lt"/>
              </a:rPr>
              <a:t> Bu nokta sıvının bir kıvılcım veya alevle karşılaştığında parlamasına yetecek kadar yanıcı buhar verdiği en düşük sıcaklıktır. </a:t>
            </a:r>
          </a:p>
          <a:p>
            <a:pPr algn="just"/>
            <a:r>
              <a:rPr lang="tr-TR" sz="2000" i="1" dirty="0">
                <a:latin typeface="+mn-lt"/>
              </a:rPr>
              <a:t>Parlama noktası oda sıcaklığı civarında olan sıvılar düşük parlama noktalıdır ve diğer daha yüksek sıcaklıklarda parlama noktası olan sıvılara kıyasla daha tehlikelidirler. </a:t>
            </a:r>
          </a:p>
          <a:p>
            <a:pPr algn="just"/>
            <a:r>
              <a:rPr lang="tr-TR" sz="2000" i="1" dirty="0">
                <a:latin typeface="+mn-lt"/>
              </a:rPr>
              <a:t>Yanan sıvıların çıkardığı buhardır, sıvılar yanmaz. </a:t>
            </a:r>
          </a:p>
          <a:p>
            <a:pPr algn="just"/>
            <a:r>
              <a:rPr lang="tr-TR" sz="2000" i="1" dirty="0">
                <a:latin typeface="+mn-lt"/>
              </a:rPr>
              <a:t>Parlama Noktası ne kadar düşük olursa tehlike o kadar büyüktür. </a:t>
            </a:r>
          </a:p>
          <a:p>
            <a:pPr algn="just"/>
            <a:endParaRPr lang="tr-TR" sz="2000" b="1" i="1" dirty="0">
              <a:latin typeface="+mn-lt"/>
            </a:endParaRPr>
          </a:p>
          <a:p>
            <a:pPr algn="just"/>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spTree>
    <p:extLst>
      <p:ext uri="{BB962C8B-B14F-4D97-AF65-F5344CB8AC3E}">
        <p14:creationId xmlns:p14="http://schemas.microsoft.com/office/powerpoint/2010/main" val="16146438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b="1" i="1" dirty="0">
                <a:latin typeface="+mn-lt"/>
              </a:rPr>
              <a:t>Tutuşma (</a:t>
            </a:r>
            <a:r>
              <a:rPr lang="tr-TR" sz="2000" b="1" i="1" dirty="0" err="1">
                <a:latin typeface="+mn-lt"/>
              </a:rPr>
              <a:t>Ignition</a:t>
            </a:r>
            <a:r>
              <a:rPr lang="tr-TR" sz="2000" b="1" i="1" dirty="0">
                <a:latin typeface="+mn-lt"/>
              </a:rPr>
              <a:t>) sıcaklığı: </a:t>
            </a:r>
            <a:r>
              <a:rPr lang="tr-TR" sz="2000" i="1" dirty="0">
                <a:latin typeface="+mn-lt"/>
              </a:rPr>
              <a:t>Tutuşturulduğunda sürekli olarak yanmanın olduğu sıcaklıktır. Genellikle bu sıcaklık parlama noktasından birkaç derece daha yüksek bir sıcaklıktır.</a:t>
            </a:r>
          </a:p>
          <a:p>
            <a:pPr algn="just"/>
            <a:r>
              <a:rPr lang="tr-TR" sz="2000" i="1" dirty="0">
                <a:latin typeface="+mn-lt"/>
              </a:rPr>
              <a:t> </a:t>
            </a:r>
          </a:p>
          <a:p>
            <a:pPr algn="just"/>
            <a:r>
              <a:rPr lang="tr-TR" sz="2000" b="1" i="1" dirty="0">
                <a:latin typeface="+mn-lt"/>
              </a:rPr>
              <a:t>Kendiliğinden tutuşma (Self-</a:t>
            </a:r>
            <a:r>
              <a:rPr lang="tr-TR" sz="2000" b="1" i="1" dirty="0" err="1">
                <a:latin typeface="+mn-lt"/>
              </a:rPr>
              <a:t>ignition</a:t>
            </a:r>
            <a:r>
              <a:rPr lang="tr-TR" sz="2000" b="1" i="1" dirty="0">
                <a:latin typeface="+mn-lt"/>
              </a:rPr>
              <a:t>) sıcaklığı: </a:t>
            </a:r>
            <a:r>
              <a:rPr lang="tr-TR" sz="2000" i="1" dirty="0">
                <a:latin typeface="+mn-lt"/>
              </a:rPr>
              <a:t>Daha da yüksek bir sıcaklıkta madde kendi kendine yanar. Bu sıcaklığa kendiliğinden tutuşma sıcaklığı denir.</a:t>
            </a:r>
          </a:p>
          <a:p>
            <a:pPr algn="just"/>
            <a:r>
              <a:rPr lang="tr-TR" sz="2000" b="1" i="1" dirty="0">
                <a:latin typeface="+mn-lt"/>
              </a:rPr>
              <a:t> </a:t>
            </a:r>
            <a:endParaRPr lang="tr-TR" sz="2000" i="1" dirty="0">
              <a:latin typeface="+mn-lt"/>
            </a:endParaRPr>
          </a:p>
          <a:p>
            <a:pPr algn="just"/>
            <a:r>
              <a:rPr lang="tr-TR" sz="2000" b="1" i="1" dirty="0">
                <a:latin typeface="+mn-lt"/>
              </a:rPr>
              <a:t>Oto-Tutuşma (Auto-</a:t>
            </a:r>
            <a:r>
              <a:rPr lang="tr-TR" sz="2000" b="1" i="1" dirty="0" err="1">
                <a:latin typeface="+mn-lt"/>
              </a:rPr>
              <a:t>ignition</a:t>
            </a:r>
            <a:r>
              <a:rPr lang="tr-TR" sz="2000" b="1" i="1" dirty="0">
                <a:latin typeface="+mn-lt"/>
              </a:rPr>
              <a:t>) sıcaklığı: </a:t>
            </a:r>
            <a:r>
              <a:rPr lang="tr-TR" sz="2000" i="1" dirty="0">
                <a:latin typeface="+mn-lt"/>
              </a:rPr>
              <a:t>Maddenin, ısınırken kimyasal bir tepkimeye girmesi ve bunun sonucu olarak yanmasına sebep olan sıcaklıktır.</a:t>
            </a:r>
          </a:p>
          <a:p>
            <a:pPr algn="just"/>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spTree>
    <p:extLst>
      <p:ext uri="{BB962C8B-B14F-4D97-AF65-F5344CB8AC3E}">
        <p14:creationId xmlns:p14="http://schemas.microsoft.com/office/powerpoint/2010/main" val="4060247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Değişik yakıt kategorilerini anlamak çok önemlidir </a:t>
            </a:r>
            <a:r>
              <a:rPr lang="tr-TR" sz="2000" b="1" i="1" u="sng" dirty="0">
                <a:latin typeface="+mn-lt"/>
              </a:rPr>
              <a:t>çünkü kullanılacak yangınla mücadele teknikleri yakıtın tipine göre değişir</a:t>
            </a:r>
            <a:r>
              <a:rPr lang="tr-TR" sz="2000" i="1" dirty="0">
                <a:latin typeface="+mn-lt"/>
              </a:rPr>
              <a:t>. </a:t>
            </a:r>
          </a:p>
          <a:p>
            <a:pPr algn="just"/>
            <a:r>
              <a:rPr lang="tr-TR" sz="2000" i="1" dirty="0">
                <a:latin typeface="+mn-lt"/>
              </a:rPr>
              <a:t> </a:t>
            </a:r>
          </a:p>
          <a:p>
            <a:pPr algn="just"/>
            <a:r>
              <a:rPr lang="tr-TR" sz="2000" i="1" dirty="0">
                <a:latin typeface="+mn-lt"/>
              </a:rPr>
              <a:t>Küçük bir damla sıvı bile büyük oranlarda yanıcı buhar oluşturabilir. Bu da onları 2 şekilde tehlikeli yapar:</a:t>
            </a:r>
          </a:p>
          <a:p>
            <a:pPr algn="just"/>
            <a:r>
              <a:rPr lang="tr-TR" sz="2000" i="1" dirty="0">
                <a:latin typeface="+mn-lt"/>
              </a:rPr>
              <a:t> </a:t>
            </a:r>
          </a:p>
          <a:p>
            <a:pPr lvl="0" algn="just"/>
            <a:r>
              <a:rPr lang="tr-TR" sz="2000" i="1" dirty="0">
                <a:latin typeface="+mn-lt"/>
              </a:rPr>
              <a:t>1.Yanıcı buhar yayılır ve çok başka bir yerde tutuşmasına sebep olacak kaynağı bulabilir. İşin en kötüsü tutuşan bu buhar sızıntının ilk oluştuğu yere alevleri taşır.</a:t>
            </a:r>
          </a:p>
          <a:p>
            <a:pPr lvl="0" algn="just"/>
            <a:endParaRPr lang="tr-TR" sz="2000" i="1" dirty="0">
              <a:latin typeface="+mn-lt"/>
            </a:endParaRPr>
          </a:p>
          <a:p>
            <a:pPr lvl="0" algn="just"/>
            <a:r>
              <a:rPr lang="tr-TR" sz="2000" i="1" dirty="0">
                <a:latin typeface="+mn-lt"/>
              </a:rPr>
              <a:t>2.Kapalı bir yerde havayla karışmış gazlar “patlayıcı bir karışım” oluştururlar. Eğer tutuşturulurlarsa, ani yanma sonucu sıcak genleşmiş gazlar oluşur. Bu da sonuçta kapalı mekanda saç perdelerin taşıyabileceğinden daha büyük bir basınç oluşturup patlama oluşturur.</a:t>
            </a:r>
          </a:p>
          <a:p>
            <a:pPr algn="just"/>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spTree>
    <p:extLst>
      <p:ext uri="{BB962C8B-B14F-4D97-AF65-F5344CB8AC3E}">
        <p14:creationId xmlns:p14="http://schemas.microsoft.com/office/powerpoint/2010/main" val="42642169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75764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Değişik sıvılar değişik yoğunluklarda buhar oluştururlar. </a:t>
            </a:r>
          </a:p>
          <a:p>
            <a:pPr algn="just"/>
            <a:r>
              <a:rPr lang="tr-TR" sz="2000" i="1" dirty="0">
                <a:latin typeface="+mn-lt"/>
              </a:rPr>
              <a:t>Eğer bahar yoğunluğu 1’den büyükse, buhar havadan ağır demektir ve yere doğru yayılır. </a:t>
            </a:r>
          </a:p>
          <a:p>
            <a:pPr algn="just"/>
            <a:r>
              <a:rPr lang="tr-TR" sz="2000" i="1" dirty="0">
                <a:latin typeface="+mn-lt"/>
              </a:rPr>
              <a:t>Eğer buhar yoğunluğu 1’den düşükse, yanıcı buhar yukarı doğru yayılma eğilimi gösterir. </a:t>
            </a:r>
          </a:p>
          <a:p>
            <a:pPr algn="just"/>
            <a:r>
              <a:rPr lang="tr-TR" sz="2000" i="1" dirty="0">
                <a:latin typeface="+mn-lt"/>
              </a:rPr>
              <a:t> </a:t>
            </a:r>
          </a:p>
          <a:p>
            <a:pPr algn="just"/>
            <a:r>
              <a:rPr lang="tr-TR" sz="2000" i="1" dirty="0">
                <a:latin typeface="+mn-lt"/>
              </a:rPr>
              <a:t>Bazen etiketlerde Yanma Aralığı (</a:t>
            </a:r>
            <a:r>
              <a:rPr lang="tr-TR" sz="2000" i="1" dirty="0" err="1">
                <a:latin typeface="+mn-lt"/>
              </a:rPr>
              <a:t>Range</a:t>
            </a:r>
            <a:r>
              <a:rPr lang="tr-TR" sz="2000" i="1" dirty="0">
                <a:latin typeface="+mn-lt"/>
              </a:rPr>
              <a:t> of </a:t>
            </a:r>
            <a:r>
              <a:rPr lang="tr-TR" sz="2000" i="1" dirty="0" err="1">
                <a:latin typeface="+mn-lt"/>
              </a:rPr>
              <a:t>Flammability</a:t>
            </a:r>
            <a:r>
              <a:rPr lang="tr-TR" sz="2000" i="1" dirty="0">
                <a:latin typeface="+mn-lt"/>
              </a:rPr>
              <a:t>) tabirini görebilirsiniz. Bu, buharın yanıcı olması için, hava ve yanıcı buharın karışımdaki oranlarını tanımlar.</a:t>
            </a:r>
          </a:p>
          <a:p>
            <a:pPr algn="just"/>
            <a:r>
              <a:rPr lang="tr-TR" sz="2000" i="1" dirty="0">
                <a:latin typeface="+mn-lt"/>
              </a:rPr>
              <a:t> </a:t>
            </a:r>
          </a:p>
          <a:p>
            <a:pPr lvl="0" algn="just"/>
            <a:r>
              <a:rPr lang="tr-TR" sz="2000" b="1" i="1" dirty="0">
                <a:latin typeface="+mn-lt"/>
              </a:rPr>
              <a:t>Üst Yanma Sınırı </a:t>
            </a:r>
            <a:r>
              <a:rPr lang="tr-TR" sz="2000" i="1" dirty="0">
                <a:latin typeface="+mn-lt"/>
              </a:rPr>
              <a:t>(</a:t>
            </a:r>
            <a:r>
              <a:rPr lang="tr-TR" sz="2000" i="1" dirty="0" err="1">
                <a:latin typeface="+mn-lt"/>
              </a:rPr>
              <a:t>Upper</a:t>
            </a:r>
            <a:r>
              <a:rPr lang="tr-TR" sz="2000" i="1" dirty="0">
                <a:latin typeface="+mn-lt"/>
              </a:rPr>
              <a:t> </a:t>
            </a:r>
            <a:r>
              <a:rPr lang="tr-TR" sz="2000" i="1" dirty="0" err="1">
                <a:latin typeface="+mn-lt"/>
              </a:rPr>
              <a:t>Flammable</a:t>
            </a:r>
            <a:r>
              <a:rPr lang="tr-TR" sz="2000" i="1" dirty="0">
                <a:latin typeface="+mn-lt"/>
              </a:rPr>
              <a:t> Limit (UFL)) üstünde hava-buhar karışımı yanmak için ÇOK ZENGİN denir.</a:t>
            </a:r>
          </a:p>
          <a:p>
            <a:pPr lvl="0" algn="just"/>
            <a:r>
              <a:rPr lang="tr-TR" sz="2000" b="1" i="1" dirty="0">
                <a:latin typeface="+mn-lt"/>
              </a:rPr>
              <a:t>Alt Yanma Sınır </a:t>
            </a:r>
            <a:r>
              <a:rPr lang="tr-TR" sz="2000" i="1" dirty="0">
                <a:latin typeface="+mn-lt"/>
              </a:rPr>
              <a:t>(</a:t>
            </a:r>
            <a:r>
              <a:rPr lang="tr-TR" sz="2000" i="1" dirty="0" err="1">
                <a:latin typeface="+mn-lt"/>
              </a:rPr>
              <a:t>Lower</a:t>
            </a:r>
            <a:r>
              <a:rPr lang="tr-TR" sz="2000" i="1" dirty="0">
                <a:latin typeface="+mn-lt"/>
              </a:rPr>
              <a:t> </a:t>
            </a:r>
            <a:r>
              <a:rPr lang="tr-TR" sz="2000" i="1" dirty="0" err="1">
                <a:latin typeface="+mn-lt"/>
              </a:rPr>
              <a:t>Flammable</a:t>
            </a:r>
            <a:r>
              <a:rPr lang="tr-TR" sz="2000" i="1" dirty="0">
                <a:latin typeface="+mn-lt"/>
              </a:rPr>
              <a:t> Limit (LFL)) altında ise hava-buhar karışımı yanmak için ÇOK ZAYIF denir.</a:t>
            </a:r>
          </a:p>
          <a:p>
            <a:pPr algn="just"/>
            <a:endParaRPr lang="tr-TR" sz="2000" b="1"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spTree>
    <p:extLst>
      <p:ext uri="{BB962C8B-B14F-4D97-AF65-F5344CB8AC3E}">
        <p14:creationId xmlns:p14="http://schemas.microsoft.com/office/powerpoint/2010/main" val="37443124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9"/>
            <a:ext cx="8524875" cy="4989660"/>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lvl="0" algn="just"/>
            <a:r>
              <a:rPr lang="tr-TR" sz="2000" i="1" dirty="0">
                <a:latin typeface="+mn-lt"/>
              </a:rPr>
              <a:t>Bu iki sınır arasında karışım yanıcıdır.</a:t>
            </a:r>
          </a:p>
          <a:p>
            <a:pPr algn="just"/>
            <a:r>
              <a:rPr lang="tr-TR" sz="2000" i="1" dirty="0">
                <a:latin typeface="+mn-lt"/>
              </a:rPr>
              <a:t>Bir sıvının yanma aralığına ulaşmasını önlemek için çok hava vermek, onu havasız boğmaya çalışmaktan çok daha kolaydır.</a:t>
            </a:r>
          </a:p>
          <a:p>
            <a:pPr algn="just"/>
            <a:endParaRPr lang="tr-TR" sz="2000" b="1"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t>Sıvı Yakıtlar</a:t>
            </a:r>
            <a:endParaRPr lang="tr-TR" sz="3200"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t="11272"/>
          <a:stretch>
            <a:fillRect/>
          </a:stretch>
        </p:blipFill>
        <p:spPr bwMode="auto">
          <a:xfrm>
            <a:off x="1545849" y="2828325"/>
            <a:ext cx="5760000" cy="3668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4503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endParaRPr lang="tr-TR" sz="2000" b="1" dirty="0">
              <a:solidFill>
                <a:schemeClr val="bg1"/>
              </a:solidFill>
              <a:latin typeface="+mn-lt"/>
            </a:endParaRPr>
          </a:p>
        </p:txBody>
      </p:sp>
      <p:sp>
        <p:nvSpPr>
          <p:cNvPr id="58457" name="Rectangle 5"/>
          <p:cNvSpPr>
            <a:spLocks noChangeArrowheads="1"/>
          </p:cNvSpPr>
          <p:nvPr/>
        </p:nvSpPr>
        <p:spPr bwMode="gray">
          <a:xfrm>
            <a:off x="300038" y="1602207"/>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Fosil kömürlerinin </a:t>
            </a:r>
            <a:r>
              <a:rPr lang="tr-TR" sz="2000" i="1" dirty="0" err="1">
                <a:latin typeface="+mn-lt"/>
              </a:rPr>
              <a:t>distilasyon</a:t>
            </a:r>
            <a:r>
              <a:rPr lang="tr-TR" sz="2000" i="1" dirty="0">
                <a:latin typeface="+mn-lt"/>
              </a:rPr>
              <a:t> ürünü olan havagazı ve jeneratör gazı, petrol </a:t>
            </a:r>
            <a:r>
              <a:rPr lang="tr-TR" sz="2000" i="1" dirty="0" err="1">
                <a:latin typeface="+mn-lt"/>
              </a:rPr>
              <a:t>distilasyon</a:t>
            </a:r>
            <a:r>
              <a:rPr lang="tr-TR" sz="2000" i="1" dirty="0">
                <a:latin typeface="+mn-lt"/>
              </a:rPr>
              <a:t> ürünü olan küçük moleküllü hidrokarbon karışımı yapısındaki gazlar, su gazı ve doğal yer gazlarıdır. </a:t>
            </a:r>
          </a:p>
          <a:p>
            <a:pPr algn="just"/>
            <a:r>
              <a:rPr lang="tr-TR" sz="2000" i="1" dirty="0">
                <a:latin typeface="+mn-lt"/>
              </a:rPr>
              <a:t>Ayrıca hayvansal ve bitkisel kökenli atıklardan elde edilen biyogazdır.</a:t>
            </a:r>
          </a:p>
          <a:p>
            <a:pPr algn="just"/>
            <a:endParaRPr lang="tr-TR" sz="2000" i="1" dirty="0">
              <a:latin typeface="+mn-lt"/>
            </a:endParaRPr>
          </a:p>
          <a:p>
            <a:pPr algn="just"/>
            <a:r>
              <a:rPr lang="tr-TR" sz="2000" i="1" dirty="0">
                <a:latin typeface="+mn-lt"/>
              </a:rPr>
              <a:t>Gaz yakıtların çoğu ya fosil yakıttır ya da fosil yakıtların yan ürünüdür. </a:t>
            </a:r>
          </a:p>
          <a:p>
            <a:pPr algn="just"/>
            <a:endParaRPr lang="tr-TR" sz="2000" i="1" dirty="0">
              <a:latin typeface="+mn-lt"/>
            </a:endParaRPr>
          </a:p>
          <a:p>
            <a:pPr algn="just"/>
            <a:r>
              <a:rPr lang="tr-TR" sz="2000" i="1" dirty="0">
                <a:latin typeface="+mn-lt"/>
              </a:rPr>
              <a:t>Gaz yakıtların ısıl değerleri genelde birim hacim cinsinden ifade edilir (</a:t>
            </a:r>
            <a:r>
              <a:rPr lang="tr-TR" sz="2000" i="1" dirty="0" err="1">
                <a:latin typeface="+mn-lt"/>
              </a:rPr>
              <a:t>kJ</a:t>
            </a:r>
            <a:r>
              <a:rPr lang="tr-TR" sz="2000" i="1" dirty="0">
                <a:latin typeface="+mn-lt"/>
              </a:rPr>
              <a:t>/L, </a:t>
            </a:r>
            <a:r>
              <a:rPr lang="tr-TR" sz="2000" i="1" dirty="0" err="1">
                <a:latin typeface="+mn-lt"/>
              </a:rPr>
              <a:t>kJ</a:t>
            </a:r>
            <a:r>
              <a:rPr lang="tr-TR" sz="2000" i="1" dirty="0">
                <a:latin typeface="+mn-lt"/>
              </a:rPr>
              <a:t>/Nm</a:t>
            </a:r>
            <a:r>
              <a:rPr lang="tr-TR" sz="2000" i="1" baseline="30000" dirty="0">
                <a:latin typeface="+mn-lt"/>
              </a:rPr>
              <a:t>3</a:t>
            </a:r>
            <a:r>
              <a:rPr lang="tr-TR" sz="2000" i="1" dirty="0">
                <a:latin typeface="+mn-lt"/>
              </a:rPr>
              <a:t>, </a:t>
            </a:r>
            <a:r>
              <a:rPr lang="tr-TR" sz="2000" i="1" dirty="0" err="1">
                <a:latin typeface="+mn-lt"/>
              </a:rPr>
              <a:t>Btu</a:t>
            </a:r>
            <a:r>
              <a:rPr lang="tr-TR" sz="2000" i="1" dirty="0">
                <a:latin typeface="+mn-lt"/>
              </a:rPr>
              <a:t>/ft</a:t>
            </a:r>
            <a:r>
              <a:rPr lang="tr-TR" sz="2000" i="1" baseline="30000" dirty="0">
                <a:latin typeface="+mn-lt"/>
              </a:rPr>
              <a:t>3</a:t>
            </a:r>
            <a:r>
              <a:rPr lang="tr-TR" sz="2000" i="1" dirty="0">
                <a:latin typeface="+mn-lt"/>
              </a:rPr>
              <a:t>). </a:t>
            </a:r>
          </a:p>
          <a:p>
            <a:pPr algn="just"/>
            <a:endParaRPr lang="tr-TR" sz="2000" i="1" dirty="0">
              <a:latin typeface="+mn-lt"/>
            </a:endParaRPr>
          </a:p>
          <a:p>
            <a:pPr algn="just"/>
            <a:r>
              <a:rPr lang="tr-TR" sz="2000" i="1" dirty="0">
                <a:latin typeface="+mn-lt"/>
              </a:rPr>
              <a:t>Fakat bu değer gaz yoğunluğu ile doğru orantılıdır gaz yoğunluğu ise mutlak basınçla doğru orantılı iken sıcaklıkla ters orantılıdır. </a:t>
            </a:r>
          </a:p>
          <a:p>
            <a:pPr algn="just"/>
            <a:endParaRPr lang="tr-TR" sz="2000" i="1" dirty="0">
              <a:latin typeface="+mn-lt"/>
            </a:endParaRPr>
          </a:p>
          <a:p>
            <a:pPr algn="just"/>
            <a:r>
              <a:rPr lang="tr-TR" sz="2000" i="1" dirty="0">
                <a:latin typeface="+mn-lt"/>
              </a:rPr>
              <a:t>Isıl değer birim kütle cinsinden de ifade edilebilir (</a:t>
            </a:r>
            <a:r>
              <a:rPr lang="tr-TR" sz="2000" i="1" dirty="0" err="1">
                <a:latin typeface="+mn-lt"/>
              </a:rPr>
              <a:t>kJ</a:t>
            </a:r>
            <a:r>
              <a:rPr lang="tr-TR" sz="2000" i="1" dirty="0">
                <a:latin typeface="+mn-lt"/>
              </a:rPr>
              <a:t>/kg) ve bu durumda gaz basıncı ve sıcaklığından bağımsız olur.</a:t>
            </a:r>
          </a:p>
          <a:p>
            <a:pPr algn="just"/>
            <a:br>
              <a:rPr lang="tr-TR" sz="2000" i="1" dirty="0">
                <a:latin typeface="+mn-lt"/>
              </a:rPr>
            </a:br>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j-lt"/>
              </a:rPr>
              <a:t>Gaz Yakıtlar</a:t>
            </a:r>
            <a:endParaRPr lang="tr-TR" sz="3200" dirty="0">
              <a:latin typeface="+mj-lt"/>
            </a:endParaRPr>
          </a:p>
        </p:txBody>
      </p:sp>
    </p:spTree>
    <p:extLst>
      <p:ext uri="{BB962C8B-B14F-4D97-AF65-F5344CB8AC3E}">
        <p14:creationId xmlns:p14="http://schemas.microsoft.com/office/powerpoint/2010/main" val="19220913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endParaRPr lang="tr-TR" sz="2000" b="1" dirty="0">
              <a:solidFill>
                <a:schemeClr val="bg1"/>
              </a:solidFill>
              <a:latin typeface="+mn-lt"/>
            </a:endParaRPr>
          </a:p>
        </p:txBody>
      </p:sp>
      <p:sp>
        <p:nvSpPr>
          <p:cNvPr id="58457" name="Rectangle 5"/>
          <p:cNvSpPr>
            <a:spLocks noChangeArrowheads="1"/>
          </p:cNvSpPr>
          <p:nvPr/>
        </p:nvSpPr>
        <p:spPr bwMode="gray">
          <a:xfrm>
            <a:off x="300038" y="1602207"/>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Yanıcı gazların sebep olduğu tehlike, düşük parlama noktalı sıvıların yanıcı buharlarıyla aynıdır. </a:t>
            </a:r>
          </a:p>
          <a:p>
            <a:pPr algn="just"/>
            <a:r>
              <a:rPr lang="tr-TR" sz="2000" i="1" dirty="0">
                <a:latin typeface="+mn-lt"/>
              </a:rPr>
              <a:t>Buhar yoğunluğuna bağlı olarak, sızan bir gaz (veya sıvı buharı) ya aşağıya ya da yukarıya doğru yayılacaktır. </a:t>
            </a:r>
          </a:p>
          <a:p>
            <a:pPr algn="just"/>
            <a:r>
              <a:rPr lang="tr-TR" sz="2000" i="1" dirty="0">
                <a:latin typeface="+mn-lt"/>
              </a:rPr>
              <a:t>Aynı yanıcı sıvılarda olduğu gibi gazlarda uzakta bir kaynakta tutuşabilir ve alevi sızıntının olduğu yere taşıyabilir veya gazlar kapalı bir yerde patlayıcı bir karışım oluşturabilirler.</a:t>
            </a:r>
          </a:p>
          <a:p>
            <a:pPr algn="just"/>
            <a:endParaRPr lang="tr-TR" sz="2000" i="1" dirty="0">
              <a:latin typeface="+mn-lt"/>
            </a:endParaRPr>
          </a:p>
          <a:p>
            <a:pPr algn="just"/>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j-lt"/>
              </a:rPr>
              <a:t>Gaz Yakıtlar</a:t>
            </a:r>
            <a:endParaRPr lang="tr-TR" sz="3200" dirty="0">
              <a:latin typeface="+mj-lt"/>
            </a:endParaRPr>
          </a:p>
        </p:txBody>
      </p:sp>
    </p:spTree>
    <p:extLst>
      <p:ext uri="{BB962C8B-B14F-4D97-AF65-F5344CB8AC3E}">
        <p14:creationId xmlns:p14="http://schemas.microsoft.com/office/powerpoint/2010/main" val="34467400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endParaRPr lang="tr-TR" sz="2000" b="1" dirty="0">
              <a:solidFill>
                <a:schemeClr val="bg1"/>
              </a:solidFill>
              <a:latin typeface="+mn-lt"/>
            </a:endParaRPr>
          </a:p>
        </p:txBody>
      </p:sp>
      <p:sp>
        <p:nvSpPr>
          <p:cNvPr id="58457" name="Rectangle 5"/>
          <p:cNvSpPr>
            <a:spLocks noChangeArrowheads="1"/>
          </p:cNvSpPr>
          <p:nvPr/>
        </p:nvSpPr>
        <p:spPr bwMode="gray">
          <a:xfrm>
            <a:off x="300038" y="1602207"/>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Esas olarak </a:t>
            </a:r>
            <a:r>
              <a:rPr lang="tr-TR" sz="2000" i="1" dirty="0" err="1">
                <a:latin typeface="+mn-lt"/>
              </a:rPr>
              <a:t>propan</a:t>
            </a:r>
            <a:r>
              <a:rPr lang="tr-TR" sz="2000" i="1" dirty="0">
                <a:latin typeface="+mn-lt"/>
              </a:rPr>
              <a:t> ve bütan içerir. </a:t>
            </a:r>
          </a:p>
          <a:p>
            <a:pPr algn="just"/>
            <a:r>
              <a:rPr lang="tr-TR" sz="2000" i="1" dirty="0">
                <a:latin typeface="+mn-lt"/>
              </a:rPr>
              <a:t>Genellikle petrol rafinerilerinin prosesleri sırasında veya doğal gazın temizlenmesi işlemleri sırasında elde edilir. </a:t>
            </a:r>
          </a:p>
          <a:p>
            <a:pPr algn="just"/>
            <a:r>
              <a:rPr lang="tr-TR" sz="2000" i="1" dirty="0">
                <a:latin typeface="+mn-lt"/>
              </a:rPr>
              <a:t>Normal koşullarda gaz hâlinde bulunan bütan ve </a:t>
            </a:r>
            <a:r>
              <a:rPr lang="tr-TR" sz="2000" i="1" dirty="0" err="1">
                <a:latin typeface="+mn-lt"/>
              </a:rPr>
              <a:t>propan</a:t>
            </a:r>
            <a:r>
              <a:rPr lang="tr-TR" sz="2000" i="1" dirty="0">
                <a:latin typeface="+mn-lt"/>
              </a:rPr>
              <a:t> basınç altında sıvılaştırılarak genellikle ev yakıtı olarak kullanılır. </a:t>
            </a:r>
          </a:p>
          <a:p>
            <a:pPr algn="just"/>
            <a:r>
              <a:rPr lang="tr-TR" sz="2000" i="1" dirty="0">
                <a:latin typeface="+mn-lt"/>
              </a:rPr>
              <a:t>Son zamanlarda benzinli motorlarda yakıt olarak da kullanılmaktadır. Türkiye’de kullanılan LPG’nin bileşimi:</a:t>
            </a:r>
          </a:p>
          <a:p>
            <a:pPr algn="just"/>
            <a:br>
              <a:rPr lang="tr-TR" sz="2000" i="1" dirty="0">
                <a:latin typeface="+mn-lt"/>
              </a:rPr>
            </a:br>
            <a:r>
              <a:rPr lang="tr-TR" sz="2000" i="1" dirty="0">
                <a:latin typeface="+mn-lt"/>
              </a:rPr>
              <a:t>% 30 </a:t>
            </a:r>
            <a:r>
              <a:rPr lang="tr-TR" sz="2000" i="1" dirty="0" err="1">
                <a:latin typeface="+mn-lt"/>
              </a:rPr>
              <a:t>Propan</a:t>
            </a:r>
            <a:r>
              <a:rPr lang="tr-TR" sz="2000" i="1" dirty="0">
                <a:latin typeface="+mn-lt"/>
              </a:rPr>
              <a:t>, </a:t>
            </a:r>
          </a:p>
          <a:p>
            <a:pPr algn="just"/>
            <a:r>
              <a:rPr lang="tr-TR" sz="2000" i="1" dirty="0">
                <a:latin typeface="+mn-lt"/>
              </a:rPr>
              <a:t>% 70 </a:t>
            </a:r>
            <a:r>
              <a:rPr lang="tr-TR" sz="2000" i="1" dirty="0" err="1">
                <a:latin typeface="+mn-lt"/>
              </a:rPr>
              <a:t>Bütan’dan</a:t>
            </a:r>
            <a:r>
              <a:rPr lang="tr-TR" sz="2000" i="1" dirty="0">
                <a:latin typeface="+mn-lt"/>
              </a:rPr>
              <a:t> oluşmaktadır. </a:t>
            </a:r>
          </a:p>
          <a:p>
            <a:pPr algn="just"/>
            <a:r>
              <a:rPr lang="tr-TR" sz="2000" i="1" dirty="0" err="1">
                <a:latin typeface="+mn-lt"/>
              </a:rPr>
              <a:t>Propan</a:t>
            </a:r>
            <a:r>
              <a:rPr lang="tr-TR" sz="2000" i="1" dirty="0">
                <a:latin typeface="+mn-lt"/>
              </a:rPr>
              <a:t> ve </a:t>
            </a:r>
            <a:r>
              <a:rPr lang="tr-TR" sz="2000" i="1" dirty="0" err="1">
                <a:latin typeface="+mn-lt"/>
              </a:rPr>
              <a:t>Bütan’ın</a:t>
            </a:r>
            <a:r>
              <a:rPr lang="tr-TR" sz="2000" i="1" dirty="0">
                <a:latin typeface="+mn-lt"/>
              </a:rPr>
              <a:t> özellikleri;</a:t>
            </a:r>
          </a:p>
          <a:p>
            <a:pPr algn="just"/>
            <a:br>
              <a:rPr lang="tr-TR" sz="2000" i="1" dirty="0">
                <a:latin typeface="+mn-lt"/>
              </a:rPr>
            </a:br>
            <a:r>
              <a:rPr lang="tr-TR" sz="2000" i="1" dirty="0" err="1">
                <a:latin typeface="+mn-lt"/>
              </a:rPr>
              <a:t>Propan</a:t>
            </a:r>
            <a:r>
              <a:rPr lang="tr-TR" sz="2000" i="1" dirty="0">
                <a:latin typeface="+mn-lt"/>
              </a:rPr>
              <a:t> (C</a:t>
            </a:r>
            <a:r>
              <a:rPr lang="tr-TR" sz="2000" i="1" baseline="-25000" dirty="0">
                <a:latin typeface="+mn-lt"/>
              </a:rPr>
              <a:t>3</a:t>
            </a:r>
            <a:r>
              <a:rPr lang="tr-TR" sz="2000" i="1" dirty="0">
                <a:latin typeface="+mn-lt"/>
              </a:rPr>
              <a:t>H</a:t>
            </a:r>
            <a:r>
              <a:rPr lang="tr-TR" sz="2000" i="1" baseline="-25000" dirty="0">
                <a:latin typeface="+mn-lt"/>
              </a:rPr>
              <a:t>8</a:t>
            </a:r>
            <a:r>
              <a:rPr lang="tr-TR" sz="2000" i="1" dirty="0">
                <a:latin typeface="+mn-lt"/>
              </a:rPr>
              <a:t>) : ρ = 2.38 kg/m</a:t>
            </a:r>
            <a:r>
              <a:rPr lang="tr-TR" sz="2000" i="1" baseline="30000" dirty="0">
                <a:latin typeface="+mn-lt"/>
              </a:rPr>
              <a:t>3</a:t>
            </a:r>
            <a:r>
              <a:rPr lang="tr-TR" sz="2000" i="1" dirty="0">
                <a:latin typeface="+mn-lt"/>
              </a:rPr>
              <a:t> Hu = 25 900 </a:t>
            </a:r>
            <a:r>
              <a:rPr lang="tr-TR" sz="2000" i="1" dirty="0" err="1">
                <a:latin typeface="+mn-lt"/>
              </a:rPr>
              <a:t>kcal</a:t>
            </a:r>
            <a:r>
              <a:rPr lang="tr-TR" sz="2000" i="1" dirty="0">
                <a:latin typeface="+mn-lt"/>
              </a:rPr>
              <a:t>/m</a:t>
            </a:r>
            <a:r>
              <a:rPr lang="tr-TR" sz="2000" i="1" baseline="30000" dirty="0">
                <a:latin typeface="+mn-lt"/>
              </a:rPr>
              <a:t>3</a:t>
            </a:r>
          </a:p>
          <a:p>
            <a:pPr algn="just"/>
            <a:br>
              <a:rPr lang="tr-TR" sz="2000" i="1" dirty="0">
                <a:latin typeface="+mn-lt"/>
              </a:rPr>
            </a:br>
            <a:r>
              <a:rPr lang="tr-TR" sz="2000" i="1" dirty="0">
                <a:latin typeface="+mn-lt"/>
              </a:rPr>
              <a:t>Bütan (C</a:t>
            </a:r>
            <a:r>
              <a:rPr lang="tr-TR" sz="2000" i="1" baseline="-25000" dirty="0">
                <a:latin typeface="+mn-lt"/>
              </a:rPr>
              <a:t>4</a:t>
            </a:r>
            <a:r>
              <a:rPr lang="tr-TR" sz="2000" i="1" dirty="0">
                <a:latin typeface="+mn-lt"/>
              </a:rPr>
              <a:t>H</a:t>
            </a:r>
            <a:r>
              <a:rPr lang="tr-TR" sz="2000" i="1" baseline="-25000" dirty="0">
                <a:latin typeface="+mn-lt"/>
              </a:rPr>
              <a:t>10</a:t>
            </a:r>
            <a:r>
              <a:rPr lang="tr-TR" sz="2000" i="1" dirty="0">
                <a:latin typeface="+mn-lt"/>
              </a:rPr>
              <a:t>) : ρ = 1.81 kg/m</a:t>
            </a:r>
            <a:r>
              <a:rPr lang="tr-TR" sz="2000" i="1" baseline="30000" dirty="0">
                <a:latin typeface="+mn-lt"/>
              </a:rPr>
              <a:t>3</a:t>
            </a:r>
            <a:r>
              <a:rPr lang="tr-TR" sz="2000" i="1" dirty="0">
                <a:latin typeface="+mn-lt"/>
              </a:rPr>
              <a:t> Hu = 25 900 </a:t>
            </a:r>
            <a:r>
              <a:rPr lang="tr-TR" sz="2000" i="1" dirty="0" err="1">
                <a:latin typeface="+mn-lt"/>
              </a:rPr>
              <a:t>kcal</a:t>
            </a:r>
            <a:r>
              <a:rPr lang="tr-TR" sz="2000" i="1" dirty="0">
                <a:latin typeface="+mn-lt"/>
              </a:rPr>
              <a:t>/m</a:t>
            </a:r>
            <a:r>
              <a:rPr lang="tr-TR" sz="2000" i="1" baseline="30000" dirty="0">
                <a:latin typeface="+mn-lt"/>
              </a:rPr>
              <a:t>3</a:t>
            </a:r>
          </a:p>
          <a:p>
            <a:pPr algn="just"/>
            <a:br>
              <a:rPr lang="tr-TR" sz="2000" i="1" dirty="0">
                <a:latin typeface="+mn-lt"/>
              </a:rPr>
            </a:br>
            <a:endParaRPr lang="tr-TR" sz="2000" i="1" dirty="0">
              <a:latin typeface="+mn-lt"/>
            </a:endParaRPr>
          </a:p>
          <a:p>
            <a:pPr algn="just"/>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j-lt"/>
              </a:rPr>
              <a:t>Sıvılaştırılmış Petrol Gazı (LPG)</a:t>
            </a:r>
            <a:endParaRPr lang="tr-TR" sz="3200" dirty="0">
              <a:latin typeface="+mj-lt"/>
            </a:endParaRPr>
          </a:p>
        </p:txBody>
      </p:sp>
    </p:spTree>
    <p:extLst>
      <p:ext uri="{BB962C8B-B14F-4D97-AF65-F5344CB8AC3E}">
        <p14:creationId xmlns:p14="http://schemas.microsoft.com/office/powerpoint/2010/main" val="30371424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endParaRPr lang="tr-TR" sz="2000" b="1" dirty="0">
              <a:solidFill>
                <a:schemeClr val="bg1"/>
              </a:solidFill>
              <a:latin typeface="+mn-lt"/>
            </a:endParaRPr>
          </a:p>
        </p:txBody>
      </p:sp>
      <p:sp>
        <p:nvSpPr>
          <p:cNvPr id="58457" name="Rectangle 5"/>
          <p:cNvSpPr>
            <a:spLocks noChangeArrowheads="1"/>
          </p:cNvSpPr>
          <p:nvPr/>
        </p:nvSpPr>
        <p:spPr bwMode="gray">
          <a:xfrm>
            <a:off x="300038" y="1602207"/>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Doğal Gaz: Fosil kaynaklı bir gaz yakıttır. Doğal gaz kompozisyonunda büyük miktarda metan ve az miktarda da diğer gazlardan bulunur. Doğal gazın bileşimi kaynağa göre değişir. Fakat tipik değerler şöyle verilmektedir; </a:t>
            </a:r>
          </a:p>
          <a:p>
            <a:endParaRPr lang="tr-TR" sz="2000" i="1" dirty="0">
              <a:latin typeface="+mn-lt"/>
            </a:endParaRPr>
          </a:p>
          <a:p>
            <a:r>
              <a:rPr lang="tr-TR" sz="2000" i="1" dirty="0">
                <a:latin typeface="+mn-lt"/>
              </a:rPr>
              <a:t>Metan, CH</a:t>
            </a:r>
            <a:r>
              <a:rPr lang="tr-TR" sz="2000" i="1" baseline="-25000" dirty="0">
                <a:latin typeface="+mn-lt"/>
              </a:rPr>
              <a:t>4</a:t>
            </a:r>
            <a:r>
              <a:rPr lang="tr-TR" sz="2000" i="1" dirty="0">
                <a:latin typeface="+mn-lt"/>
              </a:rPr>
              <a:t> (%90-95); </a:t>
            </a:r>
          </a:p>
          <a:p>
            <a:r>
              <a:rPr lang="tr-TR" sz="2000" i="1" dirty="0" err="1">
                <a:latin typeface="+mn-lt"/>
              </a:rPr>
              <a:t>Etan</a:t>
            </a:r>
            <a:r>
              <a:rPr lang="tr-TR" sz="2000" i="1" dirty="0">
                <a:latin typeface="+mn-lt"/>
              </a:rPr>
              <a:t>, C</a:t>
            </a:r>
            <a:r>
              <a:rPr lang="tr-TR" sz="2000" i="1" baseline="-25000" dirty="0">
                <a:latin typeface="+mn-lt"/>
              </a:rPr>
              <a:t>2</a:t>
            </a:r>
            <a:r>
              <a:rPr lang="tr-TR" sz="2000" i="1" dirty="0">
                <a:latin typeface="+mn-lt"/>
              </a:rPr>
              <a:t>H</a:t>
            </a:r>
            <a:r>
              <a:rPr lang="tr-TR" sz="2000" i="1" baseline="-25000" dirty="0">
                <a:latin typeface="+mn-lt"/>
              </a:rPr>
              <a:t>6</a:t>
            </a:r>
            <a:r>
              <a:rPr lang="tr-TR" sz="2000" i="1" dirty="0">
                <a:latin typeface="+mn-lt"/>
              </a:rPr>
              <a:t> (%1-4); </a:t>
            </a:r>
          </a:p>
          <a:p>
            <a:r>
              <a:rPr lang="tr-TR" sz="2000" i="1" dirty="0" err="1">
                <a:latin typeface="+mn-lt"/>
              </a:rPr>
              <a:t>Propan</a:t>
            </a:r>
            <a:r>
              <a:rPr lang="tr-TR" sz="2000" i="1" dirty="0">
                <a:latin typeface="+mn-lt"/>
              </a:rPr>
              <a:t>, C</a:t>
            </a:r>
            <a:r>
              <a:rPr lang="tr-TR" sz="2000" i="1" baseline="-25000" dirty="0">
                <a:latin typeface="+mn-lt"/>
              </a:rPr>
              <a:t>3</a:t>
            </a:r>
            <a:r>
              <a:rPr lang="tr-TR" sz="2000" i="1" dirty="0">
                <a:latin typeface="+mn-lt"/>
              </a:rPr>
              <a:t>H</a:t>
            </a:r>
            <a:r>
              <a:rPr lang="tr-TR" sz="2000" i="1" baseline="-25000" dirty="0">
                <a:latin typeface="+mn-lt"/>
              </a:rPr>
              <a:t>8</a:t>
            </a:r>
            <a:r>
              <a:rPr lang="tr-TR" sz="2000" i="1" dirty="0">
                <a:latin typeface="+mn-lt"/>
              </a:rPr>
              <a:t> (%1-2) ve </a:t>
            </a:r>
          </a:p>
          <a:p>
            <a:r>
              <a:rPr lang="tr-TR" sz="2000" i="1" dirty="0">
                <a:latin typeface="+mn-lt"/>
              </a:rPr>
              <a:t>Azot,  N</a:t>
            </a:r>
            <a:r>
              <a:rPr lang="tr-TR" sz="2000" i="1" baseline="-25000" dirty="0">
                <a:latin typeface="+mn-lt"/>
              </a:rPr>
              <a:t>2</a:t>
            </a:r>
            <a:r>
              <a:rPr lang="tr-TR" sz="2000" i="1" dirty="0">
                <a:latin typeface="+mn-lt"/>
              </a:rPr>
              <a:t> (%0-4). </a:t>
            </a:r>
          </a:p>
          <a:p>
            <a:endParaRPr lang="tr-TR" sz="2000" i="1" dirty="0">
              <a:latin typeface="+mn-lt"/>
            </a:endParaRPr>
          </a:p>
          <a:p>
            <a:pPr algn="just"/>
            <a:r>
              <a:rPr lang="tr-TR" sz="2000" i="1" dirty="0">
                <a:latin typeface="+mn-lt"/>
              </a:rPr>
              <a:t>Doğal gaz sıkıştırılmış hâlde depolanarak (CNG) taşıtlarda kullanılmaktadır. Doğalgaz renksiz, kokusuz, zehirsiz bir gazdır. Teneffüs edilmesi durumunda öldürücü etkisi yoktur.</a:t>
            </a:r>
          </a:p>
          <a:p>
            <a:pPr algn="just"/>
            <a:r>
              <a:rPr lang="tr-TR" sz="2000" i="1" dirty="0">
                <a:latin typeface="+mn-lt"/>
              </a:rPr>
              <a:t>Sadece bir ortamda biriktiği zaman oksijen noksanlığı nedeniyle boğma etkisi vardır. Kokusu olmadığından kullanılmadan önce koku verici maddeler ilave edilir.</a:t>
            </a:r>
          </a:p>
          <a:p>
            <a:pPr algn="just"/>
            <a:r>
              <a:rPr lang="tr-TR" sz="2000" i="1" dirty="0">
                <a:latin typeface="+mn-lt"/>
              </a:rPr>
              <a:t> </a:t>
            </a:r>
            <a:br>
              <a:rPr lang="tr-TR" sz="2000" i="1" dirty="0">
                <a:latin typeface="+mn-lt"/>
              </a:rPr>
            </a:br>
            <a:br>
              <a:rPr lang="tr-TR" sz="2000" i="1" dirty="0">
                <a:latin typeface="+mn-lt"/>
              </a:rPr>
            </a:br>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j-lt"/>
              </a:rPr>
              <a:t>Doğal Gaz</a:t>
            </a:r>
            <a:endParaRPr lang="tr-TR" sz="3200" dirty="0">
              <a:latin typeface="+mj-lt"/>
            </a:endParaRPr>
          </a:p>
        </p:txBody>
      </p:sp>
    </p:spTree>
    <p:extLst>
      <p:ext uri="{BB962C8B-B14F-4D97-AF65-F5344CB8AC3E}">
        <p14:creationId xmlns:p14="http://schemas.microsoft.com/office/powerpoint/2010/main" val="4283693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endParaRPr lang="tr-TR" sz="2000" b="1" dirty="0">
              <a:solidFill>
                <a:schemeClr val="bg1"/>
              </a:solidFill>
              <a:latin typeface="+mn-lt"/>
            </a:endParaRPr>
          </a:p>
        </p:txBody>
      </p:sp>
      <p:sp>
        <p:nvSpPr>
          <p:cNvPr id="58457" name="Rectangle 5"/>
          <p:cNvSpPr>
            <a:spLocks noChangeArrowheads="1"/>
          </p:cNvSpPr>
          <p:nvPr/>
        </p:nvSpPr>
        <p:spPr bwMode="gray">
          <a:xfrm>
            <a:off x="300038" y="1602207"/>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Isıl değeri 34 - 45 MJ/Nm</a:t>
            </a:r>
            <a:r>
              <a:rPr lang="tr-TR" sz="2000" i="1" baseline="30000" dirty="0">
                <a:latin typeface="+mn-lt"/>
              </a:rPr>
              <a:t>3</a:t>
            </a:r>
            <a:r>
              <a:rPr lang="tr-TR" sz="2000" i="1" dirty="0">
                <a:latin typeface="+mn-lt"/>
              </a:rPr>
              <a:t> aralığında değişir. </a:t>
            </a:r>
          </a:p>
          <a:p>
            <a:pPr algn="just"/>
            <a:r>
              <a:rPr lang="tr-TR" sz="2000" i="1" dirty="0">
                <a:latin typeface="+mn-lt"/>
              </a:rPr>
              <a:t>Yoğunluğu ise 0.717 kg/m³</a:t>
            </a:r>
          </a:p>
          <a:p>
            <a:pPr algn="just"/>
            <a:endParaRPr lang="tr-TR" sz="2000" i="1" dirty="0">
              <a:latin typeface="+mn-lt"/>
            </a:endParaRPr>
          </a:p>
          <a:p>
            <a:pPr algn="just"/>
            <a:r>
              <a:rPr lang="tr-TR" sz="2000" i="1" dirty="0">
                <a:latin typeface="+mn-lt"/>
              </a:rPr>
              <a:t>Doğal gazın C/H oranı diğer yakıtlara kıyasla düşük olduğu için sera gazı salınımı düşüktür, örneğin benzinle karşılaştırıldığında %20-25 daha azdır. </a:t>
            </a:r>
          </a:p>
          <a:p>
            <a:pPr algn="just"/>
            <a:endParaRPr lang="tr-TR" sz="2000" i="1" dirty="0">
              <a:latin typeface="+mn-lt"/>
            </a:endParaRPr>
          </a:p>
          <a:p>
            <a:pPr algn="just"/>
            <a:r>
              <a:rPr lang="tr-TR" sz="2000" i="1" dirty="0">
                <a:latin typeface="+mn-lt"/>
              </a:rPr>
              <a:t>Doğal gaz sıkıştırılmış halde depolanarak (CNG) taşıtlarda kullanılmaktadır. </a:t>
            </a:r>
          </a:p>
          <a:p>
            <a:pPr algn="just"/>
            <a:endParaRPr lang="tr-TR" sz="2000" i="1" dirty="0">
              <a:latin typeface="+mn-lt"/>
            </a:endParaRPr>
          </a:p>
          <a:p>
            <a:pPr algn="just"/>
            <a:r>
              <a:rPr lang="tr-TR" sz="2000" i="1" dirty="0">
                <a:latin typeface="+mn-lt"/>
              </a:rPr>
              <a:t>Taşıtlardaki depolama basıncı yaklaşık 20 </a:t>
            </a:r>
            <a:r>
              <a:rPr lang="tr-TR" sz="2000" i="1" dirty="0" err="1">
                <a:latin typeface="+mn-lt"/>
              </a:rPr>
              <a:t>MPa</a:t>
            </a:r>
            <a:r>
              <a:rPr lang="tr-TR" sz="2000" i="1" dirty="0">
                <a:latin typeface="+mn-lt"/>
              </a:rPr>
              <a:t> civarındadır. </a:t>
            </a:r>
          </a:p>
          <a:p>
            <a:pPr algn="just"/>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j-lt"/>
              </a:rPr>
              <a:t>Doğal Gaz</a:t>
            </a:r>
            <a:endParaRPr lang="tr-TR" sz="3200" dirty="0">
              <a:latin typeface="+mj-lt"/>
            </a:endParaRPr>
          </a:p>
        </p:txBody>
      </p:sp>
    </p:spTree>
    <p:extLst>
      <p:ext uri="{BB962C8B-B14F-4D97-AF65-F5344CB8AC3E}">
        <p14:creationId xmlns:p14="http://schemas.microsoft.com/office/powerpoint/2010/main" val="986630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endParaRPr lang="tr-TR" sz="2000" b="1" dirty="0">
              <a:solidFill>
                <a:schemeClr val="bg1"/>
              </a:solidFill>
              <a:latin typeface="+mn-lt"/>
            </a:endParaRPr>
          </a:p>
        </p:txBody>
      </p:sp>
      <p:sp>
        <p:nvSpPr>
          <p:cNvPr id="58457" name="Rectangle 5"/>
          <p:cNvSpPr>
            <a:spLocks noChangeArrowheads="1"/>
          </p:cNvSpPr>
          <p:nvPr/>
        </p:nvSpPr>
        <p:spPr bwMode="gray">
          <a:xfrm>
            <a:off x="300038" y="1602207"/>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lvl="0"/>
            <a:r>
              <a:rPr lang="tr-TR" sz="2000" i="1" dirty="0">
                <a:latin typeface="+mn-lt"/>
              </a:rPr>
              <a:t>Kuru bir gazdır, içerisinde H</a:t>
            </a:r>
            <a:r>
              <a:rPr lang="tr-TR" sz="2000" i="1" baseline="-25000" dirty="0">
                <a:latin typeface="+mn-lt"/>
              </a:rPr>
              <a:t>2</a:t>
            </a:r>
            <a:r>
              <a:rPr lang="tr-TR" sz="2000" i="1" dirty="0">
                <a:latin typeface="+mn-lt"/>
              </a:rPr>
              <a:t>O bulunmaz.</a:t>
            </a:r>
          </a:p>
          <a:p>
            <a:pPr lvl="0"/>
            <a:endParaRPr lang="tr-TR" sz="2000" i="1" dirty="0">
              <a:latin typeface="+mn-lt"/>
            </a:endParaRPr>
          </a:p>
          <a:p>
            <a:pPr lvl="0"/>
            <a:r>
              <a:rPr lang="tr-TR" sz="2000" i="1" dirty="0">
                <a:latin typeface="+mn-lt"/>
              </a:rPr>
              <a:t>İçerisinde kükürtlü bileşikler bulunmadığından temiz bir gazdır. </a:t>
            </a:r>
          </a:p>
          <a:p>
            <a:pPr lvl="0"/>
            <a:endParaRPr lang="tr-TR" sz="2000" i="1" dirty="0">
              <a:latin typeface="+mn-lt"/>
            </a:endParaRPr>
          </a:p>
          <a:p>
            <a:pPr lvl="0"/>
            <a:r>
              <a:rPr lang="tr-TR" sz="2000" i="1" dirty="0">
                <a:latin typeface="+mn-lt"/>
              </a:rPr>
              <a:t>Kükürtlü bileşikler çıkışta boru hatlarına verilmeden önce doğalgazdan ayrılır. </a:t>
            </a:r>
          </a:p>
          <a:p>
            <a:pPr lvl="0"/>
            <a:endParaRPr lang="tr-TR" sz="2000" i="1" dirty="0">
              <a:latin typeface="+mn-lt"/>
            </a:endParaRPr>
          </a:p>
          <a:p>
            <a:pPr lvl="0"/>
            <a:r>
              <a:rPr lang="tr-TR" sz="2000" i="1" dirty="0">
                <a:latin typeface="+mn-lt"/>
              </a:rPr>
              <a:t>Bu nedenle kazan borularının ömrü uzar.</a:t>
            </a:r>
          </a:p>
          <a:p>
            <a:pPr lvl="0"/>
            <a:endParaRPr lang="tr-TR" sz="2000" i="1" dirty="0">
              <a:latin typeface="+mn-lt"/>
            </a:endParaRPr>
          </a:p>
          <a:p>
            <a:pPr lvl="0"/>
            <a:r>
              <a:rPr lang="tr-TR" sz="2000" i="1" dirty="0">
                <a:latin typeface="+mn-lt"/>
              </a:rPr>
              <a:t>Yakıtın yanması sonucu uçucu kül ve partikül oluşmaz. </a:t>
            </a:r>
          </a:p>
          <a:p>
            <a:pPr lvl="0"/>
            <a:endParaRPr lang="tr-TR" sz="2000" i="1" dirty="0">
              <a:latin typeface="+mn-lt"/>
            </a:endParaRPr>
          </a:p>
          <a:p>
            <a:pPr lvl="0"/>
            <a:r>
              <a:rPr lang="tr-TR" sz="2000" i="1" dirty="0">
                <a:latin typeface="+mn-lt"/>
              </a:rPr>
              <a:t>Kazan borularında kurum birikmediğinden ısı transferi mükemmeldir, borular daha uzun ömürlüdür.</a:t>
            </a:r>
          </a:p>
          <a:p>
            <a:pPr lvl="0"/>
            <a:endParaRPr lang="tr-TR" sz="2000" i="1" dirty="0">
              <a:latin typeface="+mn-lt"/>
            </a:endParaRPr>
          </a:p>
          <a:p>
            <a:pPr lvl="0"/>
            <a:r>
              <a:rPr lang="tr-TR" sz="2000" i="1" dirty="0">
                <a:latin typeface="+mn-lt"/>
              </a:rPr>
              <a:t>Yanması tam ve temizdir. </a:t>
            </a:r>
          </a:p>
          <a:p>
            <a:pPr lvl="0"/>
            <a:endParaRPr lang="tr-TR" sz="2000" i="1" dirty="0">
              <a:latin typeface="+mn-lt"/>
            </a:endParaRPr>
          </a:p>
          <a:p>
            <a:br>
              <a:rPr lang="tr-TR" sz="2000" i="1" dirty="0">
                <a:latin typeface="+mn-lt"/>
              </a:rPr>
            </a:br>
            <a:endParaRPr lang="tr-TR" sz="2000" i="1" dirty="0">
              <a:latin typeface="+mn-lt"/>
            </a:endParaRPr>
          </a:p>
          <a:p>
            <a:pPr algn="just"/>
            <a:br>
              <a:rPr lang="tr-TR" sz="2000" i="1" dirty="0">
                <a:latin typeface="+mn-lt"/>
              </a:rPr>
            </a:br>
            <a:endParaRPr lang="tr-TR" sz="2000" i="1" dirty="0">
              <a:latin typeface="+mn-lt"/>
            </a:endParaRPr>
          </a:p>
          <a:p>
            <a:pPr algn="just"/>
            <a:endParaRPr lang="tr-TR" sz="2000" i="1" dirty="0">
              <a:latin typeface="+mn-lt"/>
            </a:endParaRPr>
          </a:p>
          <a:p>
            <a:pPr algn="just"/>
            <a:br>
              <a:rPr lang="tr-TR" sz="2000" i="1" dirty="0">
                <a:latin typeface="+mn-lt"/>
              </a:rPr>
            </a:br>
            <a:br>
              <a:rPr lang="tr-TR" sz="2000" i="1" dirty="0">
                <a:latin typeface="+mn-lt"/>
              </a:rPr>
            </a:br>
            <a:br>
              <a:rPr lang="tr-TR" sz="2000" i="1" dirty="0">
                <a:latin typeface="+mn-lt"/>
              </a:rPr>
            </a:br>
            <a:br>
              <a:rPr lang="tr-TR" sz="2000" i="1" dirty="0">
                <a:latin typeface="+mn-lt"/>
              </a:rPr>
            </a:br>
            <a:r>
              <a:rPr lang="tr-TR" sz="2000" i="1" dirty="0">
                <a:latin typeface="+mn-lt"/>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err="1">
                <a:latin typeface="+mj-lt"/>
              </a:rPr>
              <a:t>Yakıtsal</a:t>
            </a:r>
            <a:r>
              <a:rPr lang="tr-TR" sz="3200" b="1" dirty="0">
                <a:latin typeface="+mj-lt"/>
              </a:rPr>
              <a:t> Özellikleri:</a:t>
            </a:r>
          </a:p>
        </p:txBody>
      </p:sp>
    </p:spTree>
    <p:extLst>
      <p:ext uri="{BB962C8B-B14F-4D97-AF65-F5344CB8AC3E}">
        <p14:creationId xmlns:p14="http://schemas.microsoft.com/office/powerpoint/2010/main" val="1816737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endParaRPr lang="tr-TR" sz="2000" b="1" dirty="0">
              <a:solidFill>
                <a:schemeClr val="bg1"/>
              </a:solidFill>
              <a:latin typeface="+mn-lt"/>
            </a:endParaRPr>
          </a:p>
        </p:txBody>
      </p:sp>
      <p:sp>
        <p:nvSpPr>
          <p:cNvPr id="58457" name="Rectangle 5"/>
          <p:cNvSpPr>
            <a:spLocks noChangeArrowheads="1"/>
          </p:cNvSpPr>
          <p:nvPr/>
        </p:nvSpPr>
        <p:spPr bwMode="gray">
          <a:xfrm>
            <a:off x="300038" y="1602207"/>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lvl="0"/>
            <a:r>
              <a:rPr lang="tr-TR" sz="2000" i="1" dirty="0">
                <a:latin typeface="+mn-lt"/>
              </a:rPr>
              <a:t>Hava fazlalık katsayısı uygun tutulursa CO oluşmaz, yanmanın kontrolü gaz yakıt olduğundan daha kolaydır. </a:t>
            </a:r>
          </a:p>
          <a:p>
            <a:pPr lvl="0"/>
            <a:endParaRPr lang="tr-TR" sz="2000" i="1" dirty="0">
              <a:latin typeface="+mn-lt"/>
            </a:endParaRPr>
          </a:p>
          <a:p>
            <a:pPr lvl="0"/>
            <a:r>
              <a:rPr lang="tr-TR" sz="2000" i="1" dirty="0">
                <a:latin typeface="+mn-lt"/>
              </a:rPr>
              <a:t>Ancak doğal gaz kazanlarında ocak sıcaklığı yüksek olduğundan </a:t>
            </a:r>
            <a:r>
              <a:rPr lang="tr-TR" sz="2000" i="1" dirty="0" err="1">
                <a:latin typeface="+mn-lt"/>
              </a:rPr>
              <a:t>NOx</a:t>
            </a:r>
            <a:r>
              <a:rPr lang="tr-TR" sz="2000" i="1" dirty="0">
                <a:latin typeface="+mn-lt"/>
              </a:rPr>
              <a:t> oluşabilir. </a:t>
            </a:r>
          </a:p>
          <a:p>
            <a:pPr lvl="0"/>
            <a:endParaRPr lang="tr-TR" sz="2000" i="1" dirty="0">
              <a:latin typeface="+mn-lt"/>
            </a:endParaRPr>
          </a:p>
          <a:p>
            <a:pPr lvl="0"/>
            <a:r>
              <a:rPr lang="tr-TR" sz="2000" i="1" dirty="0">
                <a:latin typeface="+mn-lt"/>
              </a:rPr>
              <a:t>Bu nedenle alev sıcaklığını düşürmek için ocak içerisine alev soğutucu çubuklar yerleştirilir.</a:t>
            </a:r>
          </a:p>
          <a:p>
            <a:pPr lvl="0"/>
            <a:endParaRPr lang="tr-TR" sz="2000" i="1" dirty="0">
              <a:latin typeface="+mn-lt"/>
            </a:endParaRPr>
          </a:p>
          <a:p>
            <a:pPr lvl="0"/>
            <a:r>
              <a:rPr lang="tr-TR" sz="2000" i="1" dirty="0">
                <a:latin typeface="+mn-lt"/>
              </a:rPr>
              <a:t>Yakma için ön hazırlama ve depolama gerekmez.</a:t>
            </a:r>
          </a:p>
          <a:p>
            <a:pPr lvl="0"/>
            <a:endParaRPr lang="tr-TR" sz="2000" i="1" dirty="0">
              <a:latin typeface="+mn-lt"/>
            </a:endParaRPr>
          </a:p>
          <a:p>
            <a:pPr lvl="0"/>
            <a:r>
              <a:rPr lang="tr-TR" sz="2000" i="1" dirty="0">
                <a:latin typeface="+mn-lt"/>
              </a:rPr>
              <a:t>Yakmada gaz yakıt olduğundan otomatik kontrolü kolaydır.</a:t>
            </a:r>
          </a:p>
          <a:p>
            <a:pPr lvl="0"/>
            <a:endParaRPr lang="tr-TR" sz="2000" i="1" dirty="0">
              <a:latin typeface="+mn-lt"/>
            </a:endParaRPr>
          </a:p>
          <a:p>
            <a:pPr lvl="0"/>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err="1">
                <a:latin typeface="+mj-lt"/>
              </a:rPr>
              <a:t>Yakıtsal</a:t>
            </a:r>
            <a:r>
              <a:rPr lang="tr-TR" sz="3200" b="1" dirty="0">
                <a:latin typeface="+mj-lt"/>
              </a:rPr>
              <a:t> Özellikleri:</a:t>
            </a:r>
          </a:p>
        </p:txBody>
      </p:sp>
    </p:spTree>
    <p:extLst>
      <p:ext uri="{BB962C8B-B14F-4D97-AF65-F5344CB8AC3E}">
        <p14:creationId xmlns:p14="http://schemas.microsoft.com/office/powerpoint/2010/main" val="24236033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85751" y="1241846"/>
            <a:ext cx="851535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Tanımı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76225" y="1602208"/>
            <a:ext cx="8524875" cy="5044251"/>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just"/>
            <a:r>
              <a:rPr lang="tr-TR" sz="2000" i="1" dirty="0">
                <a:latin typeface="+mn-lt"/>
              </a:rPr>
              <a:t>Gaz tüpleri güvenli yere yerleştirilmelidir.</a:t>
            </a:r>
          </a:p>
          <a:p>
            <a:pPr algn="just"/>
            <a:r>
              <a:rPr lang="tr-TR" sz="2000" i="1" dirty="0">
                <a:latin typeface="+mn-lt"/>
              </a:rPr>
              <a:t>Gaz tüpleri her zaman havalandırması iyi mekanlarda saklanmalı ve yüksek yangın tehdidi altında olan alanlardan uzak tutulmalıdır. </a:t>
            </a:r>
          </a:p>
          <a:p>
            <a:pPr algn="just"/>
            <a:r>
              <a:rPr lang="tr-TR" sz="2000" i="1" dirty="0">
                <a:latin typeface="+mn-lt"/>
              </a:rPr>
              <a:t>Yangına maruz kalan gaz tüpleri patlayabilir.  </a:t>
            </a:r>
          </a:p>
          <a:p>
            <a:pPr algn="just"/>
            <a:r>
              <a:rPr lang="tr-TR" sz="2000" i="1" dirty="0">
                <a:latin typeface="+mn-lt"/>
              </a:rPr>
              <a:t>En çok kullanılan yanıcı gazlar oksijen-</a:t>
            </a:r>
            <a:r>
              <a:rPr lang="tr-TR" sz="2000" i="1" dirty="0" err="1">
                <a:latin typeface="+mn-lt"/>
              </a:rPr>
              <a:t>propan</a:t>
            </a:r>
            <a:r>
              <a:rPr lang="tr-TR" sz="2000" i="1" dirty="0">
                <a:latin typeface="+mn-lt"/>
              </a:rPr>
              <a:t> ve oksijen-asetilen ekipmanlarının parçalarıdır. Bunlar çok özenli dikkatle kullanılmalıdır.</a:t>
            </a:r>
          </a:p>
          <a:p>
            <a:pPr algn="just"/>
            <a:r>
              <a:rPr lang="tr-TR" sz="2000" i="1" dirty="0">
                <a:latin typeface="+mn-lt"/>
              </a:rPr>
              <a:t>Bir LPG tüpü, basınç altında sıvılaştırılmış </a:t>
            </a:r>
            <a:r>
              <a:rPr lang="tr-TR" sz="2000" i="1" dirty="0" err="1">
                <a:latin typeface="+mn-lt"/>
              </a:rPr>
              <a:t>propan</a:t>
            </a:r>
            <a:r>
              <a:rPr lang="tr-TR" sz="2000" i="1" dirty="0">
                <a:latin typeface="+mn-lt"/>
              </a:rPr>
              <a:t> veya bütan gazı ihtiva eder ve çok yanıcıdır.</a:t>
            </a:r>
          </a:p>
          <a:p>
            <a:pPr lvl="0" algn="just"/>
            <a:r>
              <a:rPr lang="tr-TR" sz="2000" i="1" dirty="0">
                <a:latin typeface="+mn-lt"/>
              </a:rPr>
              <a:t>Oksijen yanıcı olmayan bir gaz olmasına rağmen yanmayı destekler. </a:t>
            </a:r>
          </a:p>
          <a:p>
            <a:pPr lvl="0" algn="just"/>
            <a:br>
              <a:rPr lang="tr-TR" sz="2000" i="1" dirty="0">
                <a:latin typeface="+mn-lt"/>
              </a:rPr>
            </a:br>
            <a:endParaRPr lang="tr-TR" sz="2000" i="1" dirty="0">
              <a:latin typeface="+mn-lt"/>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r>
              <a:rPr lang="tr-TR" sz="3200" b="1" dirty="0">
                <a:latin typeface="+mn-lt"/>
              </a:rPr>
              <a:t>Gaz Tüpleri</a:t>
            </a:r>
            <a:endParaRPr lang="tr-TR" sz="3200" dirty="0">
              <a:latin typeface="+mn-lt"/>
            </a:endParaRPr>
          </a:p>
        </p:txBody>
      </p:sp>
    </p:spTree>
    <p:extLst>
      <p:ext uri="{BB962C8B-B14F-4D97-AF65-F5344CB8AC3E}">
        <p14:creationId xmlns:p14="http://schemas.microsoft.com/office/powerpoint/2010/main" val="12354826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7"/>
                                        </p:tgtEl>
                                        <p:attrNameLst>
                                          <p:attrName>style.visibility</p:attrName>
                                        </p:attrNameLst>
                                      </p:cBhvr>
                                      <p:to>
                                        <p:strVal val="visible"/>
                                      </p:to>
                                    </p:set>
                                    <p:animEffect transition="in" filter="wipe(left)">
                                      <p:cBhvr>
                                        <p:cTn id="7" dur="500"/>
                                        <p:tgtEl>
                                          <p:spTgt spid="5845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5845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prstClr val="black"/>
              </a:solidFill>
            </a:endParaRPr>
          </a:p>
        </p:txBody>
      </p:sp>
      <p:sp>
        <p:nvSpPr>
          <p:cNvPr id="12" name="Rechteck 4"/>
          <p:cNvSpPr>
            <a:spLocks noChangeArrowheads="1"/>
          </p:cNvSpPr>
          <p:nvPr/>
        </p:nvSpPr>
        <p:spPr bwMode="auto">
          <a:xfrm>
            <a:off x="172005" y="4105275"/>
            <a:ext cx="8782476" cy="1619250"/>
          </a:xfrm>
          <a:prstGeom prst="rect">
            <a:avLst/>
          </a:prstGeom>
          <a:noFill/>
          <a:ln w="9525" algn="ctr">
            <a:noFill/>
            <a:round/>
            <a:headEnd/>
            <a:tailEnd/>
          </a:ln>
        </p:spPr>
        <p:txBody>
          <a:bodyPr wrap="none" anchor="ctr"/>
          <a:lstStyle/>
          <a:p>
            <a:pPr marL="36000" algn="ctr"/>
            <a:r>
              <a:rPr lang="tr-TR" sz="9000" b="1" noProof="1">
                <a:solidFill>
                  <a:srgbClr val="575757"/>
                </a:solidFill>
                <a:effectLst>
                  <a:innerShdw blurRad="63500" dist="50800" dir="8100000">
                    <a:prstClr val="black">
                      <a:alpha val="50000"/>
                    </a:prstClr>
                  </a:innerShdw>
                </a:effectLst>
                <a:latin typeface="Brush Script MT" panose="03060802040406070304" pitchFamily="66" charset="0"/>
                <a:cs typeface="Calibri" pitchFamily="34" charset="0"/>
              </a:rPr>
              <a:t>Tesekkür Ederim</a:t>
            </a:r>
          </a:p>
        </p:txBody>
      </p:sp>
      <p:pic>
        <p:nvPicPr>
          <p:cNvPr id="3074" name="Picture 2" descr="Image result for toplantı"/>
          <p:cNvPicPr>
            <a:picLocks noChangeAspect="1" noChangeArrowheads="1"/>
          </p:cNvPicPr>
          <p:nvPr/>
        </p:nvPicPr>
        <p:blipFill>
          <a:blip r:embed="rId3" cstate="print"/>
          <a:srcRect/>
          <a:stretch>
            <a:fillRect/>
          </a:stretch>
        </p:blipFill>
        <p:spPr bwMode="auto">
          <a:xfrm>
            <a:off x="1431925" y="68262"/>
            <a:ext cx="6096000" cy="4067176"/>
          </a:xfrm>
          <a:prstGeom prst="rect">
            <a:avLst/>
          </a:prstGeom>
          <a:noFill/>
        </p:spPr>
      </p:pic>
    </p:spTree>
    <p:extLst>
      <p:ext uri="{BB962C8B-B14F-4D97-AF65-F5344CB8AC3E}">
        <p14:creationId xmlns:p14="http://schemas.microsoft.com/office/powerpoint/2010/main" val="3658191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11765</TotalTime>
  <Words>3567</Words>
  <Application>Microsoft Office PowerPoint</Application>
  <PresentationFormat>Ekran Gösterisi (4:3)</PresentationFormat>
  <Paragraphs>603</Paragraphs>
  <Slides>48</Slides>
  <Notes>47</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48</vt:i4>
      </vt:variant>
    </vt:vector>
  </HeadingPairs>
  <TitlesOfParts>
    <vt:vector size="54" baseType="lpstr">
      <vt:lpstr>Arial</vt:lpstr>
      <vt:lpstr>Brush Script MT</vt:lpstr>
      <vt:lpstr>Calibri</vt:lpstr>
      <vt:lpstr>Times New Roman</vt:lpstr>
      <vt:lpstr>Wingdings</vt:lpstr>
      <vt:lpstr>Ofis Teması</vt:lpstr>
      <vt:lpstr>PowerPoint Sunusu</vt:lpstr>
      <vt:lpstr>PowerPoint Sunusu</vt:lpstr>
      <vt:lpstr>PowerPoint Sunusu</vt:lpstr>
      <vt:lpstr>YAKITLAR VE YANMA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Inscale GmbH &amp; Co. KG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PresentationPackage</dc:title>
  <dc:creator>DOKTOR</dc:creator>
  <cp:lastModifiedBy>Acer</cp:lastModifiedBy>
  <cp:revision>1153</cp:revision>
  <dcterms:created xsi:type="dcterms:W3CDTF">2008-04-16T13:39:00Z</dcterms:created>
  <dcterms:modified xsi:type="dcterms:W3CDTF">2022-03-22T13:40:03Z</dcterms:modified>
</cp:coreProperties>
</file>