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5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285" r:id="rId3"/>
    <p:sldId id="337" r:id="rId4"/>
    <p:sldId id="431" r:id="rId5"/>
    <p:sldId id="412" r:id="rId6"/>
    <p:sldId id="432" r:id="rId7"/>
    <p:sldId id="433" r:id="rId8"/>
    <p:sldId id="436" r:id="rId9"/>
    <p:sldId id="434" r:id="rId10"/>
    <p:sldId id="435" r:id="rId11"/>
    <p:sldId id="437" r:id="rId12"/>
    <p:sldId id="438" r:id="rId13"/>
    <p:sldId id="439" r:id="rId14"/>
    <p:sldId id="440" r:id="rId15"/>
    <p:sldId id="441" r:id="rId16"/>
    <p:sldId id="442" r:id="rId17"/>
    <p:sldId id="443" r:id="rId18"/>
    <p:sldId id="444" r:id="rId19"/>
    <p:sldId id="445" r:id="rId20"/>
    <p:sldId id="446" r:id="rId21"/>
    <p:sldId id="447" r:id="rId22"/>
    <p:sldId id="448" r:id="rId23"/>
    <p:sldId id="449" r:id="rId24"/>
    <p:sldId id="450" r:id="rId25"/>
    <p:sldId id="451" r:id="rId26"/>
    <p:sldId id="452" r:id="rId27"/>
    <p:sldId id="453" r:id="rId28"/>
    <p:sldId id="454" r:id="rId29"/>
    <p:sldId id="455" r:id="rId30"/>
    <p:sldId id="456" r:id="rId31"/>
    <p:sldId id="457" r:id="rId32"/>
    <p:sldId id="458" r:id="rId33"/>
    <p:sldId id="459" r:id="rId34"/>
    <p:sldId id="460" r:id="rId35"/>
    <p:sldId id="461" r:id="rId36"/>
    <p:sldId id="462" r:id="rId37"/>
    <p:sldId id="463" r:id="rId38"/>
    <p:sldId id="464" r:id="rId39"/>
    <p:sldId id="465" r:id="rId40"/>
    <p:sldId id="466" r:id="rId41"/>
    <p:sldId id="467" r:id="rId42"/>
    <p:sldId id="468" r:id="rId43"/>
    <p:sldId id="469" r:id="rId44"/>
    <p:sldId id="470" r:id="rId45"/>
    <p:sldId id="471" r:id="rId46"/>
    <p:sldId id="472" r:id="rId47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484" autoAdjust="0"/>
  </p:normalViewPr>
  <p:slideViewPr>
    <p:cSldViewPr snapToGrid="0" showGuides="1">
      <p:cViewPr varScale="1">
        <p:scale>
          <a:sx n="65" d="100"/>
          <a:sy n="65" d="100"/>
        </p:scale>
        <p:origin x="85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ECB7-15DF-45AA-862D-49739B00B4C9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F5A51-F5FB-47CC-B591-181658FE1B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46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F7EBA-E59B-4468-802A-D4C37BDC0766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FB4F5-5D0A-4FFE-8762-9ADD8F941D0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761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19.5.2022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Y&#252;ksekte%20&#199;al&#305;&#351;ma.m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D&#252;&#351;meler.wmv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Case%20Studies.m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n_sos_1_yuksekte_calisma.m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png"/><Relationship Id="rId5" Type="http://schemas.openxmlformats.org/officeDocument/2006/relationships/oleObject" Target="../embeddings/oleObject1.bin"/><Relationship Id="rId4" Type="http://schemas.openxmlformats.org/officeDocument/2006/relationships/hyperlink" Target="n1_p05_gecici_cozum.m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MERDIVENLER.MP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hakan\Desktop\D&#252;zenlenecek%20Y&#252;ksekte%20&#231;al&#305;&#351;ma%20Sunular&#305;\Dikey%20Ya&#351;am%20Hatt&#305;%20Animasyon01.avi" TargetMode="External"/><Relationship Id="rId5" Type="http://schemas.openxmlformats.org/officeDocument/2006/relationships/image" Target="../media/image65.jpeg"/><Relationship Id="rId4" Type="http://schemas.openxmlformats.org/officeDocument/2006/relationships/image" Target="../media/image70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03385" y="1872640"/>
            <a:ext cx="10058400" cy="2387600"/>
          </a:xfrm>
        </p:spPr>
        <p:txBody>
          <a:bodyPr>
            <a:normAutofit/>
          </a:bodyPr>
          <a:lstStyle/>
          <a:p>
            <a:r>
              <a:rPr lang="tr-TR" dirty="0"/>
              <a:t>YÜKSEKTE ÇALIŞMA EKİPMANLARI  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5263661"/>
            <a:ext cx="9144000" cy="791307"/>
          </a:xfrm>
        </p:spPr>
        <p:txBody>
          <a:bodyPr>
            <a:normAutofit/>
          </a:bodyPr>
          <a:lstStyle/>
          <a:p>
            <a:r>
              <a:rPr lang="tr-TR" sz="3200" dirty="0">
                <a:latin typeface="Arial Narrow" panose="020B0606020202030204" pitchFamily="34" charset="0"/>
              </a:rPr>
              <a:t>Doç. Dr. İbrahim BULDUK</a:t>
            </a: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1. GİRİŞ</a:t>
            </a:r>
            <a:r>
              <a:rPr lang="tr-TR" b="1" cap="all" dirty="0"/>
              <a:t>	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2. İNSANLAR NEDEN DÜŞER</a:t>
            </a: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2.1. Düşmenin direkt nedenleri</a:t>
            </a:r>
          </a:p>
          <a:p>
            <a:pPr marL="0" indent="0">
              <a:buNone/>
            </a:pPr>
            <a:r>
              <a:rPr lang="tr-TR" sz="19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2.2. Düşmenin Kök Nedenleri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2.3. İnsanlar Nerelerden Düşerler</a:t>
            </a:r>
          </a:p>
          <a:p>
            <a:pPr marL="0" indent="0">
              <a:buNone/>
            </a:pPr>
            <a:r>
              <a:rPr lang="tr-TR" sz="19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2.4. Yüksekte Çalışmanın Yöntemi</a:t>
            </a: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3. YÜKSEKTEN DÜŞMEYİ ÖNLEYİCİ SİSTEMLER </a:t>
            </a: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3.1. Korkuluklar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3.2. Kapamalar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3.3. Güvenlik Ağları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3.4. İkaz Bantları, Bariyerler</a:t>
            </a:r>
          </a:p>
          <a:p>
            <a:pPr marL="0" indent="0">
              <a:buNone/>
            </a:pPr>
            <a:r>
              <a:rPr lang="tr-TR" altLang="tr-TR" sz="2100" b="1" dirty="0">
                <a:latin typeface="Arial Narrow" panose="020B0606020202030204" pitchFamily="34" charset="0"/>
                <a:ea typeface="+mj-ea"/>
                <a:cs typeface="+mj-cs"/>
              </a:rPr>
              <a:t>4. 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YÜKSEKTE YAPILAN ÇALIŞMALAR</a:t>
            </a:r>
          </a:p>
          <a:p>
            <a:pPr marL="0" indent="0">
              <a:buNone/>
            </a:pPr>
            <a:r>
              <a:rPr lang="tr-TR" alt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4.1. Çatı Çalışmaları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4.2. İskeleler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4.3. Merdivenler</a:t>
            </a:r>
          </a:p>
          <a:p>
            <a:pPr marL="0" indent="0">
              <a:buNone/>
            </a:pPr>
            <a:r>
              <a:rPr lang="tr-TR" altLang="tr-TR" sz="2100" b="1" dirty="0">
                <a:latin typeface="Arial Narrow" panose="020B0606020202030204" pitchFamily="34" charset="0"/>
                <a:ea typeface="+mj-ea"/>
                <a:cs typeface="+mj-cs"/>
              </a:rPr>
              <a:t>5. KAYNAKLAR</a:t>
            </a:r>
          </a:p>
          <a:p>
            <a:pPr marL="0" indent="0">
              <a:buNone/>
            </a:pPr>
            <a:endParaRPr lang="tr-TR" altLang="tr-TR" sz="2400" b="1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Giriş</a:t>
            </a:r>
          </a:p>
        </p:txBody>
      </p:sp>
      <p:pic>
        <p:nvPicPr>
          <p:cNvPr id="5" name="Picture 5" descr="omurg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462" y="2332892"/>
            <a:ext cx="1260230" cy="440787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>
                <a:latin typeface="Arial Narrow" panose="020B0606020202030204" pitchFamily="34" charset="0"/>
              </a:rPr>
              <a:t>Kişinin bulunduğu referans seviyenin üzerinde, </a:t>
            </a:r>
            <a:r>
              <a:rPr lang="tr-TR" sz="1600" b="1" dirty="0">
                <a:latin typeface="Arial Narrow" panose="020B0606020202030204" pitchFamily="34" charset="0"/>
              </a:rPr>
              <a:t>sağlık ve güvenlik açısından tehlike oluşturabilecek durumda yapılan çalışma </a:t>
            </a:r>
            <a:r>
              <a:rPr lang="tr-TR" sz="1600" dirty="0">
                <a:latin typeface="Arial Narrow" panose="020B0606020202030204" pitchFamily="34" charset="0"/>
              </a:rPr>
              <a:t>şekilleri </a:t>
            </a:r>
            <a:r>
              <a:rPr lang="tr-TR" sz="1600" b="1" dirty="0">
                <a:latin typeface="Arial Narrow" panose="020B0606020202030204" pitchFamily="34" charset="0"/>
              </a:rPr>
              <a:t>yüksekte çalışma olarak tanımlanır</a:t>
            </a:r>
            <a:r>
              <a:rPr lang="tr-TR" sz="1600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</a:rPr>
              <a:t>	</a:t>
            </a:r>
            <a:r>
              <a:rPr lang="tr-TR" sz="1600" b="1" dirty="0">
                <a:latin typeface="Arial Narrow" panose="020B0606020202030204" pitchFamily="34" charset="0"/>
              </a:rPr>
              <a:t>Genel olarak yükseklik</a:t>
            </a:r>
            <a:r>
              <a:rPr lang="tr-TR" sz="1600" dirty="0">
                <a:latin typeface="Arial Narrow" panose="020B0606020202030204" pitchFamily="34" charset="0"/>
              </a:rPr>
              <a:t>; </a:t>
            </a:r>
            <a:r>
              <a:rPr lang="tr-TR" sz="1600" b="1" dirty="0">
                <a:latin typeface="Arial Narrow" panose="020B0606020202030204" pitchFamily="34" charset="0"/>
              </a:rPr>
              <a:t>adım atarak çıkamayacağımız </a:t>
            </a:r>
            <a:r>
              <a:rPr lang="tr-TR" sz="1600" dirty="0">
                <a:latin typeface="Arial Narrow" panose="020B0606020202030204" pitchFamily="34" charset="0"/>
              </a:rPr>
              <a:t>yerler olarak tanımlanabilir. </a:t>
            </a:r>
            <a:r>
              <a:rPr lang="tr-TR" sz="1600" b="1" dirty="0">
                <a:latin typeface="Arial Narrow" panose="020B0606020202030204" pitchFamily="34" charset="0"/>
              </a:rPr>
              <a:t>Yüksekten düşme riski </a:t>
            </a:r>
            <a:r>
              <a:rPr lang="tr-TR" sz="1600" dirty="0">
                <a:latin typeface="Arial Narrow" panose="020B0606020202030204" pitchFamily="34" charset="0"/>
              </a:rPr>
              <a:t>ise, birisinin seviye farkı nedeniyle düşerek yaralanma riskidir.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</a:rPr>
              <a:t>	İnsanların boyları birbirinden farklı olsa da bir </a:t>
            </a:r>
            <a:r>
              <a:rPr lang="tr-TR" sz="1600" b="1" dirty="0">
                <a:latin typeface="Arial Narrow" panose="020B0606020202030204" pitchFamily="34" charset="0"/>
              </a:rPr>
              <a:t>insanın denge noktası ikinci bel </a:t>
            </a:r>
            <a:r>
              <a:rPr lang="tr-TR" sz="1600" dirty="0">
                <a:latin typeface="Arial Narrow" panose="020B0606020202030204" pitchFamily="34" charset="0"/>
              </a:rPr>
              <a:t>omurudur. </a:t>
            </a:r>
            <a:r>
              <a:rPr lang="tr-TR" sz="1600" b="1" dirty="0">
                <a:latin typeface="Arial Narrow" panose="020B0606020202030204" pitchFamily="34" charset="0"/>
              </a:rPr>
              <a:t>Yani ikinci bel omurunu </a:t>
            </a:r>
            <a:r>
              <a:rPr lang="tr-TR" sz="1600" dirty="0">
                <a:latin typeface="Arial Narrow" panose="020B0606020202030204" pitchFamily="34" charset="0"/>
              </a:rPr>
              <a:t>geçen yerler yüksek olarak kabul edilir.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</a:rPr>
              <a:t>Ülkeden ülkeye farklılık gösteren yükseklik kavramı </a:t>
            </a:r>
            <a:r>
              <a:rPr lang="tr-TR" sz="1600" b="1" dirty="0">
                <a:latin typeface="Arial Narrow" panose="020B0606020202030204" pitchFamily="34" charset="0"/>
              </a:rPr>
              <a:t>Avrupa’da 1,8 </a:t>
            </a:r>
            <a:r>
              <a:rPr lang="tr-TR" sz="1600" b="1" dirty="0" err="1">
                <a:latin typeface="Arial Narrow" panose="020B0606020202030204" pitchFamily="34" charset="0"/>
              </a:rPr>
              <a:t>mt</a:t>
            </a:r>
            <a:r>
              <a:rPr lang="tr-TR" sz="1600" dirty="0">
                <a:latin typeface="Arial Narrow" panose="020B0606020202030204" pitchFamily="34" charset="0"/>
              </a:rPr>
              <a:t>. , </a:t>
            </a:r>
            <a:r>
              <a:rPr lang="tr-TR" sz="1600" b="1" dirty="0">
                <a:latin typeface="Arial Narrow" panose="020B0606020202030204" pitchFamily="34" charset="0"/>
              </a:rPr>
              <a:t>Amerika’da 1,2 m olarak belirlenmiştir</a:t>
            </a:r>
            <a:r>
              <a:rPr lang="tr-TR" sz="1600" dirty="0">
                <a:latin typeface="Arial Narrow" panose="020B0606020202030204" pitchFamily="34" charset="0"/>
              </a:rPr>
              <a:t>. Ülkemizde İşçi Sağlığı ve </a:t>
            </a:r>
            <a:r>
              <a:rPr lang="tr-TR" sz="1600" b="1" dirty="0">
                <a:latin typeface="Arial Narrow" panose="020B0606020202030204" pitchFamily="34" charset="0"/>
              </a:rPr>
              <a:t>İş Güvenliği Tüzüğünün 521. maddesine göre 4 m’den</a:t>
            </a:r>
            <a:r>
              <a:rPr lang="tr-TR" sz="1600" dirty="0">
                <a:latin typeface="Arial Narrow" panose="020B0606020202030204" pitchFamily="34" charset="0"/>
              </a:rPr>
              <a:t>, </a:t>
            </a:r>
            <a:r>
              <a:rPr lang="tr-TR" sz="1600" b="1" dirty="0">
                <a:latin typeface="Arial Narrow" panose="020B0606020202030204" pitchFamily="34" charset="0"/>
              </a:rPr>
              <a:t>Yapı İşlerinde </a:t>
            </a:r>
            <a:r>
              <a:rPr lang="tr-TR" sz="1600" dirty="0">
                <a:latin typeface="Arial Narrow" panose="020B0606020202030204" pitchFamily="34" charset="0"/>
              </a:rPr>
              <a:t>İşçi Sağlığı ve İş Güvenliği Tüzüğünün 13. maddesine göre </a:t>
            </a:r>
            <a:r>
              <a:rPr lang="tr-TR" sz="1600" b="1" dirty="0">
                <a:latin typeface="Arial Narrow" panose="020B0606020202030204" pitchFamily="34" charset="0"/>
              </a:rPr>
              <a:t>3m’den yüksekte çalışanlara emniyet kemeri verileceği belirtilmiştir</a:t>
            </a:r>
            <a:r>
              <a:rPr lang="tr-TR" sz="1600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4" name="Picture 2">
            <a:hlinkClick r:id="rId3" action="ppaction://hlinkfile" tooltip="video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2127" y="5375607"/>
            <a:ext cx="2898673" cy="1482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8205300" y="4954481"/>
            <a:ext cx="792162" cy="287338"/>
          </a:xfrm>
          <a:prstGeom prst="rightArrow">
            <a:avLst>
              <a:gd name="adj1" fmla="val 50000"/>
              <a:gd name="adj2" fmla="val 68922"/>
            </a:avLst>
          </a:prstGeom>
          <a:solidFill>
            <a:srgbClr val="FF00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50000"/>
              </a:spcBef>
              <a:buSzPct val="75000"/>
              <a:buFont typeface="Wingdings" pitchFamily="2" charset="2"/>
              <a:buNone/>
            </a:pPr>
            <a:endParaRPr lang="tr-TR">
              <a:solidFill>
                <a:srgbClr val="0034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31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Giriş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İstatistiksel verilere göre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dirty="0">
                <a:latin typeface="Arial Narrow" panose="020B0606020202030204" pitchFamily="34" charset="0"/>
              </a:rPr>
              <a:t>İş kazalarından kaynaklanan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yaralanmalarda ikinci sırayı</a:t>
            </a:r>
            <a:r>
              <a:rPr lang="tr-TR" sz="1600" dirty="0">
                <a:latin typeface="Arial Narrow" panose="020B0606020202030204" pitchFamily="34" charset="0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ölümlerde ise birinci sırayı yüksekten düşmeler almaktadır.  </a:t>
            </a:r>
            <a:r>
              <a:rPr lang="tr-TR" sz="1600" dirty="0">
                <a:latin typeface="Arial Narrow" panose="020B0606020202030204" pitchFamily="34" charset="0"/>
              </a:rPr>
              <a:t>Yüksekten düşmelerdeki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ölüm olasılığı diğer faaliyetlerden daha fazladır</a:t>
            </a:r>
            <a:r>
              <a:rPr lang="tr-TR" sz="1600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</a:rPr>
              <a:t>	Yükseklik farkı gözetilmeksizin, düşme sonucu yaralanma riskiyle karşı karşıya olan tüm çalışanlar için gerekli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güvenlik önlemlerinin alınması zorunludur.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	Avrupa İş Sağlığı ve Güvenliği Ajansı(OSHA</a:t>
            </a:r>
            <a:r>
              <a:rPr lang="tr-TR" sz="1600" dirty="0">
                <a:latin typeface="Arial Narrow" panose="020B0606020202030204" pitchFamily="34" charset="0"/>
              </a:rPr>
              <a:t>) verileri </a:t>
            </a:r>
            <a:r>
              <a:rPr lang="tr-TR" sz="1600" b="1" dirty="0">
                <a:latin typeface="Arial Narrow" panose="020B0606020202030204" pitchFamily="34" charset="0"/>
              </a:rPr>
              <a:t>3,4m üzerinde çalışırken düşen insanların %85’inin hayatını kaybettiğini </a:t>
            </a:r>
            <a:r>
              <a:rPr lang="tr-TR" sz="1600" dirty="0">
                <a:latin typeface="Arial Narrow" panose="020B0606020202030204" pitchFamily="34" charset="0"/>
              </a:rPr>
              <a:t>göstermektedir.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7" name="Picture 5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86" y="3725131"/>
            <a:ext cx="2960687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104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İNSANLAR NEDEN DÜŞERLER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2.1. Düşmenin direkt nedenleri;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Bir seviyeden diğer bir seviyeye geçme,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Boşluklar, şaftlar ve korumasız delikler,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Çalışma platformlarının taşıma güçleri,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El tutunma noktalarının zayıflığı,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Yüzeylerin kayganlığı,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Uygunsuz ayakkabı ve çizmeler,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Merdivenleri yanlış kullanma,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Yumuşak zeminler,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Kötü hava şartları,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Ekipmanların çarpması (iskele, merdiven vb.),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Kişisel koruyucu donanımların doğru kullanılmaması.</a:t>
            </a:r>
          </a:p>
        </p:txBody>
      </p:sp>
      <p:pic>
        <p:nvPicPr>
          <p:cNvPr id="5" name="Picture 4" descr="03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0224" y="1348154"/>
            <a:ext cx="3399005" cy="245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0225" y="3804868"/>
            <a:ext cx="3399005" cy="254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MVC-384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230" y="1348154"/>
            <a:ext cx="3399692" cy="5005969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481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İNSANLAR NEDEN DÜŞERLER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2.2. Düşmenin Kök Nedenleri;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Bilgi eksikliği: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Kişinin yaptığı iş ile ilgili olarak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yeterli ve istenilen donanımda bilgiye sahip olmaması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Yanlış Eleman atama: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Doğru işe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doğru personelin tayin edilmemesi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veya yapılan işin çalışanın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fiziksel yapısı ile uyuşmaması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(az görme, az işitme, herhangi bir organını kullanamama, aşırı şişmanlık vb.)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Güvenlik kurallarının uygulanmaması: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Yöneticilerin iş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güvenliği kurallarının gerekliliğine inanmaması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bu kurulların uygulanması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personelini eğitmemesi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Mühendislik: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Tasarlanmış sistemin güvenli çalışmayı zorlaştırması veya işin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asgari güvenlik gereksinimlerine cevap vermemesi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Yetersiz kişisel koruyucu ekipman: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Kişisel koruyucu ekipman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kullanılmaması veya yetersiz olması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(emniyet kemeri takılmaması, iş ayakkabısı kullanılmaması, baret takılmaması, eldiven veya gözlük kullanılmaması, temizlik kurallarına uyulmaması vb. hususlar).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Yetersiz/Düşük kaliteli ekipman alımı: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Satın alınan iş güvenliği ekipmanlarının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uluslararası standartlarına uymaması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veya işin gereksinimlerine cevap vermede yetersiz kalması (gerekli ödeneğin ayrılmaması veya kazanma iç güdüsüyle ucuz iş gücü ve ekipman kullanımı vb.).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Yetersiz kontrol ve bakım programı: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Kontrol ve bakım programının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kritik ekipmanları kapsamaması veya programın yeterince takip edilmemesi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(birimler arası iletişimin kopuk olması, gözlenen aksaklıkların ilgililere iletilmemesi vb.).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41571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İNSANLAR NEDEN DÜŞERLER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2.3. İnsanlar Nerelerden Düşerler;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Merdivenler,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Döşeme kenarları,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İskeleler, Dar alanlar,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Çatılar,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Zemin boşlukları,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Kazı alanları,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Konteynırların üstü,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Araçların üstü (vagon, tır, kamyon vb...)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Aynı zemin,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Platformlar,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İstif yapılan malzemelerin üstü,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Kirişler, kolonlar...</a:t>
            </a:r>
          </a:p>
        </p:txBody>
      </p:sp>
      <p:pic>
        <p:nvPicPr>
          <p:cNvPr id="8" name="Picture 4" descr="100_5128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5943" y="1565347"/>
            <a:ext cx="3050946" cy="2526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5943" y="4091354"/>
            <a:ext cx="3050946" cy="262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Resim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4" t="20568" r="33959" b="-1"/>
          <a:stretch/>
        </p:blipFill>
        <p:spPr>
          <a:xfrm>
            <a:off x="7766890" y="1565347"/>
            <a:ext cx="3197564" cy="515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26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İNSANLAR NEDEN DÜŞERLER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2.4. Yüksekte Çalışmanın Yöntemi;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Yüksekte çalışma güvenliğini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etkili şekilde yürütebilmek için bu konulara eğilmek gerekir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Yüksekte çalışmayı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gerektiren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bütün noktaları belirlemek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İşe başlamadan iş öncesi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risk analizi yapmak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İşe başlamadan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 bir çalışma planı yapmak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 çalışma metotlarını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önlemleri belirlemek,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Mümkün ise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yüksekte çalışmaktan kaçınmak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Kaçamıyorsanız,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korkuluklar, iskeleler, platformlar yada mobil araçlar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ile çalışmak,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Bu araçların sağlanamadığı durumlarda düşmeyi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engelleyecek KKD ile çalışmak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 Çalışanları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gerektiği gibi eğitmek</a:t>
            </a:r>
          </a:p>
        </p:txBody>
      </p:sp>
      <p:pic>
        <p:nvPicPr>
          <p:cNvPr id="7" name="Picture 8" descr="fft16_mf96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153" y="2168769"/>
            <a:ext cx="2235200" cy="1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TFP4U-Using-fall-prote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153" y="4154857"/>
            <a:ext cx="2235200" cy="2597635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650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3. YÜKSEKTEN DÜŞMEYİ ÖNLEYİCİ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Düşmeyi Durdurucu ve Önleyici Sistemler: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1- 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Korkuluklar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2-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 Kapamalar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3-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 Güvenlik ağları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4-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 İkaz bantları, bariyerler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5-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 Mobil çalışma platformları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6- </a:t>
            </a: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Kişisel Koruyucu Sistemler 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(Aktif sistemler)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7" b="13499"/>
          <a:stretch/>
        </p:blipFill>
        <p:spPr>
          <a:xfrm>
            <a:off x="6894356" y="1790758"/>
            <a:ext cx="2851259" cy="4053709"/>
          </a:xfrm>
          <a:prstGeom prst="rect">
            <a:avLst/>
          </a:prstGeom>
        </p:spPr>
      </p:pic>
      <p:sp>
        <p:nvSpPr>
          <p:cNvPr id="11" name="Sağ Ayraç 10"/>
          <p:cNvSpPr/>
          <p:nvPr/>
        </p:nvSpPr>
        <p:spPr>
          <a:xfrm>
            <a:off x="3333750" y="2239108"/>
            <a:ext cx="628650" cy="2591708"/>
          </a:xfrm>
          <a:prstGeom prst="rightBrace">
            <a:avLst>
              <a:gd name="adj1" fmla="val 22333"/>
              <a:gd name="adj2" fmla="val 48756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/>
          <p:cNvSpPr txBox="1"/>
          <p:nvPr/>
        </p:nvSpPr>
        <p:spPr>
          <a:xfrm>
            <a:off x="4053253" y="3334907"/>
            <a:ext cx="1790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Pasif sistemler</a:t>
            </a:r>
          </a:p>
        </p:txBody>
      </p:sp>
    </p:spTree>
    <p:extLst>
      <p:ext uri="{BB962C8B-B14F-4D97-AF65-F5344CB8AC3E}">
        <p14:creationId xmlns:p14="http://schemas.microsoft.com/office/powerpoint/2010/main" val="940683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3. YÜKSEKTEN DÜŞMEYİ ÖNLEYİCİ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3.1. Korkuluklar: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1,3 m’den yüksek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; açık çatı 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kat kenarlarına, kalıplara, merdivenlere, iskelelere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düşme tehlikesi olan diğer çalışma platformlarına KORKULUK yapılmalıdır.</a:t>
            </a:r>
          </a:p>
        </p:txBody>
      </p:sp>
      <p:pic>
        <p:nvPicPr>
          <p:cNvPr id="8" name="Picture 4" descr="guardr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3138488"/>
            <a:ext cx="6130925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483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3. YÜKSEKTEN DÜŞMEYİ ÖNLEYİCİ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3.1. Korkuluklar: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Korkuluk elemanı olarak aşağıdaki malzemeler kullanılabilir: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Kereste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(asgari boyut 5x10 cm)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Çelik halat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(asgari çap 6,8 mm)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Boru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(asgari çap 3,81 cm)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Çelik konstrüksiyon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(asgari boyut 5x5 cm)</a:t>
            </a:r>
          </a:p>
        </p:txBody>
      </p:sp>
      <p:pic>
        <p:nvPicPr>
          <p:cNvPr id="5" name="Picture 4" descr="korkuluk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2399" y="2663967"/>
            <a:ext cx="5884888" cy="3526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atır Belirtme Çizgisi 2 5"/>
          <p:cNvSpPr/>
          <p:nvPr/>
        </p:nvSpPr>
        <p:spPr>
          <a:xfrm>
            <a:off x="8441873" y="5646928"/>
            <a:ext cx="2325414" cy="523220"/>
          </a:xfrm>
          <a:prstGeom prst="borderCallout2">
            <a:avLst>
              <a:gd name="adj1" fmla="val 27790"/>
              <a:gd name="adj2" fmla="val -875"/>
              <a:gd name="adj3" fmla="val 18750"/>
              <a:gd name="adj4" fmla="val -16667"/>
              <a:gd name="adj5" fmla="val -53224"/>
              <a:gd name="adj6" fmla="val -5249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latin typeface="Calibri" pitchFamily="34" charset="0"/>
              </a:rPr>
              <a:t>Tekmelik ile döşeme arasında </a:t>
            </a:r>
            <a:r>
              <a:rPr lang="tr-TR" sz="1400" dirty="0" err="1">
                <a:latin typeface="Calibri" pitchFamily="34" charset="0"/>
              </a:rPr>
              <a:t>max</a:t>
            </a:r>
            <a:r>
              <a:rPr lang="tr-TR" sz="1400" dirty="0">
                <a:latin typeface="Calibri" pitchFamily="34" charset="0"/>
              </a:rPr>
              <a:t>. 1cm boşluk olabilir.</a:t>
            </a:r>
          </a:p>
        </p:txBody>
      </p:sp>
    </p:spTree>
    <p:extLst>
      <p:ext uri="{BB962C8B-B14F-4D97-AF65-F5344CB8AC3E}">
        <p14:creationId xmlns:p14="http://schemas.microsoft.com/office/powerpoint/2010/main" val="1224212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3. YÜKSEKTEN DÜŞMEYİ ÖNLEYİCİ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3.2. Kapamalar: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Kat ve zemin üzerinde bulunan tüm boşluklar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standartlara uygun şekilde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korkulukla ve tekmelikle çevrilmelidir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Kat ve zemin üzerinde bulunan korkulukla çevrilemeyen,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5cm’den büyük tüm boşluklar sağlam malzemelerle kapatılmalı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(takoz, çivi, vb. malzemeler kullanılarak sabitlenmeli).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Kapama olduğuna dair işaretleme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yapılmalı.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Geçici olarak kapama kaldırıldığında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boşluğun etrafı korkulukla çevrilmeli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veya diğer çalışanları uyarması için gözcü tayin edilmeli.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Kapamalar, üzerine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gelebilecek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ağırlığın (çalışanların, malzemenin veya ekipmanların)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 az 2 katını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taşıyabilecek mukavemette olmalı.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Kapama olarak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polywood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kullanılacak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ise, asgari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kalınlığı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2 cm olmalı</a:t>
            </a:r>
          </a:p>
        </p:txBody>
      </p:sp>
      <p:pic>
        <p:nvPicPr>
          <p:cNvPr id="7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246" y="5235457"/>
            <a:ext cx="2661139" cy="1476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38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365" y="4829907"/>
            <a:ext cx="3084512" cy="1882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196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3. YÜKSEKTEN DÜŞMEYİ ÖNLEYİCİ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3.3. Güvenlik Ağları: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Güvenlik ağları;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büyük ve yüksek binaların, çatıların, köprülerin, hareketli yapı iskelelerinin, açık inşaatların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yapıldığı çalışmalarda,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7 metre ve daha yüksekten insanların veya malzemelerin düşmeleri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halinde düşme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engelleyici ve tutucu görev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yapan sistemlerdir.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Güvenlik ağları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poliamid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, polyester veya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polipropilen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gibi malzemelerden ve kullanım alanlarına göre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3-8 mm çap aralığında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halatlarla 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5x5cm-15x15 cm göz aralığında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üretilmiş olmalı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</p:txBody>
      </p:sp>
      <p:pic>
        <p:nvPicPr>
          <p:cNvPr id="6" name="Picture 21" descr="kurtarma ağı 1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4212" y="4094955"/>
            <a:ext cx="3762375" cy="227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http://www.kayagrubu.com.tr/uploaded/safety/Güvenlik%20Ağ%20Platformu19_44_36_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2" y="3686968"/>
            <a:ext cx="3017837" cy="301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839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3. YÜKSEKTEN DÜŞMEYİ ÖNLEYİCİ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3.3. Güvenlik Ağları: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Güvenlik ağları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mümkün olduğu kadar çalışma alanına yakın kurulmalıdır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Rusya Federasyonu sınırları içerisinde bu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mesafe en fazla 6,60 metre olmalıdır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Güvenlik ağlarının, 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kullanımdan önce düşme testleri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180 kg’lık kum torbası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kullanılarak) yapılmalı ve onaylanmış olmalıdır.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Her gün gözle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haftada bir yazılı olarak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kontrol edilmelidir.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Ağ üzerine düşen malzemeler 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zaman geçirmeden toplanmalıdır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(en geç bir sonraki mesai başlangıcına kadar).</a:t>
            </a:r>
          </a:p>
        </p:txBody>
      </p:sp>
      <p:pic>
        <p:nvPicPr>
          <p:cNvPr id="7" name="Picture 5" descr="Pictu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714" y="4379423"/>
            <a:ext cx="5495925" cy="229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998538" y="5330456"/>
            <a:ext cx="2744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200" b="1" dirty="0"/>
              <a:t>Ağın dış kenarına olan minimum yatay mesafe</a:t>
            </a:r>
            <a:endParaRPr lang="en-US" sz="1200" b="1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8754941" y="5762746"/>
            <a:ext cx="2744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200" b="1" dirty="0"/>
              <a:t>Çalışma alanı altındaki dikey mesafe</a:t>
            </a:r>
            <a:endParaRPr lang="en-US" sz="1200" b="1" dirty="0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H="1" flipV="1">
            <a:off x="3106615" y="5673969"/>
            <a:ext cx="1019908" cy="545977"/>
          </a:xfrm>
          <a:prstGeom prst="line">
            <a:avLst/>
          </a:prstGeom>
          <a:noFill/>
          <a:ln w="28575">
            <a:solidFill>
              <a:srgbClr val="4D4D4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8105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3. YÜKSEKTEN DÜŞMEYİ ÖNLEYİCİ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3.4. İkaz Bantları, Bariyerler: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Sistem,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halatlar, teller veya zincirler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korumasız yerlere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yaklaşanları uyarmak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bariyer oluşturan desteklerden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oluşmuştur.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Düşme tehlikesi bulunan noktaya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 az 2m kala ikaz bantları ile çalışanların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ulaşabileceği alan sınırlandırılarak düşmeden korunma tedbiri alınabilir.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İkaz bandı çekilmiş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olan bölgelerin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arka tarafına geçilmemesi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gerekir. Özel bir çalışma gerekiyor ise özel izin alınmalıdır.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4145928" y="3925092"/>
            <a:ext cx="3985480" cy="2731477"/>
            <a:chOff x="1254" y="1380"/>
            <a:chExt cx="3418" cy="2757"/>
          </a:xfrm>
        </p:grpSpPr>
        <p:pic>
          <p:nvPicPr>
            <p:cNvPr id="12" name="Picture 7" descr="Picture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" y="1380"/>
              <a:ext cx="3418" cy="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2464" y="3153"/>
              <a:ext cx="1000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>
                  <a:solidFill>
                    <a:srgbClr val="000066"/>
                  </a:solidFill>
                  <a:latin typeface="Tahoma" pitchFamily="34" charset="0"/>
                </a:rPr>
                <a:t>&gt;2 m</a:t>
              </a:r>
              <a:endParaRPr lang="ru-RU" sz="14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3392" y="2496"/>
              <a:ext cx="1000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>
                  <a:solidFill>
                    <a:srgbClr val="000066"/>
                  </a:solidFill>
                  <a:latin typeface="Tahoma" pitchFamily="34" charset="0"/>
                </a:rPr>
                <a:t>&gt;2 m</a:t>
              </a:r>
              <a:endParaRPr lang="ru-RU" sz="14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1544" y="2488"/>
              <a:ext cx="1000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>
                  <a:solidFill>
                    <a:srgbClr val="000066"/>
                  </a:solidFill>
                  <a:latin typeface="Tahoma" pitchFamily="34" charset="0"/>
                </a:rPr>
                <a:t>&gt;2 m</a:t>
              </a:r>
              <a:endParaRPr lang="ru-RU" sz="14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2416" y="2040"/>
              <a:ext cx="1000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>
                  <a:solidFill>
                    <a:srgbClr val="000066"/>
                  </a:solidFill>
                  <a:latin typeface="Tahoma" pitchFamily="34" charset="0"/>
                </a:rPr>
                <a:t>&gt;2 m</a:t>
              </a:r>
              <a:endParaRPr lang="ru-RU" sz="14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1864" y="1380"/>
              <a:ext cx="264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000" b="1" dirty="0">
                  <a:solidFill>
                    <a:srgbClr val="000066"/>
                  </a:solidFill>
                  <a:latin typeface="Tahoma" pitchFamily="34" charset="0"/>
                </a:rPr>
                <a:t>D</a:t>
              </a:r>
              <a:r>
                <a:rPr lang="tr-TR" sz="1000" b="1" dirty="0">
                  <a:solidFill>
                    <a:srgbClr val="000066"/>
                  </a:solidFill>
                  <a:latin typeface="Tahoma" pitchFamily="34" charset="0"/>
                </a:rPr>
                <a:t>üşmeye karşı önlem alınmadan çalışılabilir</a:t>
              </a:r>
              <a:endParaRPr lang="ru-RU" sz="14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1864" y="1568"/>
              <a:ext cx="268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000" b="1" dirty="0">
                  <a:solidFill>
                    <a:srgbClr val="000066"/>
                  </a:solidFill>
                  <a:latin typeface="Tahoma" pitchFamily="34" charset="0"/>
                </a:rPr>
                <a:t>D</a:t>
              </a:r>
              <a:r>
                <a:rPr lang="tr-TR" sz="1000" b="1" dirty="0">
                  <a:solidFill>
                    <a:srgbClr val="000066"/>
                  </a:solidFill>
                  <a:latin typeface="Tahoma" pitchFamily="34" charset="0"/>
                </a:rPr>
                <a:t>üşmeye karşı önlem alınmadan çalışılamaz</a:t>
              </a:r>
              <a:endParaRPr lang="ru-RU" sz="1000" b="1" dirty="0">
                <a:solidFill>
                  <a:srgbClr val="000066"/>
                </a:solidFill>
                <a:latin typeface="Tahoma" pitchFamily="34" charset="0"/>
              </a:endParaRPr>
            </a:p>
          </p:txBody>
        </p:sp>
      </p:grpSp>
      <p:pic>
        <p:nvPicPr>
          <p:cNvPr id="19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836" y="4057648"/>
            <a:ext cx="2632075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38" y="4169037"/>
            <a:ext cx="3086100" cy="23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04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4. YÜKSEKTE YAPILAN ÇALIŞMALAR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4.1. Çatı Çalışmaları: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Dikey ya da yatay yaşam hatları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çekilerek çalışma yapılmalıdır.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Paraşüt tipi emniyet kemeri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kullanılmalıdır.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Uygun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düşme tutucular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kullanılmalıdır.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Asla yalnız başına çalışılmamalı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 az 2 kişi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çalışma alanında olmalıdır.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Bir kişi gözcülük yapmalıdır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Çatıya olan erişim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merdiven kullanılacaksa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sağlam bir yere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yukarıdan ve aşağıdan sabitlenmiş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21" name="Picture 5" descr="Roofer hooking 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7847" y="4536831"/>
            <a:ext cx="2840770" cy="2222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6" descr="Catch Platform for tile roof Ft Lewis"/>
          <p:cNvPicPr>
            <a:picLocks noChangeAspect="1" noChangeArrowheads="1"/>
          </p:cNvPicPr>
          <p:nvPr/>
        </p:nvPicPr>
        <p:blipFill>
          <a:blip r:embed="rId3">
            <a:lum bright="-12000"/>
          </a:blip>
          <a:srcRect/>
          <a:stretch>
            <a:fillRect/>
          </a:stretch>
        </p:blipFill>
        <p:spPr bwMode="auto">
          <a:xfrm>
            <a:off x="6334491" y="4536831"/>
            <a:ext cx="3594955" cy="2243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3778616" y="5429250"/>
            <a:ext cx="2555875" cy="83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FF6600"/>
              </a:buClr>
              <a:buFont typeface="Wingdings" pitchFamily="2" charset="2"/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Yakalama/durdurma platformları;</a:t>
            </a:r>
            <a:r>
              <a:rPr lang="en-US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Büyük binalar ve çalışma alanlarında kullanılırlar</a:t>
            </a:r>
            <a:r>
              <a:rPr lang="tr-TR" sz="1600" dirty="0">
                <a:solidFill>
                  <a:srgbClr val="000066"/>
                </a:solidFill>
              </a:rPr>
              <a:t>.</a:t>
            </a:r>
            <a:r>
              <a:rPr lang="en-US" sz="1600" dirty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 flipV="1">
            <a:off x="6213840" y="5658520"/>
            <a:ext cx="1171697" cy="308891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5295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4. YÜKSEKTE YAPILAN ÇALIŞMALAR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4.2. İskeleler: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İskeleler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binadan ayrılmayacak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şekilde 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sabitlenmelidir.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İskeledeki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düşey ve yatay borulardaki ekler  en çok 6m’de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bir yapılmalıdır.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İskele korkulukları, 1.10 metre yüksekliğinde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her 0.5metrede bir olmak üzere iki sıra korkuluğu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bulunmalıdır. İskele korkuluğu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100 kg. kuvvet şiddetindeki darbeye karşı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dayanıklı olmalıdır.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İskeleler aşırı yüklenmemeli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gereksiz malzemeler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platformlar üzerinde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bırakılmamalı. İskele üzerine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metre kareye 400 kg’ dan fazla ağırlık konmamalıdır.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 etiketleri dikkate alınmalıdır.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Kurulumu tamamlanmayan iskelede çalışma yapılamaz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Kırmızı etiket olan iskelelerde çalışılmamalıdır.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Üzerinde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beyaz renkli etiket olan iskeleler çalışma için uygundur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Rüzgar hızı 45km/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sa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ve üstündeyse  iskelede çalışma yapılmamalı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; her fırtınadan sonra iskele kontrol edilmelidir.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İskeleler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sık sık ve en az ayda 1 kere muayene 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 kontrol edilerek sonuçlar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Yapı İş defterine yazılacaktır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03933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4. YÜKSEKTE YAPILAN ÇALIŞMALAR</a:t>
            </a:r>
          </a:p>
        </p:txBody>
      </p:sp>
      <p:pic>
        <p:nvPicPr>
          <p:cNvPr id="4" name="Picture 8" descr="http://www.bilsaiskele.com/content/images/fullscreen/cup-lock-cephe-ve-kalip-alti-iskelesi/cup-lock-cephe-ve-kalip-alti-iskelesi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89" b="29090"/>
          <a:stretch/>
        </p:blipFill>
        <p:spPr bwMode="auto">
          <a:xfrm>
            <a:off x="9612917" y="2116863"/>
            <a:ext cx="2548983" cy="474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00554"/>
            <a:ext cx="10515600" cy="514642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İskelelerde dikkat edilmesi gereken hususlar: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 üzerinde çalışacak işçilerin,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paraşüt tipi emniyet kemeri takmaları gerekmektedir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Bu kemerin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tutma halatı kancası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yukarıdan aşağıya sarkıtılan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dikey yaşam hattına bağlı olmalıdır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İskeleye çıkıp inmek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mutlaka merdiven kullanılmalıdır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 platform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kalasları iskele genişliği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uzunluğundan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ne kısa nede de fazla uzun olmalıdır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Kalaslar üzerinde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çatlak, kırık ve budak bulunmamalı; eksiz, yan yana ve aralıksız konulmalı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Platform üzerinde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2.5 cm’den büyük boşluk olmamalı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İskelenin ayakları yere batmaması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için özel yapılmış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metal başlıklara takılı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olarak kurulması gerekir.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İskele ayakları altına tuğla, ahşap, vs. kesinlikle konulmamalıdır.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Çelik borulu iskeleler statik elektriğe karşı topraklanmış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olmalıdır ve yüksek gerilim hatlarını 5 m. den daha yakınına kurulmamalıdır.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İskelelerin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sökümüne en üst kısımdan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başlanır. Sökülen parçalar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iki yerinden bağlanarak indirilmeli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uygun bir yere istiflenmelidir. İskeleden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aşağı hiçbir malzeme atılmamalıdır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İskele yağmur, kar, buz veya benzeri  nedenlerle kayganlaşması halinde 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kaymayı önleyici tedbirler alınmalıdır.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57277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4. YÜKSEKTE YAPILAN ÇALIŞMALAR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00554"/>
            <a:ext cx="10515600" cy="514642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</a:rPr>
              <a:t>4.3. Merdivenler: </a:t>
            </a:r>
            <a:r>
              <a:rPr lang="tr-TR" altLang="tr-TR" sz="1600" b="1" dirty="0">
                <a:latin typeface="Arial Narrow" panose="020B0606020202030204" pitchFamily="34" charset="0"/>
              </a:rPr>
              <a:t>Merdivenlerde dikkat edilecek hususlar aşağıdaki gibidir.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Merdiveni kullanmadan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önce incelenmeli ve kusurlu merdivenleri kullanılmamalı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 basamakları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teker teker inilmeli ve çıkılmalı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Yapılacak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işe uygun yükseklikte merdiven seçilmeli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Merdivenleri uzatmak amacıyla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birbirlerine eklenmemeli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; 4 metreden yükseğe çıkmak gerektiği zaman, çelik boru veya profilden yapılmış el merdivenleri kullanılmalı.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El merdivenleri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varil, kasa vb. üzerine kesinlikle yerleştirilmemeli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El merdivenlerinin altı ve üstü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kaymayacak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şekilde yerleştirilmeli. Gerekiyorsa merdivene destek olması için birilerinden yardım istenmeli.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İnsanların gelip-geçtiği yerlerde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merdivenle çalışılan alan halat, zincir veya ahşap korkulukla çevrilmeli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görünür yerlere uyarı levhası konulmalıdır.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Merdiven kolunda açılacak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lamba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basamak zıvana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uzunlukları 2cm’den az olmamalıdır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5344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4. YÜKSEKTE YAPILAN ÇALIŞMALAR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00554"/>
            <a:ext cx="10515600" cy="514642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</a:rPr>
              <a:t>4.3. Merdivenler:</a:t>
            </a:r>
          </a:p>
          <a:p>
            <a:pPr marL="3733800" lvl="7" indent="-533400" eaLnBrk="0" hangingPunct="0">
              <a:lnSpc>
                <a:spcPct val="150000"/>
              </a:lnSpc>
              <a:spcBef>
                <a:spcPct val="20000"/>
              </a:spcBef>
              <a:buNone/>
            </a:pPr>
            <a:endParaRPr lang="tr-TR" sz="1000" dirty="0">
              <a:latin typeface="Calibri" pitchFamily="34" charset="0"/>
              <a:cs typeface="Calibri" pitchFamily="34" charset="0"/>
            </a:endParaRPr>
          </a:p>
          <a:p>
            <a:pPr marL="3733800" lvl="7" indent="-533400" eaLnBrk="0" hangingPunct="0">
              <a:lnSpc>
                <a:spcPct val="150000"/>
              </a:lnSpc>
              <a:spcBef>
                <a:spcPct val="20000"/>
              </a:spcBef>
              <a:buNone/>
            </a:pPr>
            <a:endParaRPr lang="tr-TR" sz="1000" dirty="0">
              <a:latin typeface="Calibri" pitchFamily="34" charset="0"/>
              <a:cs typeface="Calibri" pitchFamily="34" charset="0"/>
            </a:endParaRPr>
          </a:p>
          <a:p>
            <a:pPr marL="3733800" lvl="7" indent="-533400" eaLnBrk="0" hangingPunct="0">
              <a:lnSpc>
                <a:spcPct val="150000"/>
              </a:lnSpc>
              <a:spcBef>
                <a:spcPct val="20000"/>
              </a:spcBef>
              <a:buNone/>
            </a:pPr>
            <a:endParaRPr lang="tr-TR" sz="1000" dirty="0">
              <a:latin typeface="Calibri" pitchFamily="34" charset="0"/>
              <a:cs typeface="Calibri" pitchFamily="34" charset="0"/>
            </a:endParaRPr>
          </a:p>
          <a:p>
            <a:pPr marL="3733800" lvl="7" indent="-533400" eaLnBrk="0" hangingPunct="0">
              <a:lnSpc>
                <a:spcPct val="150000"/>
              </a:lnSpc>
              <a:spcBef>
                <a:spcPct val="20000"/>
              </a:spcBef>
              <a:buNone/>
            </a:pPr>
            <a:r>
              <a:rPr lang="tr-TR" sz="2000" dirty="0">
                <a:latin typeface="Arial Narrow" panose="020B0606020202030204" pitchFamily="34" charset="0"/>
                <a:cs typeface="Calibri" pitchFamily="34" charset="0"/>
              </a:rPr>
              <a:t>Merdivenler</a:t>
            </a:r>
          </a:p>
          <a:p>
            <a:pPr marL="3543300" lvl="7" indent="-3429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tr-TR" sz="1600" dirty="0">
                <a:latin typeface="Arial Narrow" panose="020B0606020202030204" pitchFamily="34" charset="0"/>
                <a:cs typeface="Calibri" pitchFamily="34" charset="0"/>
              </a:rPr>
              <a:t>Basamakları sağlam </a:t>
            </a:r>
          </a:p>
          <a:p>
            <a:pPr marL="3543300" lvl="7" indent="-3429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tr-TR" sz="1600" dirty="0">
                <a:latin typeface="Arial Narrow" panose="020B0606020202030204" pitchFamily="34" charset="0"/>
                <a:cs typeface="Calibri" pitchFamily="34" charset="0"/>
              </a:rPr>
              <a:t>Elektrik işlerinde, metal olmayan</a:t>
            </a:r>
          </a:p>
          <a:p>
            <a:pPr marL="3543300" lvl="7" indent="-3429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tr-TR" sz="1600" b="1" dirty="0">
                <a:latin typeface="Arial Narrow" panose="020B0606020202030204" pitchFamily="34" charset="0"/>
                <a:cs typeface="Calibri" pitchFamily="34" charset="0"/>
              </a:rPr>
              <a:t>Ayakları kauçuk takviyeli</a:t>
            </a:r>
            <a:r>
              <a:rPr lang="tr-TR" sz="1600" dirty="0">
                <a:latin typeface="Arial Narrow" panose="020B0606020202030204" pitchFamily="34" charset="0"/>
                <a:cs typeface="Calibri" pitchFamily="34" charset="0"/>
              </a:rPr>
              <a:t> olmalı (Kaymayı engellemek için)</a:t>
            </a:r>
          </a:p>
          <a:p>
            <a:pPr marL="3200400" lvl="7" indent="0">
              <a:lnSpc>
                <a:spcPct val="150000"/>
              </a:lnSpc>
              <a:buNone/>
            </a:pPr>
            <a:endParaRPr lang="tr-TR" alt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200400" lvl="7" indent="0">
              <a:lnSpc>
                <a:spcPct val="150000"/>
              </a:lnSpc>
              <a:buNone/>
            </a:pPr>
            <a:r>
              <a:rPr lang="tr-TR" sz="1600" b="1" dirty="0">
                <a:solidFill>
                  <a:srgbClr val="000066"/>
                </a:solidFill>
                <a:latin typeface="Arial Narrow" panose="020B0606020202030204" pitchFamily="34" charset="0"/>
                <a:cs typeface="Calibri" pitchFamily="34" charset="0"/>
              </a:rPr>
              <a:t>A Tipi Merdiven kullanılacağı zaman ayaklar tam olarak </a:t>
            </a:r>
          </a:p>
          <a:p>
            <a:pPr marL="3200400" lvl="7" indent="0">
              <a:lnSpc>
                <a:spcPct val="150000"/>
              </a:lnSpc>
              <a:buNone/>
            </a:pPr>
            <a:r>
              <a:rPr lang="tr-TR" sz="1600" b="1" dirty="0">
                <a:solidFill>
                  <a:srgbClr val="000066"/>
                </a:solidFill>
                <a:latin typeface="Arial Narrow" panose="020B0606020202030204" pitchFamily="34" charset="0"/>
                <a:cs typeface="Calibri" pitchFamily="34" charset="0"/>
              </a:rPr>
              <a:t>açıldıktan  ve emniyet kayışı bağlandıktan sonra kullanılmaya başlanmalıdır</a:t>
            </a:r>
            <a:r>
              <a:rPr lang="tr-TR" sz="16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3200400" lvl="7" indent="0">
              <a:lnSpc>
                <a:spcPct val="150000"/>
              </a:lnSpc>
              <a:buNone/>
            </a:pPr>
            <a:endParaRPr lang="tr-TR" alt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200400" lvl="7" indent="0">
              <a:lnSpc>
                <a:spcPct val="150000"/>
              </a:lnSpc>
              <a:buNone/>
            </a:pPr>
            <a:endParaRPr lang="tr-TR" alt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" name="Picture 5" descr="ladder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4827" y="2054957"/>
            <a:ext cx="1912938" cy="3921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Object 7">
            <a:hlinkClick r:id="rId4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067714"/>
              </p:ext>
            </p:extLst>
          </p:nvPr>
        </p:nvGraphicFramePr>
        <p:xfrm>
          <a:off x="9361244" y="1281234"/>
          <a:ext cx="2084387" cy="410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hoto Editor Photo" r:id="rId5" imgW="1666667" imgH="2523810" progId="">
                  <p:embed/>
                </p:oleObj>
              </mc:Choice>
              <mc:Fallback>
                <p:oleObj name="Photo Editor Photo" r:id="rId5" imgW="1666667" imgH="252381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1244" y="1281234"/>
                        <a:ext cx="2084387" cy="410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Line 10"/>
          <p:cNvSpPr>
            <a:spLocks noChangeShapeType="1"/>
          </p:cNvSpPr>
          <p:nvPr/>
        </p:nvSpPr>
        <p:spPr bwMode="auto">
          <a:xfrm flipH="1" flipV="1">
            <a:off x="6564923" y="4454767"/>
            <a:ext cx="2778369" cy="30455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600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4. YÜKSEKTE YAPILAN ÇALIŞMALAR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00554"/>
            <a:ext cx="10515600" cy="514642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</a:rPr>
              <a:t>4.3. Merdivenler: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3 Nokta Teması; Merdivene tırmanırken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Üç Nokta Teması sağlanmalıdır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İki El ve Bir Ayak veya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Bir El ve İki Ayak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	İnişte ve çıkışta yüz merdivene dönük olmalı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yandaki korkuluklar iki elle tutulmalıdır.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Seyyar merdivenin tepesi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dayandığı yerden en az 1m yukarıda olmalıdır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" name="Picture 9" descr="TKtpAK37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430" y="1706075"/>
            <a:ext cx="29813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956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03385" y="1872640"/>
            <a:ext cx="10058400" cy="2387600"/>
          </a:xfrm>
        </p:spPr>
        <p:txBody>
          <a:bodyPr>
            <a:normAutofit/>
          </a:bodyPr>
          <a:lstStyle/>
          <a:p>
            <a:r>
              <a:rPr lang="tr-TR" dirty="0"/>
              <a:t>YÜKSEKTE ÇALIŞMA EKİPMANLARI 2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994031"/>
            <a:ext cx="9144000" cy="1060938"/>
          </a:xfrm>
        </p:spPr>
        <p:txBody>
          <a:bodyPr>
            <a:normAutofit/>
          </a:bodyPr>
          <a:lstStyle/>
          <a:p>
            <a:r>
              <a:rPr lang="tr-TR" sz="3200" dirty="0">
                <a:latin typeface="Arial Narrow" panose="020B0606020202030204" pitchFamily="34" charset="0"/>
              </a:rPr>
              <a:t>Doç. Dr. İbrahim BULDUK</a:t>
            </a:r>
          </a:p>
        </p:txBody>
      </p:sp>
    </p:spTree>
    <p:extLst>
      <p:ext uri="{BB962C8B-B14F-4D97-AF65-F5344CB8AC3E}">
        <p14:creationId xmlns:p14="http://schemas.microsoft.com/office/powerpoint/2010/main" val="3460032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1. DÜŞMEYİ DURDURUCU VE ÖNLEYİCİ KİŞİSEL KORUYUCU SİSTEMLER</a:t>
            </a: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1.1. Çalışma Alanının Sınırlanması Sistemi</a:t>
            </a:r>
          </a:p>
          <a:p>
            <a:pPr marL="0" indent="0">
              <a:buNone/>
            </a:pPr>
            <a:r>
              <a:rPr lang="tr-TR" sz="19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1.2. Sabitlenerek Çalışma Sistemi</a:t>
            </a:r>
          </a:p>
          <a:p>
            <a:pPr marL="0" indent="0">
              <a:buNone/>
            </a:pP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	1.3. İple Erişim Sistemi </a:t>
            </a:r>
          </a:p>
          <a:p>
            <a:pPr marL="0" indent="0">
              <a:buNone/>
            </a:pPr>
            <a:r>
              <a:rPr lang="tr-TR" sz="19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1.4. Düşme Durdurucu Sistemler</a:t>
            </a: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2. YÜKSEKTEN DÜŞMEYİ ÖNLEYİCİ SİSTEMLER </a:t>
            </a: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900" dirty="0">
                <a:latin typeface="Arial Narrow" panose="020B0606020202030204" pitchFamily="34" charset="0"/>
                <a:ea typeface="+mj-ea"/>
                <a:cs typeface="+mj-cs"/>
              </a:rPr>
              <a:t>2.1. Paraşüt Tipi Emniyet Kemeri </a:t>
            </a:r>
          </a:p>
          <a:p>
            <a:pPr marL="0" indent="0">
              <a:buNone/>
            </a:pPr>
            <a:r>
              <a:rPr lang="tr-TR" altLang="tr-TR" sz="2100" b="1" dirty="0">
                <a:latin typeface="Arial Narrow" panose="020B0606020202030204" pitchFamily="34" charset="0"/>
                <a:ea typeface="+mj-ea"/>
                <a:cs typeface="+mj-cs"/>
              </a:rPr>
              <a:t>3. KAYNAKLAR</a:t>
            </a:r>
          </a:p>
          <a:p>
            <a:pPr marL="0" indent="0">
              <a:buNone/>
            </a:pPr>
            <a:endParaRPr lang="tr-TR" altLang="tr-TR" sz="2400" b="1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69805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DÜŞMEYİ DURDURUCU VE ÖNLEYİCİ KİŞİSEL KORUYUCU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koruma sistemleri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yalnız kullanıcının güvenliğini sağlayan,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düşme halinde en az zararla kurtulmasını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sağlamak üzere tasarlanmış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koruyucu donanımlardan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oluşur. Bu sistemler, çalışması esnasında kullanıcısıyla beraber hareket eder.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A-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Çalışma Alanının Sınırlanması Sistemi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B-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Sabitlenerek Çalışma Sistemi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C-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İple Erişim Sistemi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D-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Düşme Durdurucu Sistemler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046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DÜŞMEYİ DURDURUCU VE ÖNLEYİCİ KİŞİSEL KORUYUCU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A- Çalışma Alanının Sınırlanması Sistemi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Bu sistem,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lanyard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ve paraşüt tipi emniyet kemerinden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oluşan kişisel koruyucu donanıma dayalı,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 bir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ankraj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noktasına sabitlenmiş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belirli bir uzunlukta ayarlanarak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kişinin düşebileceği bölgeye ulaşımını engelleyen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bir düşüş önleyici sistemdir.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Kişisel düşmeyi durdurucu sistemin aksine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bu sistem düşmeye meydan vermez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Sistemin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ankrajı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en az 13.3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kN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desteklemelidir. Yoksa uzman bir kişinin gözetiminde tasarlanmalı, kurulmalı ve kullanılmalıdır. (</a:t>
            </a:r>
            <a:r>
              <a:rPr lang="tr-TR" sz="1600" dirty="0"/>
              <a:t>1 </a:t>
            </a:r>
            <a:r>
              <a:rPr lang="tr-TR" sz="1600" dirty="0" err="1"/>
              <a:t>kN</a:t>
            </a:r>
            <a:r>
              <a:rPr lang="tr-TR" sz="1600" dirty="0"/>
              <a:t> = 0,1 ton)</a:t>
            </a: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64"/>
          <a:stretch/>
        </p:blipFill>
        <p:spPr bwMode="auto">
          <a:xfrm>
            <a:off x="4038278" y="4372708"/>
            <a:ext cx="3781013" cy="2362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702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DÜŞMEYİ DURDURUCU VE ÖNLEYİCİ KİŞİSEL KORUYUCU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B- Sabitlenerek Çalışma Sistemi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Güvenilir bir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ankraj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noktasına bağlı emniyet kemeriyle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sağlanan kişisel düşüş koruyucu bu sistemde amaç,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çalışanı, gergin veya düşüşü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sönümlendirecek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şekilde desteklendiği konumda tutarak, iki elini de kullanabilmesini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sağlamaktır.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Sistemde oluşabilecek bir hatanın oluşması riskine karşılık, çalışanın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düşüşünü engellemek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veya sınırlandırmak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ikinci bir güvenlik sistemiyle desteklenmesi gerekir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Bu sistemi oluşturan donanımlar: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Paraşüt tipi emniyet kemeri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Zincir, halat veya kolon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lanyard</a:t>
            </a: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Karabina veya kanca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Ankraj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(bağlantı noktası) ve Diğer standart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KKD’ler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044" y="3528646"/>
            <a:ext cx="2666756" cy="328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4074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DÜŞMEYİ DURDURUCU VE ÖNLEYİCİ KİŞİSEL KORUYUCU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C- İple Erişim Sistemi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Bu sistemi oluşturan donanımlar ise: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Paraşüt tipi emniyet kemeri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Statik halat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Karabina ve kanca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Mobil düşme koruyucu sistem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Otomatik kilitlemeli iniş-çıkış aparatı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Diğer standart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KKD’ler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425" y="1903778"/>
            <a:ext cx="3371606" cy="445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07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DÜŞMEYİ DURDURUCU VE ÖNLEYİCİ KİŞİSEL KORUYUCU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C- İple Erişim Sistemi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Yükseklik ya da zor bir erişim söz konusu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ise, bu sistem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 basit çözüm yoludur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İple erişim, farklı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ankraj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noktalarından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emniyeti alınan iki halat ve kişisel koruyucu donanımların kullanıldığı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bir sistemdir. Halatlardan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birisi çalışma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diğeri emniyet halatı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olarak kullanılır.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Çalışan kişi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2 halata da farklı noktadan bağlanabileceği bir emniyet kemeri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kullanmalıdır.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Çalışma halatı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iniş ve çıkışı sağlamal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ı, gerektiğinde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otomatik olarak kilitlenerek düşüş durdurucu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donanımlarla beraber kullanılmalıdır.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Güvenlik halatında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ise, çalışana bağlı, onunla birlikte hareket eden bir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mobil düşüş koruma sistemi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bulunmalıdır.</a:t>
            </a: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892" y="4794739"/>
            <a:ext cx="3059723" cy="195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244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DÜŞMEYİ DURDURUCU VE ÖNLEYİCİ KİŞİSEL KORUYUCU SİSTEMLER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D- Düşme Durdurucu Sistemler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Bir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düşüşü durdurmak için gerekli iç yüksekliğin doğru hesaplanması gerekir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Yandaki şekilde bazı kriterler baz  alınarak yaklaşık bir hesaplama yapılmıştır.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Bu sistemi oluşturan donanımlar: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Paraşüt tipi emniyet kemeri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Lanyard</a:t>
            </a: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Şok emici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Karabina ve/veya kanca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Yatay ve/veya dikey hayat hatları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Diğer standart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KKD’ler</a:t>
            </a: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145" y="1833562"/>
            <a:ext cx="350837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224045" y="1817687"/>
            <a:ext cx="3384550" cy="5005388"/>
            <a:chOff x="3583" y="842"/>
            <a:chExt cx="2132" cy="3153"/>
          </a:xfrm>
        </p:grpSpPr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4762" y="1240"/>
              <a:ext cx="953" cy="237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342900" indent="-342900" algn="ctr">
                <a:buClr>
                  <a:srgbClr val="FF6600"/>
                </a:buClr>
                <a:buFont typeface="Wingdings" pitchFamily="2" charset="2"/>
                <a:buNone/>
              </a:pPr>
              <a:r>
                <a:rPr lang="tr-TR" sz="1200">
                  <a:solidFill>
                    <a:srgbClr val="FFFFCC"/>
                  </a:solidFill>
                </a:rPr>
                <a:t>Şok Emici</a:t>
              </a:r>
              <a:r>
                <a:rPr lang="tr-TR">
                  <a:solidFill>
                    <a:srgbClr val="FFFFCC"/>
                  </a:solidFill>
                </a:rPr>
                <a:t> </a:t>
              </a:r>
              <a:r>
                <a:rPr lang="tr-TR" sz="1200">
                  <a:solidFill>
                    <a:srgbClr val="FFFFCC"/>
                  </a:solidFill>
                </a:rPr>
                <a:t>1,80m</a:t>
              </a:r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4762" y="2899"/>
              <a:ext cx="831" cy="409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342900" indent="-342900" algn="ctr">
                <a:buClr>
                  <a:srgbClr val="FF6600"/>
                </a:buClr>
                <a:buFont typeface="Wingdings" pitchFamily="2" charset="2"/>
                <a:buNone/>
              </a:pPr>
              <a:r>
                <a:rPr lang="tr-TR" sz="1200" dirty="0">
                  <a:solidFill>
                    <a:srgbClr val="FFFFCC"/>
                  </a:solidFill>
                </a:rPr>
                <a:t>Güvenlik mesafesi 1m</a:t>
              </a:r>
            </a:p>
          </p:txBody>
        </p:sp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4762" y="2127"/>
              <a:ext cx="953" cy="294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342900" indent="-342900" algn="ctr">
                <a:buClr>
                  <a:srgbClr val="FF6600"/>
                </a:buClr>
                <a:buFont typeface="Wingdings" pitchFamily="2" charset="2"/>
                <a:buNone/>
              </a:pPr>
              <a:r>
                <a:rPr lang="tr-TR" sz="1200">
                  <a:solidFill>
                    <a:srgbClr val="FFFFCC"/>
                  </a:solidFill>
                </a:rPr>
                <a:t>Personelin boyu 1,80m</a:t>
              </a:r>
            </a:p>
          </p:txBody>
        </p:sp>
        <p:sp>
          <p:nvSpPr>
            <p:cNvPr id="9" name="Rectangle 17"/>
            <p:cNvSpPr>
              <a:spLocks noChangeArrowheads="1"/>
            </p:cNvSpPr>
            <p:nvPr/>
          </p:nvSpPr>
          <p:spPr bwMode="auto">
            <a:xfrm>
              <a:off x="4749" y="2608"/>
              <a:ext cx="861" cy="179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342900" indent="-342900" algn="ctr">
                <a:buClr>
                  <a:srgbClr val="FF6600"/>
                </a:buClr>
                <a:buFont typeface="Wingdings" pitchFamily="2" charset="2"/>
                <a:buNone/>
              </a:pPr>
              <a:r>
                <a:rPr lang="tr-TR" sz="1200" dirty="0" err="1">
                  <a:solidFill>
                    <a:srgbClr val="FFFFCC"/>
                  </a:solidFill>
                </a:rPr>
                <a:t>Lanyard</a:t>
              </a:r>
              <a:r>
                <a:rPr lang="tr-TR" sz="1200" dirty="0">
                  <a:solidFill>
                    <a:srgbClr val="FFFFCC"/>
                  </a:solidFill>
                </a:rPr>
                <a:t> boyu 1m</a:t>
              </a:r>
            </a:p>
          </p:txBody>
        </p:sp>
        <p:sp>
          <p:nvSpPr>
            <p:cNvPr id="10" name="Rectangle 18"/>
            <p:cNvSpPr>
              <a:spLocks noChangeArrowheads="1"/>
            </p:cNvSpPr>
            <p:nvPr/>
          </p:nvSpPr>
          <p:spPr bwMode="auto">
            <a:xfrm>
              <a:off x="3583" y="3758"/>
              <a:ext cx="1996" cy="237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342900" indent="-342900" algn="ctr">
                <a:buClr>
                  <a:srgbClr val="FF6600"/>
                </a:buClr>
                <a:buFont typeface="Wingdings" pitchFamily="2" charset="2"/>
                <a:buNone/>
              </a:pPr>
              <a:r>
                <a:rPr lang="tr-TR" dirty="0" err="1">
                  <a:solidFill>
                    <a:srgbClr val="FFFFCC"/>
                  </a:solidFill>
                </a:rPr>
                <a:t>ToplamYükseklik</a:t>
              </a:r>
              <a:r>
                <a:rPr lang="tr-TR" dirty="0">
                  <a:solidFill>
                    <a:srgbClr val="FFFFCC"/>
                  </a:solidFill>
                </a:rPr>
                <a:t>: 5,60 m</a:t>
              </a:r>
            </a:p>
          </p:txBody>
        </p:sp>
        <p:sp>
          <p:nvSpPr>
            <p:cNvPr id="11" name="Rectangle 22"/>
            <p:cNvSpPr>
              <a:spLocks noChangeArrowheads="1"/>
            </p:cNvSpPr>
            <p:nvPr/>
          </p:nvSpPr>
          <p:spPr bwMode="auto">
            <a:xfrm>
              <a:off x="4808" y="842"/>
              <a:ext cx="560" cy="17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marL="342900" indent="-342900" algn="ctr">
                <a:buClr>
                  <a:srgbClr val="FF6600"/>
                </a:buClr>
                <a:buFont typeface="Wingdings" pitchFamily="2" charset="2"/>
                <a:buNone/>
              </a:pPr>
              <a:r>
                <a:rPr lang="tr-TR" sz="1200">
                  <a:solidFill>
                    <a:srgbClr val="FFFFCC"/>
                  </a:solidFill>
                </a:rPr>
                <a:t>D Ring</a:t>
              </a:r>
            </a:p>
          </p:txBody>
        </p:sp>
        <p:sp>
          <p:nvSpPr>
            <p:cNvPr id="12" name="Rectangle 23"/>
            <p:cNvSpPr>
              <a:spLocks noChangeArrowheads="1"/>
            </p:cNvSpPr>
            <p:nvPr/>
          </p:nvSpPr>
          <p:spPr bwMode="auto">
            <a:xfrm>
              <a:off x="4762" y="1041"/>
              <a:ext cx="772" cy="23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marL="342900" indent="-342900" algn="ctr">
                <a:buClr>
                  <a:srgbClr val="FF6600"/>
                </a:buClr>
                <a:buFont typeface="Wingdings" pitchFamily="2" charset="2"/>
                <a:buNone/>
              </a:pPr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1123028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20" y="1001744"/>
            <a:ext cx="3265907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743389" y="601633"/>
            <a:ext cx="76368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tr-TR" sz="2000" b="1" dirty="0">
                <a:solidFill>
                  <a:srgbClr val="000066"/>
                </a:solidFill>
                <a:latin typeface="Calibri" pitchFamily="34" charset="0"/>
              </a:rPr>
              <a:t>Yüksekte Çalışırken Kullanılan Koruyucu Donanımların EN Standartları 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5108031" y="1092746"/>
            <a:ext cx="6663560" cy="4081984"/>
          </a:xfrm>
          <a:prstGeom prst="rect">
            <a:avLst/>
          </a:prstGeom>
          <a:noFill/>
          <a:ln>
            <a:noFill/>
          </a:ln>
        </p:spPr>
        <p:txBody>
          <a:bodyPr wrap="square" lIns="80105" tIns="40053" rIns="80105" bIns="40053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341	Yüksekten Güvenli İndiren Sistemler/Aparatlar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353-1	Düşmeyi Önleyen/Frenleme Sistemi  (Dikey Hat Üzerinde)</a:t>
            </a:r>
          </a:p>
          <a:p>
            <a:pPr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353-2 	Düşmeyi Önleyen/Frenleme Sistemi (Esnek Elastik Hat  Üzerinde)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354	Emniyet Halatları (Lanyard)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355	Yüksekten Ani Düşmeyi Önleyici Şok (Enerji) </a:t>
            </a:r>
            <a:r>
              <a:rPr lang="tr-TR" sz="1300" b="1" dirty="0" err="1">
                <a:solidFill>
                  <a:srgbClr val="000066"/>
                </a:solidFill>
                <a:latin typeface="+mn-lt"/>
                <a:cs typeface="Arial" charset="0"/>
              </a:rPr>
              <a:t>Absorberları</a:t>
            </a: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 ve Emniyet Halatları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358	Bel Tipi Emniyet Kemeri ve Emniyet Halatı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360	Yüksekten Ani Düşmeyi Önleyici</a:t>
            </a:r>
            <a:r>
              <a:rPr lang="tr-TR" sz="1300" dirty="0">
                <a:solidFill>
                  <a:srgbClr val="000066"/>
                </a:solidFill>
                <a:latin typeface="+mn-lt"/>
                <a:cs typeface="Arial" charset="0"/>
              </a:rPr>
              <a:t>, </a:t>
            </a: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Geri Sarmalı ve  </a:t>
            </a:r>
            <a:r>
              <a:rPr lang="tr-TR" sz="1300" b="1" dirty="0" err="1">
                <a:solidFill>
                  <a:srgbClr val="000066"/>
                </a:solidFill>
                <a:latin typeface="+mn-lt"/>
                <a:cs typeface="Arial" charset="0"/>
              </a:rPr>
              <a:t>Ataletli</a:t>
            </a: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 Tip Makaralar, Aparatlar 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cs typeface="Arial" charset="0"/>
              </a:rPr>
              <a:t>	</a:t>
            </a: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ve Örgü Kolonlu 	Halatlar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361	Paraşüt Tipi Emniyet Kemeri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362	Emniyet Kancası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363	Düşmeyi Durduran Sistemler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795	Yüksekten Düşmeye Önlemek İçin Koruma-</a:t>
            </a:r>
            <a:r>
              <a:rPr lang="tr-TR" sz="1300" b="1" dirty="0" err="1">
                <a:solidFill>
                  <a:srgbClr val="000066"/>
                </a:solidFill>
                <a:latin typeface="+mn-lt"/>
                <a:cs typeface="Arial" charset="0"/>
              </a:rPr>
              <a:t>Ankraj</a:t>
            </a: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 	Cihazları Özellikler ve 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cs typeface="Arial" charset="0"/>
              </a:rPr>
              <a:t>	</a:t>
            </a: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Deneyler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813	Yüksekten Düşmeye Önlemek İçin</a:t>
            </a:r>
            <a:r>
              <a:rPr lang="tr-TR" sz="1300" dirty="0">
                <a:solidFill>
                  <a:srgbClr val="000066"/>
                </a:solidFill>
                <a:latin typeface="+mn-lt"/>
                <a:cs typeface="Arial" charset="0"/>
              </a:rPr>
              <a:t> </a:t>
            </a: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Personel Koruyucu Donanım-Oturma Kuşağı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1497	Kurtarma Donanımı-Kurtarma Kuşakları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tr-TR" sz="1300" b="1" dirty="0">
                <a:solidFill>
                  <a:srgbClr val="000066"/>
                </a:solidFill>
                <a:latin typeface="+mn-lt"/>
                <a:cs typeface="Arial" charset="0"/>
              </a:rPr>
              <a:t>EN 1498	Kurtarma Donanımı-Kurtarma Halkaları</a:t>
            </a:r>
          </a:p>
        </p:txBody>
      </p:sp>
      <p:pic>
        <p:nvPicPr>
          <p:cNvPr id="5" name="Picture 8" descr="adsı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21" y="4572001"/>
            <a:ext cx="4091739" cy="121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2 İçerik Yer Tutucusu"/>
          <p:cNvSpPr>
            <a:spLocks noGrp="1"/>
          </p:cNvSpPr>
          <p:nvPr>
            <p:ph idx="1"/>
          </p:nvPr>
        </p:nvSpPr>
        <p:spPr>
          <a:xfrm>
            <a:off x="743387" y="5742536"/>
            <a:ext cx="11064108" cy="1115465"/>
          </a:xfrm>
        </p:spPr>
        <p:txBody>
          <a:bodyPr/>
          <a:lstStyle/>
          <a:p>
            <a:pPr marL="358775" indent="-358775">
              <a:buFont typeface="Arial" pitchFamily="34" charset="0"/>
              <a:buNone/>
            </a:pPr>
            <a:r>
              <a:rPr lang="tr-TR" sz="1200" b="1" dirty="0">
                <a:solidFill>
                  <a:srgbClr val="000066"/>
                </a:solidFill>
              </a:rPr>
              <a:t>         </a:t>
            </a:r>
            <a:endParaRPr lang="tr-TR" sz="1200" b="1" u="sng" dirty="0">
              <a:solidFill>
                <a:srgbClr val="000066"/>
              </a:solidFill>
            </a:endParaRPr>
          </a:p>
          <a:p>
            <a:pPr marL="358775" indent="-358775"/>
            <a:r>
              <a:rPr lang="tr-TR" sz="1200" b="1" dirty="0">
                <a:solidFill>
                  <a:srgbClr val="000066"/>
                </a:solidFill>
              </a:rPr>
              <a:t>CE (</a:t>
            </a:r>
            <a:r>
              <a:rPr lang="tr-TR" sz="1200" b="1" dirty="0" err="1">
                <a:solidFill>
                  <a:srgbClr val="000066"/>
                </a:solidFill>
              </a:rPr>
              <a:t>Conformity</a:t>
            </a:r>
            <a:r>
              <a:rPr lang="tr-TR" sz="1200" b="1" dirty="0">
                <a:solidFill>
                  <a:srgbClr val="000066"/>
                </a:solidFill>
              </a:rPr>
              <a:t> of Europe )</a:t>
            </a:r>
            <a:r>
              <a:rPr lang="en-US" sz="1200" b="1" dirty="0">
                <a:solidFill>
                  <a:srgbClr val="000066"/>
                </a:solidFill>
              </a:rPr>
              <a:t> </a:t>
            </a:r>
            <a:r>
              <a:rPr lang="tr-TR" sz="1200" dirty="0">
                <a:solidFill>
                  <a:srgbClr val="000066"/>
                </a:solidFill>
              </a:rPr>
              <a:t>"</a:t>
            </a:r>
            <a:r>
              <a:rPr lang="tr-TR" sz="1200" b="1" u="sng" dirty="0">
                <a:solidFill>
                  <a:srgbClr val="000066"/>
                </a:solidFill>
              </a:rPr>
              <a:t>Avrupa'ya Uygunluk</a:t>
            </a:r>
            <a:r>
              <a:rPr lang="tr-TR" sz="1200" b="1" dirty="0">
                <a:solidFill>
                  <a:srgbClr val="000066"/>
                </a:solidFill>
              </a:rPr>
              <a:t>"</a:t>
            </a:r>
            <a:r>
              <a:rPr lang="tr-TR" sz="1200" dirty="0">
                <a:solidFill>
                  <a:srgbClr val="000066"/>
                </a:solidFill>
              </a:rPr>
              <a:t> sözcüklerini temsil etmektedir</a:t>
            </a:r>
          </a:p>
          <a:p>
            <a:pPr marL="358775" indent="-358775">
              <a:spcBef>
                <a:spcPts val="1200"/>
              </a:spcBef>
            </a:pPr>
            <a:r>
              <a:rPr lang="tr-TR" sz="1200" b="1" dirty="0">
                <a:solidFill>
                  <a:srgbClr val="000066"/>
                </a:solidFill>
              </a:rPr>
              <a:t>EN (</a:t>
            </a:r>
            <a:r>
              <a:rPr lang="tr-TR" sz="1200" b="1" dirty="0" err="1">
                <a:solidFill>
                  <a:srgbClr val="000066"/>
                </a:solidFill>
              </a:rPr>
              <a:t>Europeane</a:t>
            </a:r>
            <a:r>
              <a:rPr lang="tr-TR" sz="1200" b="1" dirty="0">
                <a:solidFill>
                  <a:srgbClr val="000066"/>
                </a:solidFill>
              </a:rPr>
              <a:t> Norm) </a:t>
            </a:r>
            <a:r>
              <a:rPr lang="tr-TR" sz="1200" dirty="0">
                <a:solidFill>
                  <a:srgbClr val="000066"/>
                </a:solidFill>
              </a:rPr>
              <a:t> </a:t>
            </a:r>
            <a:r>
              <a:rPr lang="tr-TR" sz="1200" b="1" dirty="0">
                <a:solidFill>
                  <a:srgbClr val="000066"/>
                </a:solidFill>
              </a:rPr>
              <a:t>“</a:t>
            </a:r>
            <a:r>
              <a:rPr lang="tr-TR" sz="1200" b="1" u="sng" dirty="0">
                <a:solidFill>
                  <a:srgbClr val="000066"/>
                </a:solidFill>
              </a:rPr>
              <a:t>Avrupa Standartları” </a:t>
            </a:r>
            <a:r>
              <a:rPr lang="tr-TR" sz="1200" dirty="0">
                <a:solidFill>
                  <a:srgbClr val="000066"/>
                </a:solidFill>
              </a:rPr>
              <a:t>kısaltmasıdır. </a:t>
            </a:r>
            <a:r>
              <a:rPr lang="tr-TR" sz="1200" b="1" dirty="0">
                <a:solidFill>
                  <a:srgbClr val="000066"/>
                </a:solidFill>
              </a:rPr>
              <a:t>     </a:t>
            </a:r>
          </a:p>
          <a:p>
            <a:pPr marL="358775" indent="-358775">
              <a:buFont typeface="Arial" pitchFamily="34" charset="0"/>
              <a:buNone/>
            </a:pPr>
            <a:endParaRPr lang="tr-TR" sz="1200" b="1" i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051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İş Sağlığı Güvenliği Tüzüğü’ nün 521. maddesinde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; “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Korkuluklu platformlarla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çalışılması imkanı sağlanamayan 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4 metreden fazla yüksekliği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bulunan binaların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dış kısımlarında, çatılarda ve benzeri yüksek yerlerde, bakım ve onarım işleriyle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her türlü bina sökme veya yıkma işlerinde gerekli güvenlik tedbirleri alınacak ve çalışan işçilere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uygun baret, emniyet kemerleri ve bağlama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ipleri gibi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korunma araçları verilecek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işçiler bunları kullanacaklardır” şeklinde belirtmektedir.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Yine aynı tüzüğün 13. maddesi’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nde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ise; “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Yüksekliği tabandan itibaren 3 metreden daha fazla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olan ve düşme veya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kayma tehlikesi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bulunan yerlerde çalışanla,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kiremit döşeyicilerine, oluk ve her türlü dış boya işleri yapanlara, gır gır vinçleri çalıştıranlara ve kuyu, lağım , galeri ve benzeri derinliklerde çalışanlara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emniyet kemerleri verilecek ve işçiler de bu kemerleri kullanacağı” zorunluluğu getirilmiştir.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Emniyet kemerleri 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Genel amaçlı emniyet kemerleri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Kuleler, direk ve benzeri dik şeyler üzerinde çalışma ve tırmanmada, cam temizleme işlerinde kullanılan emniyet kemerleri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Kapalı alanlarda kullanılan emniyet kemerleri</a:t>
            </a: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132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2.1. Paraşüt Tipi Emniyet Kemeri :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Paraşüt tipi emniyet kemerleri; yapılan işin rahatça yapılabilmesi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gerekli hareket özgürlüğünü sağlayacak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düşme halinde vücut üzerinde oluşacak durdurucu güçlerin etkisini minimize edecek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biçimde tasarlanmışlardır. Paraşüt tipi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emiyet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kemerleri;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malzemelerin yukarı çekilmesi amacıyla kullanılmamalıdır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(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Emniyet kemerleri taşıma yükü en az 1150 kg olmalıdır.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)</a:t>
            </a: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42071" y="3882842"/>
            <a:ext cx="3635375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1.Reflektif Bant</a:t>
            </a:r>
          </a:p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2.Göğüs Kolonları (ana kolonlar)</a:t>
            </a:r>
          </a:p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3.Göğüs Karabinası</a:t>
            </a:r>
          </a:p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4.Ayar Tokaları</a:t>
            </a:r>
          </a:p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5.D halkaları</a:t>
            </a:r>
          </a:p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6.Bel Bağlantı Kolonları</a:t>
            </a:r>
          </a:p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7.Bacak Kolonları (ana kolonlar) 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437196" y="4348162"/>
            <a:ext cx="36258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1.Reflektif Bant</a:t>
            </a:r>
          </a:p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2.Sırt D ringi (halkası)</a:t>
            </a:r>
          </a:p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3.Bel Yastığı</a:t>
            </a:r>
          </a:p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4.Malzeme Taşıma Halkası</a:t>
            </a:r>
          </a:p>
          <a:p>
            <a:pPr>
              <a:defRPr/>
            </a:pPr>
            <a:r>
              <a:rPr lang="tr-TR" dirty="0">
                <a:solidFill>
                  <a:srgbClr val="000066"/>
                </a:solidFill>
                <a:latin typeface="+mn-lt"/>
                <a:cs typeface="+mn-cs"/>
              </a:rPr>
              <a:t>5.Kalça Kolonları (ana kolonlar) </a:t>
            </a:r>
          </a:p>
        </p:txBody>
      </p:sp>
      <p:pic>
        <p:nvPicPr>
          <p:cNvPr id="6" name="Picture 6" descr="2%20li%20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7446" y="3786554"/>
            <a:ext cx="3529013" cy="3028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954215" y="4719941"/>
            <a:ext cx="2262555" cy="360851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tr-TR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6916614" y="5080793"/>
            <a:ext cx="1520581" cy="816586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6657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Paraşüt Tipi Emniyet Kemerlerinin Kontrolleri: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Kemerlerin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doğal renklerinin değişip değişmediği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Şeritlerin yıpranıp yıpranmadıkları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(kesik, yırtık, incelme, erime, yıpranma, kimyasal madde teması),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Kemer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dikiş yerlerinin sökülüp sökülmediği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Tokaların gerektiği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gibi işleyip işlemediği,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Madensel bölümlerin şekil değiştirip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değiştirmediği,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Madensel bölümlerin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kırık, çatlak, korozyon, malzemede kayıplar pürüzlü tabaka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Markanın okunur olup olmadığı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kontrol edilmelidir ve yukarıda belirtilen hususlardan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sadece biri bile gerçekleşiyorsa, donanım HİÇ BİR BİÇİMDE kullanılmamalıdır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619" y="862019"/>
            <a:ext cx="193357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834" y="5638800"/>
            <a:ext cx="4052804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042" y="5638800"/>
            <a:ext cx="29749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1294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EMNİYET KEMERİ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Vücut tipi (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Harness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endParaRPr lang="tr-TR" alt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Ekipmanlar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Lanyard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(Emniyet halatı)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Şok emici (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Shock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absorber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Makara (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Inertia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Reel)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Askı noktası(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Ankraj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endParaRPr lang="tr-TR" alt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Askı noktası (2.5 ton/adam)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Sabit nokta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Yaşam halatı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Sepet / platform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graphicFrame>
        <p:nvGraphicFramePr>
          <p:cNvPr id="7" name="Nesne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89122980"/>
              </p:ext>
            </p:extLst>
          </p:nvPr>
        </p:nvGraphicFramePr>
        <p:xfrm>
          <a:off x="4429125" y="1418492"/>
          <a:ext cx="4116998" cy="4863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Photo Editor Photo" r:id="rId3" imgW="2857899" imgH="4067743" progId="">
                  <p:embed/>
                </p:oleObj>
              </mc:Choice>
              <mc:Fallback>
                <p:oleObj name="Photo Editor Photo" r:id="rId3" imgW="2857899" imgH="4067743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5" y="1418492"/>
                        <a:ext cx="4116998" cy="48632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5885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ANKRAJ: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Güvenlik halatı,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lanyard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veya yavaşlatma cihazları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 bağlantıyı sağlayan noktalardır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Ankraj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noktasının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yetkili kişi tarafından belirlenmesi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çakılması gerekir.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Ankrajın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çekme kuvveti en az 2.2 ton ağırlığı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kaldırmasına karşılık gelmesi gerekir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Eğer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ankrajın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kaç kilo yük taşıyacağı bilinmiyorsa,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düşmeyi engelleme sisteminin uzman bir kişi tarafından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tasarlaması gereklidir.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Vinç ve korkulukların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ankraj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olarak asla kullanılmaması gerekir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Bunlar düşme ile oluşan kuvvete dayanmak için kurulmamıştır. Ayrıca dış cephe yüzeyindeki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balkon, sundurma, kemer gibi yüzeyler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ankraj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noktası olarak tespit edilemez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993717" y="4104887"/>
            <a:ext cx="4434068" cy="1545636"/>
            <a:chOff x="8" y="1538"/>
            <a:chExt cx="3107" cy="1719"/>
          </a:xfrm>
        </p:grpSpPr>
        <p:pic>
          <p:nvPicPr>
            <p:cNvPr id="6" name="Picture 7" descr="özgür-bağlantı 4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" y="1538"/>
              <a:ext cx="1385" cy="1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 descr="özgür-bağlantı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2" y="1538"/>
              <a:ext cx="1222" cy="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 descr="özgür-bağlantı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3" y="1544"/>
              <a:ext cx="1202" cy="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20"/>
          <p:cNvGrpSpPr>
            <a:grpSpLocks/>
          </p:cNvGrpSpPr>
          <p:nvPr/>
        </p:nvGrpSpPr>
        <p:grpSpPr bwMode="auto">
          <a:xfrm>
            <a:off x="1017780" y="5357446"/>
            <a:ext cx="4410005" cy="1718912"/>
            <a:chOff x="3046" y="1552"/>
            <a:chExt cx="2930" cy="1686"/>
          </a:xfrm>
        </p:grpSpPr>
        <p:pic>
          <p:nvPicPr>
            <p:cNvPr id="11" name="Picture 11" descr="özgür-bağlantı 5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" y="1552"/>
              <a:ext cx="1205" cy="1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2" descr="özgür-bağlantı 6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2" y="1552"/>
              <a:ext cx="1203" cy="1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3" descr="özgür-bağlantı 7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1" y="1552"/>
              <a:ext cx="1205" cy="1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1031" descr="http://www.kayagrubu.com.tr/uploaded/safety/ankraj44_57_PM_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785" y="4273517"/>
            <a:ext cx="4267201" cy="2584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8481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KAPI ANKRAJI</a:t>
            </a:r>
          </a:p>
        </p:txBody>
      </p:sp>
      <p:pic>
        <p:nvPicPr>
          <p:cNvPr id="15" name="Picture 4" descr="kapı%20ankraj%20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30" y="2863973"/>
            <a:ext cx="5129213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kapı%20ankraj%20uy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856" y="1383322"/>
            <a:ext cx="3977175" cy="540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20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DUVAR ANKRAJI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953" y="2145322"/>
            <a:ext cx="9054124" cy="454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847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Yavaşlatma Aletleri:</a:t>
            </a:r>
          </a:p>
          <a:p>
            <a:pPr marL="0" indent="0" algn="just">
              <a:lnSpc>
                <a:spcPct val="200000"/>
              </a:lnSpc>
              <a:spcBef>
                <a:spcPts val="600"/>
              </a:spcBef>
              <a:buNone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Geri Sarmalı Düşme Durdurma Sistemi: Kendinden kilitleme fonksiyonlu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otomatik gerdirmeli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karabinalı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halatın geri sarılmasını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mümkün kılan bir düşme önleme tertibatıdır. </a:t>
            </a:r>
          </a:p>
          <a:p>
            <a:pPr>
              <a:buNone/>
              <a:defRPr/>
            </a:pPr>
            <a:endParaRPr lang="tr-TR" sz="1600" dirty="0">
              <a:solidFill>
                <a:srgbClr val="000066"/>
              </a:solidFill>
            </a:endParaRPr>
          </a:p>
        </p:txBody>
      </p:sp>
      <p:pic>
        <p:nvPicPr>
          <p:cNvPr id="5" name="Picture 3" descr="k-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53905" y="3465513"/>
            <a:ext cx="1168218" cy="3168650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2" y="3465513"/>
            <a:ext cx="4262437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http://www.kayagrubu.com.tr/uploaded/safety/gerisarmali39_10_PM_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229" y="3474428"/>
            <a:ext cx="28765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999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Lanyardlar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(Güvenlik Halatları):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Lanyard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emniyet kemerini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ankraja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yavaşlama cihazına veya güvenlik halatına bağlayan özel olarak tasarlanmış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halat, kayış veya kalın dokuma şerittir. </a:t>
            </a:r>
          </a:p>
          <a:p>
            <a:pPr marL="0" indent="0" algn="just">
              <a:lnSpc>
                <a:spcPct val="200000"/>
              </a:lnSpc>
              <a:spcBef>
                <a:spcPts val="600"/>
              </a:spcBef>
              <a:buNone/>
              <a:defRPr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buNone/>
              <a:defRPr/>
            </a:pPr>
            <a:endParaRPr lang="tr-TR" sz="1600" dirty="0">
              <a:solidFill>
                <a:srgbClr val="000066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567363" y="4424363"/>
            <a:ext cx="26812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1600" b="1"/>
              <a:t>Tek Bacaklı Ayarlanabilir</a:t>
            </a:r>
            <a:r>
              <a:rPr lang="tr-TR" sz="1600"/>
              <a:t> 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697538" y="6357938"/>
            <a:ext cx="208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1600" b="1"/>
              <a:t>İki Bacaklı</a:t>
            </a:r>
            <a:r>
              <a:rPr lang="tr-TR" sz="1600"/>
              <a:t> 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571625" y="4419600"/>
            <a:ext cx="1800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1600" b="1"/>
              <a:t>Tek Bacaklı</a:t>
            </a:r>
            <a:r>
              <a:rPr lang="tr-TR" sz="1600"/>
              <a:t> 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096963" y="6340475"/>
            <a:ext cx="27368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1600" b="1"/>
              <a:t>Tek Bacaklı, Kolonlu</a:t>
            </a:r>
            <a:r>
              <a:rPr lang="tr-TR" sz="1600"/>
              <a:t> </a:t>
            </a:r>
          </a:p>
        </p:txBody>
      </p:sp>
      <p:pic>
        <p:nvPicPr>
          <p:cNvPr id="13" name="Picture 2" descr="E-1 Energy Absorb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5213" y="3081338"/>
            <a:ext cx="2881312" cy="1366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3" descr="E-2 Energy Absorber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3863" y="3025775"/>
            <a:ext cx="2835275" cy="1349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4" descr="E-3 Energy Absorber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2200" y="4978400"/>
            <a:ext cx="2865438" cy="125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6" descr="E-4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9575" y="4948238"/>
            <a:ext cx="2808288" cy="1322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199" y="2930562"/>
            <a:ext cx="2665355" cy="357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61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Şok Emiciler  :</a:t>
            </a: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Düşmeyi önleme sisteminin bir parçasıdır.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Düşme esnasında oluşan enerjiyi boşaltmak veya minimize etmeye yarar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buNone/>
              <a:defRPr/>
            </a:pPr>
            <a:endParaRPr lang="tr-TR" sz="1600" dirty="0">
              <a:solidFill>
                <a:srgbClr val="000066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2766646"/>
            <a:ext cx="2413000" cy="40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8213359" y="5296693"/>
            <a:ext cx="576262" cy="360363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just">
              <a:buClr>
                <a:srgbClr val="FF6600"/>
              </a:buClr>
              <a:buFont typeface="Wingdings" pitchFamily="2" charset="2"/>
              <a:buNone/>
            </a:pPr>
            <a:endParaRPr lang="tr-TR">
              <a:latin typeface="Times New Roman" pitchFamily="18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5591908" y="5044280"/>
            <a:ext cx="2621451" cy="43259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6500" y="2766646"/>
            <a:ext cx="3232150" cy="40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Line 7"/>
          <p:cNvSpPr>
            <a:spLocks noChangeShapeType="1"/>
          </p:cNvSpPr>
          <p:nvPr/>
        </p:nvSpPr>
        <p:spPr bwMode="auto">
          <a:xfrm flipH="1" flipV="1">
            <a:off x="3505200" y="4878387"/>
            <a:ext cx="1739900" cy="165894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14" name="Grup 2"/>
          <p:cNvGrpSpPr>
            <a:grpSpLocks/>
          </p:cNvGrpSpPr>
          <p:nvPr/>
        </p:nvGrpSpPr>
        <p:grpSpPr bwMode="auto">
          <a:xfrm>
            <a:off x="4246562" y="4103687"/>
            <a:ext cx="2314575" cy="2314575"/>
            <a:chOff x="3813337" y="4068301"/>
            <a:chExt cx="2314408" cy="2314408"/>
          </a:xfrm>
        </p:grpSpPr>
        <p:pic>
          <p:nvPicPr>
            <p:cNvPr id="15" name="Picture 6" descr="http://www.kayagrubu.com.tr/uploaded/safety/E-7A-yeni-etiketli11_48_19_b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3337" y="4068301"/>
              <a:ext cx="2314408" cy="2314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Dikdörtgen 15"/>
            <p:cNvSpPr/>
            <p:nvPr/>
          </p:nvSpPr>
          <p:spPr>
            <a:xfrm>
              <a:off x="4811803" y="4793737"/>
              <a:ext cx="158739" cy="984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r-TR"/>
            </a:p>
          </p:txBody>
        </p:sp>
      </p:grpSp>
      <p:sp>
        <p:nvSpPr>
          <p:cNvPr id="4" name="Metin kutusu 3"/>
          <p:cNvSpPr txBox="1"/>
          <p:nvPr/>
        </p:nvSpPr>
        <p:spPr>
          <a:xfrm>
            <a:off x="4911969" y="3645877"/>
            <a:ext cx="126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ŞOK EMİCİ</a:t>
            </a:r>
          </a:p>
        </p:txBody>
      </p:sp>
    </p:spTree>
    <p:extLst>
      <p:ext uri="{BB962C8B-B14F-4D97-AF65-F5344CB8AC3E}">
        <p14:creationId xmlns:p14="http://schemas.microsoft.com/office/powerpoint/2010/main" val="1160586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D halkası ve Kancalar(Karabina):</a:t>
            </a: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D-Halkalarını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n minimum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gerilme gücü 2.270 kg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D halkası üzerinde,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çatlak, kırık veya deformasyon bulunmamalıdır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buNone/>
              <a:defRPr/>
            </a:pPr>
            <a:endParaRPr lang="tr-TR" sz="1600" dirty="0">
              <a:solidFill>
                <a:srgbClr val="000066"/>
              </a:solidFill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dirty="0">
              <a:solidFill>
                <a:srgbClr val="000066"/>
              </a:solidFill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dirty="0">
              <a:solidFill>
                <a:srgbClr val="000066"/>
              </a:solidFill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dirty="0">
              <a:solidFill>
                <a:srgbClr val="000066"/>
              </a:solidFill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dirty="0">
              <a:solidFill>
                <a:srgbClr val="000066"/>
              </a:solidFill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Kancaların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taşıyacağı minimum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yük 2.270 kg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Ayrıca kilitli tipte, çift kilitli olarak dizayn edilmelidir. </a:t>
            </a:r>
          </a:p>
        </p:txBody>
      </p:sp>
      <p:pic>
        <p:nvPicPr>
          <p:cNvPr id="17" name="Picture 2" descr="D-R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432" y="2649417"/>
            <a:ext cx="3393830" cy="151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Snaphoo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338" y="4712678"/>
            <a:ext cx="1770185" cy="202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Fig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2"/>
          <a:stretch>
            <a:fillRect/>
          </a:stretch>
        </p:blipFill>
        <p:spPr bwMode="auto">
          <a:xfrm>
            <a:off x="4413739" y="4712677"/>
            <a:ext cx="2350476" cy="202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75205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Güvenlik Hatları (Yaşam Hatları):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	Güvenlik hatları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çelik halat ya da ip halatlardan oluşur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paraşüt tipi emniyet kemeri,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lanyard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veya yavaşlatma cihazı ve en az bir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ankraja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bağlıdır.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Dikey ve Yatay olmak üzere iki tipi vardır.</a:t>
            </a: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7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709" y="2809197"/>
            <a:ext cx="3540980" cy="3534454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Kitap resim 28 cop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6425" y="2809196"/>
            <a:ext cx="2707298" cy="364631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37800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Dikey Yaşam Hatları: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En az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2500kg yükü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taşıyabilmelidir,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Her kullanımdan sonra, halatlar kontrol edilmeli,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zarar-hasar tespiti yapılmalıdır,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 hatta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yalnızca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 kişi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bağlanmalıdır,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Kendinden geri çekmeli güvenlik halatları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aynı zamanda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dikey yaşam hattı olarak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kullanılabilir.</a:t>
            </a: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6" name="Picture 9" descr="http://www.kayagrubu.com.tr/uploaded/safety/merdiven25_51_PM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69" y="3347488"/>
            <a:ext cx="4617061" cy="332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DSCN0873o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802" y="3347487"/>
            <a:ext cx="3435350" cy="336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51460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Yatay Yaşam Hatları: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En az 2500 kg yükü taşıyabilmelidir.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Bağlantı baş üstünde sağlam bir noktaya yapılmalıdır.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İp halatlar 5m’de bir, çelik halatlar 12m’de bir sabitlenmelidir.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hatta yalnızca bir kişi bağlanmalıdır.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Her kullanım öncesinde mutlaka hasar kontrolü yapılmalıdır.</a:t>
            </a: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8" name="Dikey Yaşam Hattı Animasyon01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1" r="-652" b="7352"/>
          <a:stretch>
            <a:fillRect/>
          </a:stretch>
        </p:blipFill>
        <p:spPr bwMode="auto">
          <a:xfrm>
            <a:off x="632740" y="4182575"/>
            <a:ext cx="40799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74368" y="1641109"/>
            <a:ext cx="3094893" cy="4886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892" y="1641109"/>
            <a:ext cx="3180131" cy="4886538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98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2. EMNİYET KEMERLERİ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123" y="1582616"/>
            <a:ext cx="10515600" cy="5052645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Bel kemerleri neden uygun değildir?</a:t>
            </a: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None/>
              <a:defRPr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200000"/>
              </a:lnSpc>
              <a:buNone/>
              <a:defRPr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Düşme gerçekleştiğinde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durdurma kuvveti,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kullandığınız sistem tarafından vücuda  yayılır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                                                                                                                             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Bel kemerlerinde ise sadece tek noktadan büyük bir güç biner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ağır iç hasarlara neden olur.</a:t>
            </a:r>
            <a:endParaRPr lang="en-US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200000"/>
              </a:lnSpc>
              <a:buNone/>
              <a:defRPr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 r="1285" b="2810"/>
          <a:stretch>
            <a:fillRect/>
          </a:stretch>
        </p:blipFill>
        <p:spPr bwMode="auto">
          <a:xfrm>
            <a:off x="1633660" y="2161687"/>
            <a:ext cx="7709632" cy="2770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30612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3. KAYNAKLAR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fontScale="85000" lnSpcReduction="20000"/>
          </a:bodyPr>
          <a:lstStyle/>
          <a:p>
            <a:r>
              <a:rPr lang="tr-TR" sz="2400" dirty="0"/>
              <a:t>Cengiz AYNA: " Kişisel Koruyucu Donanımlar” İş Makinaları Mühendisleri Birliği Derneği, Sayı: Şubat - 2006 - Yayın Tarihi: 23.12.2010</a:t>
            </a:r>
          </a:p>
          <a:p>
            <a:pPr lvl="0"/>
            <a:r>
              <a:rPr lang="tr-TR" sz="2400" dirty="0"/>
              <a:t>http://www.mevzuat.gov.tr/ </a:t>
            </a:r>
          </a:p>
          <a:p>
            <a:pPr lvl="0"/>
            <a:r>
              <a:rPr lang="tr-TR" sz="2400" dirty="0"/>
              <a:t>http://www.csgb.gov.tr/csgbPortal/csgb.portal </a:t>
            </a:r>
          </a:p>
          <a:p>
            <a:pPr lvl="0"/>
            <a:r>
              <a:rPr lang="tr-TR" sz="2400" dirty="0"/>
              <a:t>http://www.isgum.gov.tr/ </a:t>
            </a:r>
          </a:p>
          <a:p>
            <a:pPr lvl="0"/>
            <a:r>
              <a:rPr lang="tr-TR" sz="2400" dirty="0"/>
              <a:t>http://www.casgem.gov.tr/ </a:t>
            </a:r>
          </a:p>
          <a:p>
            <a:r>
              <a:rPr lang="tr-TR" sz="2400" dirty="0"/>
              <a:t>Kişisel Koruyucu Donanım Yönetmeliği. (2004 </a:t>
            </a:r>
            <a:r>
              <a:rPr lang="tr-TR" sz="2400" dirty="0" err="1"/>
              <a:t>rev</a:t>
            </a:r>
            <a:r>
              <a:rPr lang="tr-TR" sz="2400" dirty="0"/>
              <a:t>. 2006). </a:t>
            </a:r>
          </a:p>
          <a:p>
            <a:r>
              <a:rPr lang="tr-TR" sz="2400" dirty="0"/>
              <a:t>Kişisel Koruyucu Donanımların İşyerlerinde Kullanılması Hakkında Yönetmelik. (2013). </a:t>
            </a:r>
          </a:p>
          <a:p>
            <a:pPr>
              <a:lnSpc>
                <a:spcPct val="80000"/>
              </a:lnSpc>
            </a:pPr>
            <a:r>
              <a:rPr lang="tr-TR" altLang="tr-TR" sz="2400" dirty="0"/>
              <a:t>İşyeri Bina ve Eklentilerinde Alınacak Sağlık ve Güvenlik Önlemlerine İlişkin Yönetmelik</a:t>
            </a:r>
          </a:p>
          <a:p>
            <a:r>
              <a:rPr lang="tr-TR" sz="2400" dirty="0"/>
              <a:t>Demirbilek, T. Ve Çakır, Ö. (2008). Kişisel koruyucu donanım kullanımını etkileyen bireysel ve örgütsel değişkenler. Dokuz Eylül Üniversitesi İktisadi ve İdari Bilimler Fakültesi Dergisi Cilt: 23, Sayı: 2, </a:t>
            </a:r>
            <a:r>
              <a:rPr lang="tr-TR" sz="2400" dirty="0" err="1"/>
              <a:t>ss</a:t>
            </a:r>
            <a:r>
              <a:rPr lang="tr-TR" sz="2400" dirty="0"/>
              <a:t>: 173-191. </a:t>
            </a:r>
          </a:p>
          <a:p>
            <a:pPr>
              <a:lnSpc>
                <a:spcPct val="80000"/>
              </a:lnSpc>
            </a:pPr>
            <a:r>
              <a:rPr lang="tr-TR" altLang="tr-TR" sz="2400" dirty="0"/>
              <a:t>Yapı İşlerinde Sağlık ve Güvenlik Yönetmeliği</a:t>
            </a:r>
          </a:p>
          <a:p>
            <a:r>
              <a:rPr lang="tr-TR" sz="2400" dirty="0"/>
              <a:t>Yıldırım ÇAKAR: "Kişisel Koruyucu Donanım Mevzuatı” Mühendis ve Makina odaları dergisi, cilt:50 sayı: 593 ss:33-36</a:t>
            </a:r>
          </a:p>
        </p:txBody>
      </p:sp>
    </p:spTree>
    <p:extLst>
      <p:ext uri="{BB962C8B-B14F-4D97-AF65-F5344CB8AC3E}">
        <p14:creationId xmlns:p14="http://schemas.microsoft.com/office/powerpoint/2010/main" val="3268568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8448</TotalTime>
  <Words>3591</Words>
  <Application>Microsoft Office PowerPoint</Application>
  <PresentationFormat>Geniş ekran</PresentationFormat>
  <Paragraphs>389</Paragraphs>
  <Slides>46</Slides>
  <Notes>0</Notes>
  <HiddenSlides>0</HiddenSlides>
  <MMClips>1</MMClips>
  <ScaleCrop>false</ScaleCrop>
  <HeadingPairs>
    <vt:vector size="8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55" baseType="lpstr">
      <vt:lpstr>Arial</vt:lpstr>
      <vt:lpstr>Arial Narrow</vt:lpstr>
      <vt:lpstr>Calibri</vt:lpstr>
      <vt:lpstr>Calibri Light</vt:lpstr>
      <vt:lpstr>Tahoma</vt:lpstr>
      <vt:lpstr>Times New Roman</vt:lpstr>
      <vt:lpstr>Wingdings</vt:lpstr>
      <vt:lpstr>Office Teması</vt:lpstr>
      <vt:lpstr>Photo Editor Photo</vt:lpstr>
      <vt:lpstr>YÜKSEKTE ÇALIŞMA EKİPMANLARI  </vt:lpstr>
      <vt:lpstr>KONU BAŞLIKLARI</vt:lpstr>
      <vt:lpstr>1. Giriş</vt:lpstr>
      <vt:lpstr>1. Giriş</vt:lpstr>
      <vt:lpstr>2. İNSANLAR NEDEN DÜŞERLER</vt:lpstr>
      <vt:lpstr>2. İNSANLAR NEDEN DÜŞERLER</vt:lpstr>
      <vt:lpstr>2. İNSANLAR NEDEN DÜŞERLER</vt:lpstr>
      <vt:lpstr>2. İNSANLAR NEDEN DÜŞERLER</vt:lpstr>
      <vt:lpstr>3. YÜKSEKTEN DÜŞMEYİ ÖNLEYİCİ SİSTEMLER</vt:lpstr>
      <vt:lpstr>3. YÜKSEKTEN DÜŞMEYİ ÖNLEYİCİ SİSTEMLER</vt:lpstr>
      <vt:lpstr>3. YÜKSEKTEN DÜŞMEYİ ÖNLEYİCİ SİSTEMLER</vt:lpstr>
      <vt:lpstr>3. YÜKSEKTEN DÜŞMEYİ ÖNLEYİCİ SİSTEMLER</vt:lpstr>
      <vt:lpstr>3. YÜKSEKTEN DÜŞMEYİ ÖNLEYİCİ SİSTEMLER</vt:lpstr>
      <vt:lpstr>3. YÜKSEKTEN DÜŞMEYİ ÖNLEYİCİ SİSTEMLER</vt:lpstr>
      <vt:lpstr>3. YÜKSEKTEN DÜŞMEYİ ÖNLEYİCİ SİSTEMLER</vt:lpstr>
      <vt:lpstr>4. YÜKSEKTE YAPILAN ÇALIŞMALAR</vt:lpstr>
      <vt:lpstr>4. YÜKSEKTE YAPILAN ÇALIŞMALAR</vt:lpstr>
      <vt:lpstr>4. YÜKSEKTE YAPILAN ÇALIŞMALAR</vt:lpstr>
      <vt:lpstr>4. YÜKSEKTE YAPILAN ÇALIŞMALAR</vt:lpstr>
      <vt:lpstr>4. YÜKSEKTE YAPILAN ÇALIŞMALAR</vt:lpstr>
      <vt:lpstr>4. YÜKSEKTE YAPILAN ÇALIŞMALAR</vt:lpstr>
      <vt:lpstr>YÜKSEKTE ÇALIŞMA EKİPMANLARI 2</vt:lpstr>
      <vt:lpstr>KONU BAŞLIKLARI</vt:lpstr>
      <vt:lpstr>1. DÜŞMEYİ DURDURUCU VE ÖNLEYİCİ KİŞİSEL KORUYUCU SİSTEMLER</vt:lpstr>
      <vt:lpstr>1. DÜŞMEYİ DURDURUCU VE ÖNLEYİCİ KİŞİSEL KORUYUCU SİSTEMLER</vt:lpstr>
      <vt:lpstr>1. DÜŞMEYİ DURDURUCU VE ÖNLEYİCİ KİŞİSEL KORUYUCU SİSTEMLER</vt:lpstr>
      <vt:lpstr>1. DÜŞMEYİ DURDURUCU VE ÖNLEYİCİ KİŞİSEL KORUYUCU SİSTEMLER</vt:lpstr>
      <vt:lpstr>1. DÜŞMEYİ DURDURUCU VE ÖNLEYİCİ KİŞİSEL KORUYUCU SİSTEMLER</vt:lpstr>
      <vt:lpstr>1. DÜŞMEYİ DURDURUCU VE ÖNLEYİCİ KİŞİSEL KORUYUCU SİSTEMLER</vt:lpstr>
      <vt:lpstr>PowerPoint Sunusu</vt:lpstr>
      <vt:lpstr>2. EMNİYET KEMERLERİ</vt:lpstr>
      <vt:lpstr>2. EMNİYET KEMERLERİ</vt:lpstr>
      <vt:lpstr>2. EMNİYET KEMERLERİ</vt:lpstr>
      <vt:lpstr>2. EMNİYET KEMERLERİ</vt:lpstr>
      <vt:lpstr>2. EMNİYET KEMERLERİ</vt:lpstr>
      <vt:lpstr>2. EMNİYET KEMERLERİ</vt:lpstr>
      <vt:lpstr>2. EMNİYET KEMERLERİ</vt:lpstr>
      <vt:lpstr>2. EMNİYET KEMERLERİ</vt:lpstr>
      <vt:lpstr>2. EMNİYET KEMERLERİ</vt:lpstr>
      <vt:lpstr>2. EMNİYET KEMERLERİ</vt:lpstr>
      <vt:lpstr>2. EMNİYET KEMERLERİ</vt:lpstr>
      <vt:lpstr>2. EMNİYET KEMERLERİ</vt:lpstr>
      <vt:lpstr>2. EMNİYET KEMERLERİ</vt:lpstr>
      <vt:lpstr>2. EMNİYET KEMERLERİ</vt:lpstr>
      <vt:lpstr>2. EMNİYET KEMERLERİ</vt:lpstr>
      <vt:lpstr>3. 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Acer</cp:lastModifiedBy>
  <cp:revision>441</cp:revision>
  <cp:lastPrinted>2018-02-07T07:08:30Z</cp:lastPrinted>
  <dcterms:created xsi:type="dcterms:W3CDTF">2016-06-28T08:34:33Z</dcterms:created>
  <dcterms:modified xsi:type="dcterms:W3CDTF">2022-05-19T10:09:30Z</dcterms:modified>
</cp:coreProperties>
</file>