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6" r:id="rId2"/>
    <p:sldId id="285" r:id="rId3"/>
    <p:sldId id="337" r:id="rId4"/>
    <p:sldId id="265" r:id="rId5"/>
    <p:sldId id="278" r:id="rId6"/>
    <p:sldId id="338"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1" r:id="rId20"/>
    <p:sldId id="352" r:id="rId21"/>
    <p:sldId id="284" r:id="rId22"/>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2" autoAdjust="0"/>
  </p:normalViewPr>
  <p:slideViewPr>
    <p:cSldViewPr snapToGrid="0" showGuides="1">
      <p:cViewPr>
        <p:scale>
          <a:sx n="81" d="100"/>
          <a:sy n="81" d="100"/>
        </p:scale>
        <p:origin x="-72"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1C25E6-B348-40A6-BF93-13FEC7E3CD28}" type="doc">
      <dgm:prSet loTypeId="urn:microsoft.com/office/officeart/2005/8/layout/gear1" loCatId="process" qsTypeId="urn:microsoft.com/office/officeart/2005/8/quickstyle/3d3" qsCatId="3D" csTypeId="urn:microsoft.com/office/officeart/2005/8/colors/accent5_3" csCatId="accent5" phldr="1"/>
      <dgm:spPr/>
    </dgm:pt>
    <dgm:pt modelId="{03348D84-9C22-4A33-93FC-6662839C8C65}">
      <dgm:prSet phldrT="[Metin]"/>
      <dgm:spPr/>
      <dgm:t>
        <a:bodyPr/>
        <a:lstStyle/>
        <a:p>
          <a:r>
            <a:rPr lang="tr-TR" dirty="0" smtClean="0"/>
            <a:t>Devlet</a:t>
          </a:r>
          <a:endParaRPr lang="tr-TR" dirty="0"/>
        </a:p>
      </dgm:t>
    </dgm:pt>
    <dgm:pt modelId="{D7303C79-F3D1-4990-BB50-02B803176B1F}" type="parTrans" cxnId="{8CD59F0D-5ACA-4E69-A515-A755D16B5D5B}">
      <dgm:prSet/>
      <dgm:spPr/>
      <dgm:t>
        <a:bodyPr/>
        <a:lstStyle/>
        <a:p>
          <a:endParaRPr lang="tr-TR"/>
        </a:p>
      </dgm:t>
    </dgm:pt>
    <dgm:pt modelId="{5C82DD89-515E-4B70-8D6F-0C06F15635DA}" type="sibTrans" cxnId="{8CD59F0D-5ACA-4E69-A515-A755D16B5D5B}">
      <dgm:prSet/>
      <dgm:spPr/>
      <dgm:t>
        <a:bodyPr/>
        <a:lstStyle/>
        <a:p>
          <a:endParaRPr lang="tr-TR"/>
        </a:p>
      </dgm:t>
    </dgm:pt>
    <dgm:pt modelId="{CC1B0EC0-A1C8-4691-98A5-D8EBB9754447}">
      <dgm:prSet phldrT="[Metin]"/>
      <dgm:spPr/>
      <dgm:t>
        <a:bodyPr/>
        <a:lstStyle/>
        <a:p>
          <a:r>
            <a:rPr lang="tr-TR" dirty="0" smtClean="0"/>
            <a:t>İşveren</a:t>
          </a:r>
          <a:endParaRPr lang="tr-TR" dirty="0"/>
        </a:p>
      </dgm:t>
    </dgm:pt>
    <dgm:pt modelId="{EA63864B-92C6-45E0-AD0D-A6BC58F6866C}" type="parTrans" cxnId="{5F3FB147-F212-4F82-86CA-97B8F5CBD76C}">
      <dgm:prSet/>
      <dgm:spPr/>
      <dgm:t>
        <a:bodyPr/>
        <a:lstStyle/>
        <a:p>
          <a:endParaRPr lang="tr-TR"/>
        </a:p>
      </dgm:t>
    </dgm:pt>
    <dgm:pt modelId="{242ACA7C-AECF-4AC1-835F-697D5B3AF97C}" type="sibTrans" cxnId="{5F3FB147-F212-4F82-86CA-97B8F5CBD76C}">
      <dgm:prSet/>
      <dgm:spPr/>
      <dgm:t>
        <a:bodyPr/>
        <a:lstStyle/>
        <a:p>
          <a:endParaRPr lang="tr-TR"/>
        </a:p>
      </dgm:t>
    </dgm:pt>
    <dgm:pt modelId="{A0ED3133-D521-4568-8F8A-5AF49967E38A}">
      <dgm:prSet phldrT="[Metin]"/>
      <dgm:spPr/>
      <dgm:t>
        <a:bodyPr/>
        <a:lstStyle/>
        <a:p>
          <a:r>
            <a:rPr lang="tr-TR" dirty="0" smtClean="0"/>
            <a:t>İşçi</a:t>
          </a:r>
          <a:endParaRPr lang="tr-TR" dirty="0"/>
        </a:p>
      </dgm:t>
    </dgm:pt>
    <dgm:pt modelId="{8CA5231F-83D2-42E4-9BDB-069D066FBF9A}" type="parTrans" cxnId="{BEF575D8-2C1B-429B-BEEF-96D3BA6774C3}">
      <dgm:prSet/>
      <dgm:spPr/>
      <dgm:t>
        <a:bodyPr/>
        <a:lstStyle/>
        <a:p>
          <a:endParaRPr lang="tr-TR"/>
        </a:p>
      </dgm:t>
    </dgm:pt>
    <dgm:pt modelId="{81C29F3D-FF70-4C21-BA88-34B070BDA60F}" type="sibTrans" cxnId="{BEF575D8-2C1B-429B-BEEF-96D3BA6774C3}">
      <dgm:prSet/>
      <dgm:spPr/>
      <dgm:t>
        <a:bodyPr/>
        <a:lstStyle/>
        <a:p>
          <a:endParaRPr lang="tr-TR"/>
        </a:p>
      </dgm:t>
    </dgm:pt>
    <dgm:pt modelId="{58533A6A-4FF8-4E62-B193-2BB9AC135147}" type="pres">
      <dgm:prSet presAssocID="{971C25E6-B348-40A6-BF93-13FEC7E3CD28}" presName="composite" presStyleCnt="0">
        <dgm:presLayoutVars>
          <dgm:chMax val="3"/>
          <dgm:animLvl val="lvl"/>
          <dgm:resizeHandles val="exact"/>
        </dgm:presLayoutVars>
      </dgm:prSet>
      <dgm:spPr/>
    </dgm:pt>
    <dgm:pt modelId="{F8C5D07D-2E81-4CC2-946B-E1F0A1D5D5C8}" type="pres">
      <dgm:prSet presAssocID="{03348D84-9C22-4A33-93FC-6662839C8C65}" presName="gear1" presStyleLbl="node1" presStyleIdx="0" presStyleCnt="3">
        <dgm:presLayoutVars>
          <dgm:chMax val="1"/>
          <dgm:bulletEnabled val="1"/>
        </dgm:presLayoutVars>
      </dgm:prSet>
      <dgm:spPr/>
      <dgm:t>
        <a:bodyPr/>
        <a:lstStyle/>
        <a:p>
          <a:endParaRPr lang="tr-TR"/>
        </a:p>
      </dgm:t>
    </dgm:pt>
    <dgm:pt modelId="{7DE7EAF8-AF12-4391-930A-4ECA04F4860D}" type="pres">
      <dgm:prSet presAssocID="{03348D84-9C22-4A33-93FC-6662839C8C65}" presName="gear1srcNode" presStyleLbl="node1" presStyleIdx="0" presStyleCnt="3"/>
      <dgm:spPr/>
      <dgm:t>
        <a:bodyPr/>
        <a:lstStyle/>
        <a:p>
          <a:endParaRPr lang="tr-TR"/>
        </a:p>
      </dgm:t>
    </dgm:pt>
    <dgm:pt modelId="{3BEE97BC-6A40-4891-898B-DBFFC725C983}" type="pres">
      <dgm:prSet presAssocID="{03348D84-9C22-4A33-93FC-6662839C8C65}" presName="gear1dstNode" presStyleLbl="node1" presStyleIdx="0" presStyleCnt="3"/>
      <dgm:spPr/>
      <dgm:t>
        <a:bodyPr/>
        <a:lstStyle/>
        <a:p>
          <a:endParaRPr lang="tr-TR"/>
        </a:p>
      </dgm:t>
    </dgm:pt>
    <dgm:pt modelId="{6D693542-DD55-44B0-9525-B09AEB46DEF7}" type="pres">
      <dgm:prSet presAssocID="{CC1B0EC0-A1C8-4691-98A5-D8EBB9754447}" presName="gear2" presStyleLbl="node1" presStyleIdx="1" presStyleCnt="3">
        <dgm:presLayoutVars>
          <dgm:chMax val="1"/>
          <dgm:bulletEnabled val="1"/>
        </dgm:presLayoutVars>
      </dgm:prSet>
      <dgm:spPr/>
      <dgm:t>
        <a:bodyPr/>
        <a:lstStyle/>
        <a:p>
          <a:endParaRPr lang="tr-TR"/>
        </a:p>
      </dgm:t>
    </dgm:pt>
    <dgm:pt modelId="{55287B2B-71E8-4A11-81DD-6C70898ED19A}" type="pres">
      <dgm:prSet presAssocID="{CC1B0EC0-A1C8-4691-98A5-D8EBB9754447}" presName="gear2srcNode" presStyleLbl="node1" presStyleIdx="1" presStyleCnt="3"/>
      <dgm:spPr/>
      <dgm:t>
        <a:bodyPr/>
        <a:lstStyle/>
        <a:p>
          <a:endParaRPr lang="tr-TR"/>
        </a:p>
      </dgm:t>
    </dgm:pt>
    <dgm:pt modelId="{45B1F3FC-8FFC-416B-A67F-16D3C48A5BDC}" type="pres">
      <dgm:prSet presAssocID="{CC1B0EC0-A1C8-4691-98A5-D8EBB9754447}" presName="gear2dstNode" presStyleLbl="node1" presStyleIdx="1" presStyleCnt="3"/>
      <dgm:spPr/>
      <dgm:t>
        <a:bodyPr/>
        <a:lstStyle/>
        <a:p>
          <a:endParaRPr lang="tr-TR"/>
        </a:p>
      </dgm:t>
    </dgm:pt>
    <dgm:pt modelId="{6297BE5B-72B6-4C4B-9262-11FE377CA3B3}" type="pres">
      <dgm:prSet presAssocID="{A0ED3133-D521-4568-8F8A-5AF49967E38A}" presName="gear3" presStyleLbl="node1" presStyleIdx="2" presStyleCnt="3"/>
      <dgm:spPr/>
      <dgm:t>
        <a:bodyPr/>
        <a:lstStyle/>
        <a:p>
          <a:endParaRPr lang="tr-TR"/>
        </a:p>
      </dgm:t>
    </dgm:pt>
    <dgm:pt modelId="{CD61B02F-9FBE-43AA-9156-A9C1C8DF2E4A}" type="pres">
      <dgm:prSet presAssocID="{A0ED3133-D521-4568-8F8A-5AF49967E38A}" presName="gear3tx" presStyleLbl="node1" presStyleIdx="2" presStyleCnt="3">
        <dgm:presLayoutVars>
          <dgm:chMax val="1"/>
          <dgm:bulletEnabled val="1"/>
        </dgm:presLayoutVars>
      </dgm:prSet>
      <dgm:spPr/>
      <dgm:t>
        <a:bodyPr/>
        <a:lstStyle/>
        <a:p>
          <a:endParaRPr lang="tr-TR"/>
        </a:p>
      </dgm:t>
    </dgm:pt>
    <dgm:pt modelId="{839C7081-F463-4544-84F0-623E655F1420}" type="pres">
      <dgm:prSet presAssocID="{A0ED3133-D521-4568-8F8A-5AF49967E38A}" presName="gear3srcNode" presStyleLbl="node1" presStyleIdx="2" presStyleCnt="3"/>
      <dgm:spPr/>
      <dgm:t>
        <a:bodyPr/>
        <a:lstStyle/>
        <a:p>
          <a:endParaRPr lang="tr-TR"/>
        </a:p>
      </dgm:t>
    </dgm:pt>
    <dgm:pt modelId="{B38EBCD2-0BF1-4CBC-9361-393930921C0E}" type="pres">
      <dgm:prSet presAssocID="{A0ED3133-D521-4568-8F8A-5AF49967E38A}" presName="gear3dstNode" presStyleLbl="node1" presStyleIdx="2" presStyleCnt="3"/>
      <dgm:spPr/>
      <dgm:t>
        <a:bodyPr/>
        <a:lstStyle/>
        <a:p>
          <a:endParaRPr lang="tr-TR"/>
        </a:p>
      </dgm:t>
    </dgm:pt>
    <dgm:pt modelId="{D6018A02-D5AC-45D5-A0BF-401362731E81}" type="pres">
      <dgm:prSet presAssocID="{5C82DD89-515E-4B70-8D6F-0C06F15635DA}" presName="connector1" presStyleLbl="sibTrans2D1" presStyleIdx="0" presStyleCnt="3"/>
      <dgm:spPr/>
      <dgm:t>
        <a:bodyPr/>
        <a:lstStyle/>
        <a:p>
          <a:endParaRPr lang="tr-TR"/>
        </a:p>
      </dgm:t>
    </dgm:pt>
    <dgm:pt modelId="{7A75D217-AE95-4D31-A907-28F37CFCC6F3}" type="pres">
      <dgm:prSet presAssocID="{242ACA7C-AECF-4AC1-835F-697D5B3AF97C}" presName="connector2" presStyleLbl="sibTrans2D1" presStyleIdx="1" presStyleCnt="3"/>
      <dgm:spPr/>
      <dgm:t>
        <a:bodyPr/>
        <a:lstStyle/>
        <a:p>
          <a:endParaRPr lang="tr-TR"/>
        </a:p>
      </dgm:t>
    </dgm:pt>
    <dgm:pt modelId="{CAFBA11F-51CA-49D9-AF7E-D40A6A21F193}" type="pres">
      <dgm:prSet presAssocID="{81C29F3D-FF70-4C21-BA88-34B070BDA60F}" presName="connector3" presStyleLbl="sibTrans2D1" presStyleIdx="2" presStyleCnt="3"/>
      <dgm:spPr/>
      <dgm:t>
        <a:bodyPr/>
        <a:lstStyle/>
        <a:p>
          <a:endParaRPr lang="tr-TR"/>
        </a:p>
      </dgm:t>
    </dgm:pt>
  </dgm:ptLst>
  <dgm:cxnLst>
    <dgm:cxn modelId="{BEF575D8-2C1B-429B-BEEF-96D3BA6774C3}" srcId="{971C25E6-B348-40A6-BF93-13FEC7E3CD28}" destId="{A0ED3133-D521-4568-8F8A-5AF49967E38A}" srcOrd="2" destOrd="0" parTransId="{8CA5231F-83D2-42E4-9BDB-069D066FBF9A}" sibTransId="{81C29F3D-FF70-4C21-BA88-34B070BDA60F}"/>
    <dgm:cxn modelId="{3597CD3C-98F7-48BA-ACA1-17FB964DB7AF}" type="presOf" srcId="{A0ED3133-D521-4568-8F8A-5AF49967E38A}" destId="{6297BE5B-72B6-4C4B-9262-11FE377CA3B3}" srcOrd="0" destOrd="0" presId="urn:microsoft.com/office/officeart/2005/8/layout/gear1"/>
    <dgm:cxn modelId="{096DF55B-5D20-450F-BD4B-590081809EE3}" type="presOf" srcId="{03348D84-9C22-4A33-93FC-6662839C8C65}" destId="{F8C5D07D-2E81-4CC2-946B-E1F0A1D5D5C8}" srcOrd="0" destOrd="0" presId="urn:microsoft.com/office/officeart/2005/8/layout/gear1"/>
    <dgm:cxn modelId="{013800B7-5E5A-401E-92EE-CD68818A1E0A}" type="presOf" srcId="{A0ED3133-D521-4568-8F8A-5AF49967E38A}" destId="{839C7081-F463-4544-84F0-623E655F1420}" srcOrd="2" destOrd="0" presId="urn:microsoft.com/office/officeart/2005/8/layout/gear1"/>
    <dgm:cxn modelId="{377F5DDA-2F9C-429B-BF8F-D9E444BA7ABA}" type="presOf" srcId="{03348D84-9C22-4A33-93FC-6662839C8C65}" destId="{3BEE97BC-6A40-4891-898B-DBFFC725C983}" srcOrd="2" destOrd="0" presId="urn:microsoft.com/office/officeart/2005/8/layout/gear1"/>
    <dgm:cxn modelId="{E7C074D1-05F6-47FE-8CEA-AFAAE597FF1C}" type="presOf" srcId="{CC1B0EC0-A1C8-4691-98A5-D8EBB9754447}" destId="{55287B2B-71E8-4A11-81DD-6C70898ED19A}" srcOrd="1" destOrd="0" presId="urn:microsoft.com/office/officeart/2005/8/layout/gear1"/>
    <dgm:cxn modelId="{0C565F82-FC8B-4F40-AC5E-B16061CF5A7A}" type="presOf" srcId="{242ACA7C-AECF-4AC1-835F-697D5B3AF97C}" destId="{7A75D217-AE95-4D31-A907-28F37CFCC6F3}" srcOrd="0" destOrd="0" presId="urn:microsoft.com/office/officeart/2005/8/layout/gear1"/>
    <dgm:cxn modelId="{FC9A0AE8-F417-47D5-B5DB-6338A35FFF7E}" type="presOf" srcId="{CC1B0EC0-A1C8-4691-98A5-D8EBB9754447}" destId="{6D693542-DD55-44B0-9525-B09AEB46DEF7}" srcOrd="0" destOrd="0" presId="urn:microsoft.com/office/officeart/2005/8/layout/gear1"/>
    <dgm:cxn modelId="{056BFEB4-F187-485C-8A55-7EA6C1CC3CB8}" type="presOf" srcId="{CC1B0EC0-A1C8-4691-98A5-D8EBB9754447}" destId="{45B1F3FC-8FFC-416B-A67F-16D3C48A5BDC}" srcOrd="2" destOrd="0" presId="urn:microsoft.com/office/officeart/2005/8/layout/gear1"/>
    <dgm:cxn modelId="{10604EB3-BD42-4C6B-B91C-923D04F945DB}" type="presOf" srcId="{A0ED3133-D521-4568-8F8A-5AF49967E38A}" destId="{CD61B02F-9FBE-43AA-9156-A9C1C8DF2E4A}" srcOrd="1" destOrd="0" presId="urn:microsoft.com/office/officeart/2005/8/layout/gear1"/>
    <dgm:cxn modelId="{5F3FB147-F212-4F82-86CA-97B8F5CBD76C}" srcId="{971C25E6-B348-40A6-BF93-13FEC7E3CD28}" destId="{CC1B0EC0-A1C8-4691-98A5-D8EBB9754447}" srcOrd="1" destOrd="0" parTransId="{EA63864B-92C6-45E0-AD0D-A6BC58F6866C}" sibTransId="{242ACA7C-AECF-4AC1-835F-697D5B3AF97C}"/>
    <dgm:cxn modelId="{8CD59F0D-5ACA-4E69-A515-A755D16B5D5B}" srcId="{971C25E6-B348-40A6-BF93-13FEC7E3CD28}" destId="{03348D84-9C22-4A33-93FC-6662839C8C65}" srcOrd="0" destOrd="0" parTransId="{D7303C79-F3D1-4990-BB50-02B803176B1F}" sibTransId="{5C82DD89-515E-4B70-8D6F-0C06F15635DA}"/>
    <dgm:cxn modelId="{B4E2D809-9263-40F2-A7D0-58E0983566C3}" type="presOf" srcId="{03348D84-9C22-4A33-93FC-6662839C8C65}" destId="{7DE7EAF8-AF12-4391-930A-4ECA04F4860D}" srcOrd="1" destOrd="0" presId="urn:microsoft.com/office/officeart/2005/8/layout/gear1"/>
    <dgm:cxn modelId="{F94C21F2-6601-4FC0-A6D7-4C41047CDD02}" type="presOf" srcId="{5C82DD89-515E-4B70-8D6F-0C06F15635DA}" destId="{D6018A02-D5AC-45D5-A0BF-401362731E81}" srcOrd="0" destOrd="0" presId="urn:microsoft.com/office/officeart/2005/8/layout/gear1"/>
    <dgm:cxn modelId="{F8D4F299-E18E-4E2F-8B21-7B1C81F15DCF}" type="presOf" srcId="{971C25E6-B348-40A6-BF93-13FEC7E3CD28}" destId="{58533A6A-4FF8-4E62-B193-2BB9AC135147}" srcOrd="0" destOrd="0" presId="urn:microsoft.com/office/officeart/2005/8/layout/gear1"/>
    <dgm:cxn modelId="{79E8C3D5-F6B3-4A6C-8C11-017F7D1375A4}" type="presOf" srcId="{A0ED3133-D521-4568-8F8A-5AF49967E38A}" destId="{B38EBCD2-0BF1-4CBC-9361-393930921C0E}" srcOrd="3" destOrd="0" presId="urn:microsoft.com/office/officeart/2005/8/layout/gear1"/>
    <dgm:cxn modelId="{D6A5B550-A593-4EBC-8F95-41664D0C9D1E}" type="presOf" srcId="{81C29F3D-FF70-4C21-BA88-34B070BDA60F}" destId="{CAFBA11F-51CA-49D9-AF7E-D40A6A21F193}" srcOrd="0" destOrd="0" presId="urn:microsoft.com/office/officeart/2005/8/layout/gear1"/>
    <dgm:cxn modelId="{C884DAD7-9523-494F-B94B-E48C754930AE}" type="presParOf" srcId="{58533A6A-4FF8-4E62-B193-2BB9AC135147}" destId="{F8C5D07D-2E81-4CC2-946B-E1F0A1D5D5C8}" srcOrd="0" destOrd="0" presId="urn:microsoft.com/office/officeart/2005/8/layout/gear1"/>
    <dgm:cxn modelId="{D773CE70-749B-413C-9B89-E490049DDA0A}" type="presParOf" srcId="{58533A6A-4FF8-4E62-B193-2BB9AC135147}" destId="{7DE7EAF8-AF12-4391-930A-4ECA04F4860D}" srcOrd="1" destOrd="0" presId="urn:microsoft.com/office/officeart/2005/8/layout/gear1"/>
    <dgm:cxn modelId="{85FFB86D-F832-4813-B101-F77824FB07B6}" type="presParOf" srcId="{58533A6A-4FF8-4E62-B193-2BB9AC135147}" destId="{3BEE97BC-6A40-4891-898B-DBFFC725C983}" srcOrd="2" destOrd="0" presId="urn:microsoft.com/office/officeart/2005/8/layout/gear1"/>
    <dgm:cxn modelId="{3D399B7F-0AE6-4CBC-BD27-175ADFDED2C8}" type="presParOf" srcId="{58533A6A-4FF8-4E62-B193-2BB9AC135147}" destId="{6D693542-DD55-44B0-9525-B09AEB46DEF7}" srcOrd="3" destOrd="0" presId="urn:microsoft.com/office/officeart/2005/8/layout/gear1"/>
    <dgm:cxn modelId="{183F8AA9-AFC4-4E48-907A-A0C4B5225147}" type="presParOf" srcId="{58533A6A-4FF8-4E62-B193-2BB9AC135147}" destId="{55287B2B-71E8-4A11-81DD-6C70898ED19A}" srcOrd="4" destOrd="0" presId="urn:microsoft.com/office/officeart/2005/8/layout/gear1"/>
    <dgm:cxn modelId="{9ECB1FC1-8E3B-400A-B8D8-07480A9640F0}" type="presParOf" srcId="{58533A6A-4FF8-4E62-B193-2BB9AC135147}" destId="{45B1F3FC-8FFC-416B-A67F-16D3C48A5BDC}" srcOrd="5" destOrd="0" presId="urn:microsoft.com/office/officeart/2005/8/layout/gear1"/>
    <dgm:cxn modelId="{0E000306-06F1-43A0-A61E-BE3241502390}" type="presParOf" srcId="{58533A6A-4FF8-4E62-B193-2BB9AC135147}" destId="{6297BE5B-72B6-4C4B-9262-11FE377CA3B3}" srcOrd="6" destOrd="0" presId="urn:microsoft.com/office/officeart/2005/8/layout/gear1"/>
    <dgm:cxn modelId="{7B1311CA-A36B-4B31-8004-DCDCDB9662C5}" type="presParOf" srcId="{58533A6A-4FF8-4E62-B193-2BB9AC135147}" destId="{CD61B02F-9FBE-43AA-9156-A9C1C8DF2E4A}" srcOrd="7" destOrd="0" presId="urn:microsoft.com/office/officeart/2005/8/layout/gear1"/>
    <dgm:cxn modelId="{ECB8A154-F6E5-4C3C-8EAB-2F2EBE65945F}" type="presParOf" srcId="{58533A6A-4FF8-4E62-B193-2BB9AC135147}" destId="{839C7081-F463-4544-84F0-623E655F1420}" srcOrd="8" destOrd="0" presId="urn:microsoft.com/office/officeart/2005/8/layout/gear1"/>
    <dgm:cxn modelId="{037BC769-CA8D-4460-A8C5-B5E581776EAF}" type="presParOf" srcId="{58533A6A-4FF8-4E62-B193-2BB9AC135147}" destId="{B38EBCD2-0BF1-4CBC-9361-393930921C0E}" srcOrd="9" destOrd="0" presId="urn:microsoft.com/office/officeart/2005/8/layout/gear1"/>
    <dgm:cxn modelId="{147BD198-4997-4B3C-AFD8-C6B4C6AA3A9A}" type="presParOf" srcId="{58533A6A-4FF8-4E62-B193-2BB9AC135147}" destId="{D6018A02-D5AC-45D5-A0BF-401362731E81}" srcOrd="10" destOrd="0" presId="urn:microsoft.com/office/officeart/2005/8/layout/gear1"/>
    <dgm:cxn modelId="{4448A1AC-95EE-4066-BD16-C67E73299DFC}" type="presParOf" srcId="{58533A6A-4FF8-4E62-B193-2BB9AC135147}" destId="{7A75D217-AE95-4D31-A907-28F37CFCC6F3}" srcOrd="11" destOrd="0" presId="urn:microsoft.com/office/officeart/2005/8/layout/gear1"/>
    <dgm:cxn modelId="{E44EDD61-7010-4CC6-872D-1E068D53B68C}" type="presParOf" srcId="{58533A6A-4FF8-4E62-B193-2BB9AC135147}" destId="{CAFBA11F-51CA-49D9-AF7E-D40A6A21F19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196443-D6C0-410A-8F10-2999ACB957AE}" type="doc">
      <dgm:prSet loTypeId="urn:microsoft.com/office/officeart/2005/8/layout/chevron2" loCatId="list" qsTypeId="urn:microsoft.com/office/officeart/2005/8/quickstyle/3d3" qsCatId="3D" csTypeId="urn:microsoft.com/office/officeart/2005/8/colors/accent5_4" csCatId="accent5" phldr="1"/>
      <dgm:spPr/>
      <dgm:t>
        <a:bodyPr/>
        <a:lstStyle/>
        <a:p>
          <a:endParaRPr lang="tr-TR"/>
        </a:p>
      </dgm:t>
    </dgm:pt>
    <dgm:pt modelId="{46D083A6-8C4C-4A24-93B8-E9B072F2810A}">
      <dgm:prSet phldrT="[Metin]"/>
      <dgm:spPr/>
      <dgm:t>
        <a:bodyPr/>
        <a:lstStyle/>
        <a:p>
          <a:r>
            <a:rPr lang="tr-TR" dirty="0" smtClean="0"/>
            <a:t>1</a:t>
          </a:r>
          <a:endParaRPr lang="tr-TR" dirty="0"/>
        </a:p>
      </dgm:t>
    </dgm:pt>
    <dgm:pt modelId="{13906E8B-1816-477F-BD0C-C4DC08D9A4E5}" type="parTrans" cxnId="{7651116B-FD79-47DF-855A-AE0DC0C2DD02}">
      <dgm:prSet/>
      <dgm:spPr/>
      <dgm:t>
        <a:bodyPr/>
        <a:lstStyle/>
        <a:p>
          <a:endParaRPr lang="tr-TR"/>
        </a:p>
      </dgm:t>
    </dgm:pt>
    <dgm:pt modelId="{4474C040-C9CC-4F8F-9F0B-4B78DB32D665}" type="sibTrans" cxnId="{7651116B-FD79-47DF-855A-AE0DC0C2DD02}">
      <dgm:prSet/>
      <dgm:spPr/>
      <dgm:t>
        <a:bodyPr/>
        <a:lstStyle/>
        <a:p>
          <a:endParaRPr lang="tr-TR"/>
        </a:p>
      </dgm:t>
    </dgm:pt>
    <dgm:pt modelId="{144D0AA9-62F4-4946-951E-3B52545F1528}">
      <dgm:prSet phldrT="[Metin]" custT="1"/>
      <dgm:spPr/>
      <dgm:t>
        <a:bodyPr/>
        <a:lstStyle/>
        <a:p>
          <a:r>
            <a:rPr lang="tr-TR" sz="1600" kern="1200" dirty="0" smtClean="0">
              <a:solidFill>
                <a:schemeClr val="tx1"/>
              </a:solidFill>
              <a:latin typeface="Arial Narrow" panose="020B0606020202030204" pitchFamily="34" charset="0"/>
              <a:ea typeface="+mj-ea"/>
              <a:cs typeface="+mj-cs"/>
            </a:rPr>
            <a:t>Mevzuat Hazırlamak</a:t>
          </a:r>
          <a:endParaRPr lang="tr-TR" sz="1600" kern="1200" dirty="0">
            <a:solidFill>
              <a:schemeClr val="tx1"/>
            </a:solidFill>
            <a:latin typeface="Arial Narrow" panose="020B0606020202030204" pitchFamily="34" charset="0"/>
            <a:ea typeface="+mj-ea"/>
            <a:cs typeface="+mj-cs"/>
          </a:endParaRPr>
        </a:p>
      </dgm:t>
    </dgm:pt>
    <dgm:pt modelId="{5F1BDD90-648D-4179-B0F5-B55FFB5ED9EB}" type="parTrans" cxnId="{3138AA38-17BC-4A78-8523-9871248A181B}">
      <dgm:prSet/>
      <dgm:spPr/>
      <dgm:t>
        <a:bodyPr/>
        <a:lstStyle/>
        <a:p>
          <a:endParaRPr lang="tr-TR"/>
        </a:p>
      </dgm:t>
    </dgm:pt>
    <dgm:pt modelId="{3073251B-B596-4B69-94A0-8997F46E49E9}" type="sibTrans" cxnId="{3138AA38-17BC-4A78-8523-9871248A181B}">
      <dgm:prSet/>
      <dgm:spPr/>
      <dgm:t>
        <a:bodyPr/>
        <a:lstStyle/>
        <a:p>
          <a:endParaRPr lang="tr-TR"/>
        </a:p>
      </dgm:t>
    </dgm:pt>
    <dgm:pt modelId="{084BBAAA-7545-4787-94C7-75821FD47C31}">
      <dgm:prSet phldrT="[Metin]"/>
      <dgm:spPr/>
      <dgm:t>
        <a:bodyPr/>
        <a:lstStyle/>
        <a:p>
          <a:r>
            <a:rPr lang="tr-TR" dirty="0" smtClean="0"/>
            <a:t>2</a:t>
          </a:r>
          <a:endParaRPr lang="tr-TR" dirty="0"/>
        </a:p>
      </dgm:t>
    </dgm:pt>
    <dgm:pt modelId="{99CE13D5-4176-41CE-848A-6EB18C76A760}" type="parTrans" cxnId="{551FE0A4-6214-47E7-B8C8-429ACD72A1F7}">
      <dgm:prSet/>
      <dgm:spPr/>
      <dgm:t>
        <a:bodyPr/>
        <a:lstStyle/>
        <a:p>
          <a:endParaRPr lang="tr-TR"/>
        </a:p>
      </dgm:t>
    </dgm:pt>
    <dgm:pt modelId="{028F21B3-F19B-4834-AB4C-E4131254A65A}" type="sibTrans" cxnId="{551FE0A4-6214-47E7-B8C8-429ACD72A1F7}">
      <dgm:prSet/>
      <dgm:spPr/>
      <dgm:t>
        <a:bodyPr/>
        <a:lstStyle/>
        <a:p>
          <a:endParaRPr lang="tr-TR"/>
        </a:p>
      </dgm:t>
    </dgm:pt>
    <dgm:pt modelId="{B39B8C60-CB9A-4F5D-B905-7D3F67B3119D}">
      <dgm:prSet phldrT="[Metin]" custT="1"/>
      <dgm:spPr/>
      <dgm:t>
        <a:bodyPr/>
        <a:lstStyle/>
        <a:p>
          <a:r>
            <a:rPr lang="tr-TR" sz="1600" kern="1200" dirty="0" smtClean="0">
              <a:solidFill>
                <a:schemeClr val="tx1"/>
              </a:solidFill>
              <a:latin typeface="Arial Narrow" panose="020B0606020202030204" pitchFamily="34" charset="0"/>
              <a:ea typeface="+mj-ea"/>
              <a:cs typeface="+mj-cs"/>
            </a:rPr>
            <a:t>KKD yönetmeliklerine Uygun Üretimi Sağlama(CE)</a:t>
          </a:r>
          <a:endParaRPr lang="tr-TR" sz="1600" kern="1200" dirty="0">
            <a:solidFill>
              <a:schemeClr val="tx1"/>
            </a:solidFill>
            <a:latin typeface="Arial Narrow" panose="020B0606020202030204" pitchFamily="34" charset="0"/>
            <a:ea typeface="+mj-ea"/>
            <a:cs typeface="+mj-cs"/>
          </a:endParaRPr>
        </a:p>
      </dgm:t>
    </dgm:pt>
    <dgm:pt modelId="{33500F94-0EAC-4E89-9888-9EAE3DDE9A6B}" type="parTrans" cxnId="{89C04372-F0EC-4F0E-A403-2CDD3E47906D}">
      <dgm:prSet/>
      <dgm:spPr/>
      <dgm:t>
        <a:bodyPr/>
        <a:lstStyle/>
        <a:p>
          <a:endParaRPr lang="tr-TR"/>
        </a:p>
      </dgm:t>
    </dgm:pt>
    <dgm:pt modelId="{CBBB608E-518E-4EDD-B0A6-0414F4F0622C}" type="sibTrans" cxnId="{89C04372-F0EC-4F0E-A403-2CDD3E47906D}">
      <dgm:prSet/>
      <dgm:spPr/>
      <dgm:t>
        <a:bodyPr/>
        <a:lstStyle/>
        <a:p>
          <a:endParaRPr lang="tr-TR"/>
        </a:p>
      </dgm:t>
    </dgm:pt>
    <dgm:pt modelId="{D44BC9BF-7F44-4BCD-86C6-0412C3C597BC}">
      <dgm:prSet phldrT="[Metin]"/>
      <dgm:spPr/>
      <dgm:t>
        <a:bodyPr/>
        <a:lstStyle/>
        <a:p>
          <a:r>
            <a:rPr lang="tr-TR" dirty="0" smtClean="0"/>
            <a:t>4</a:t>
          </a:r>
          <a:endParaRPr lang="tr-TR" dirty="0"/>
        </a:p>
      </dgm:t>
    </dgm:pt>
    <dgm:pt modelId="{6B2ABFC9-F6C0-4D91-B36E-31F4CD5B367A}" type="parTrans" cxnId="{6A7A3E8A-AA22-4C89-A661-190649B8EC64}">
      <dgm:prSet/>
      <dgm:spPr/>
      <dgm:t>
        <a:bodyPr/>
        <a:lstStyle/>
        <a:p>
          <a:endParaRPr lang="tr-TR"/>
        </a:p>
      </dgm:t>
    </dgm:pt>
    <dgm:pt modelId="{AD6A6537-5D99-460F-BD5F-AC2BF13654B1}" type="sibTrans" cxnId="{6A7A3E8A-AA22-4C89-A661-190649B8EC64}">
      <dgm:prSet/>
      <dgm:spPr/>
      <dgm:t>
        <a:bodyPr/>
        <a:lstStyle/>
        <a:p>
          <a:endParaRPr lang="tr-TR"/>
        </a:p>
      </dgm:t>
    </dgm:pt>
    <dgm:pt modelId="{1F164849-B635-49F6-AF0F-347ADEB64382}">
      <dgm:prSet phldrT="[Metin]" custT="1"/>
      <dgm:spPr/>
      <dgm:t>
        <a:bodyPr/>
        <a:lstStyle/>
        <a:p>
          <a:r>
            <a:rPr lang="tr-TR" sz="1600" kern="1200" dirty="0" smtClean="0">
              <a:solidFill>
                <a:schemeClr val="tx1"/>
              </a:solidFill>
              <a:latin typeface="Arial Narrow" panose="020B0606020202030204" pitchFamily="34" charset="0"/>
              <a:ea typeface="+mj-ea"/>
              <a:cs typeface="+mj-cs"/>
            </a:rPr>
            <a:t>İstek ve </a:t>
          </a:r>
          <a:r>
            <a:rPr lang="tr-TR" sz="1600" kern="1200" dirty="0" smtClean="0">
              <a:solidFill>
                <a:schemeClr val="tx1"/>
              </a:solidFill>
              <a:latin typeface="Arial Narrow" panose="020B0606020202030204" pitchFamily="34" charset="0"/>
              <a:ea typeface="+mj-ea"/>
              <a:cs typeface="+mj-cs"/>
            </a:rPr>
            <a:t>Şikayetlerin </a:t>
          </a:r>
          <a:r>
            <a:rPr lang="tr-TR" sz="1600" kern="1200" dirty="0" smtClean="0">
              <a:solidFill>
                <a:schemeClr val="tx1"/>
              </a:solidFill>
              <a:latin typeface="Arial Narrow" panose="020B0606020202030204" pitchFamily="34" charset="0"/>
              <a:ea typeface="+mj-ea"/>
              <a:cs typeface="+mj-cs"/>
            </a:rPr>
            <a:t>Değerlendirilmesi</a:t>
          </a:r>
          <a:endParaRPr lang="tr-TR" sz="1600" kern="1200" dirty="0">
            <a:solidFill>
              <a:schemeClr val="tx1"/>
            </a:solidFill>
            <a:latin typeface="Arial Narrow" panose="020B0606020202030204" pitchFamily="34" charset="0"/>
            <a:ea typeface="+mj-ea"/>
            <a:cs typeface="+mj-cs"/>
          </a:endParaRPr>
        </a:p>
      </dgm:t>
    </dgm:pt>
    <dgm:pt modelId="{04874F39-73F0-4E62-BE9F-5E237D5B66C4}" type="parTrans" cxnId="{7E51C168-973B-4A22-81D0-E522CF050E5F}">
      <dgm:prSet/>
      <dgm:spPr/>
      <dgm:t>
        <a:bodyPr/>
        <a:lstStyle/>
        <a:p>
          <a:endParaRPr lang="tr-TR"/>
        </a:p>
      </dgm:t>
    </dgm:pt>
    <dgm:pt modelId="{84BC7E05-7ED6-4B36-827B-45C0E449EB7C}" type="sibTrans" cxnId="{7E51C168-973B-4A22-81D0-E522CF050E5F}">
      <dgm:prSet/>
      <dgm:spPr/>
      <dgm:t>
        <a:bodyPr/>
        <a:lstStyle/>
        <a:p>
          <a:endParaRPr lang="tr-TR"/>
        </a:p>
      </dgm:t>
    </dgm:pt>
    <dgm:pt modelId="{9D018D3F-47F6-4323-821E-2904943DF9BC}">
      <dgm:prSet phldrT="[Metin]"/>
      <dgm:spPr/>
      <dgm:t>
        <a:bodyPr/>
        <a:lstStyle/>
        <a:p>
          <a:r>
            <a:rPr lang="tr-TR" dirty="0" smtClean="0"/>
            <a:t>3</a:t>
          </a:r>
          <a:endParaRPr lang="tr-TR" dirty="0"/>
        </a:p>
      </dgm:t>
    </dgm:pt>
    <dgm:pt modelId="{59BA93C9-C6BA-4EDA-BEA4-0998A30E0306}" type="parTrans" cxnId="{4E100BBB-5C81-42EE-8735-A5C1E509E4EA}">
      <dgm:prSet/>
      <dgm:spPr/>
      <dgm:t>
        <a:bodyPr/>
        <a:lstStyle/>
        <a:p>
          <a:endParaRPr lang="tr-TR"/>
        </a:p>
      </dgm:t>
    </dgm:pt>
    <dgm:pt modelId="{749BF920-3186-4696-8664-CEA938721B2C}" type="sibTrans" cxnId="{4E100BBB-5C81-42EE-8735-A5C1E509E4EA}">
      <dgm:prSet/>
      <dgm:spPr/>
      <dgm:t>
        <a:bodyPr/>
        <a:lstStyle/>
        <a:p>
          <a:endParaRPr lang="tr-TR"/>
        </a:p>
      </dgm:t>
    </dgm:pt>
    <dgm:pt modelId="{37EC209B-CE05-4B4F-A1D4-986FD659ED0C}">
      <dgm:prSet custT="1"/>
      <dgm:spPr/>
      <dgm:t>
        <a:bodyPr/>
        <a:lstStyle/>
        <a:p>
          <a:r>
            <a:rPr lang="tr-TR" sz="1600" kern="1200" dirty="0" smtClean="0">
              <a:solidFill>
                <a:schemeClr val="tx1"/>
              </a:solidFill>
              <a:latin typeface="Arial Narrow" panose="020B0606020202030204" pitchFamily="34" charset="0"/>
              <a:ea typeface="+mj-ea"/>
              <a:cs typeface="+mj-cs"/>
            </a:rPr>
            <a:t>Denetim</a:t>
          </a:r>
          <a:endParaRPr lang="tr-TR" sz="1600" kern="1200" dirty="0">
            <a:solidFill>
              <a:schemeClr val="tx1"/>
            </a:solidFill>
            <a:latin typeface="Arial Narrow" panose="020B0606020202030204" pitchFamily="34" charset="0"/>
            <a:ea typeface="+mj-ea"/>
            <a:cs typeface="+mj-cs"/>
          </a:endParaRPr>
        </a:p>
      </dgm:t>
    </dgm:pt>
    <dgm:pt modelId="{21D733A9-9899-4635-9507-C6BFFE7150DB}" type="parTrans" cxnId="{A7FA29C6-A3DE-48D3-8877-506AB8273066}">
      <dgm:prSet/>
      <dgm:spPr/>
      <dgm:t>
        <a:bodyPr/>
        <a:lstStyle/>
        <a:p>
          <a:endParaRPr lang="tr-TR"/>
        </a:p>
      </dgm:t>
    </dgm:pt>
    <dgm:pt modelId="{0CDA9F2D-9E33-4B4A-AA86-AFB11853DE93}" type="sibTrans" cxnId="{A7FA29C6-A3DE-48D3-8877-506AB8273066}">
      <dgm:prSet/>
      <dgm:spPr/>
      <dgm:t>
        <a:bodyPr/>
        <a:lstStyle/>
        <a:p>
          <a:endParaRPr lang="tr-TR"/>
        </a:p>
      </dgm:t>
    </dgm:pt>
    <dgm:pt modelId="{F69E509F-A9DF-4B6A-B734-6A2E47EDD61D}">
      <dgm:prSet custT="1"/>
      <dgm:spPr/>
      <dgm:t>
        <a:bodyPr/>
        <a:lstStyle/>
        <a:p>
          <a:r>
            <a:rPr lang="tr-TR" sz="1600" kern="1200" dirty="0" smtClean="0">
              <a:solidFill>
                <a:schemeClr val="tx1"/>
              </a:solidFill>
              <a:latin typeface="Arial Narrow" panose="020B0606020202030204" pitchFamily="34" charset="0"/>
              <a:ea typeface="+mj-ea"/>
              <a:cs typeface="+mj-cs"/>
            </a:rPr>
            <a:t>İş Yerinde Denetim</a:t>
          </a:r>
          <a:endParaRPr lang="tr-TR" sz="1600" kern="1200" dirty="0">
            <a:solidFill>
              <a:schemeClr val="tx1"/>
            </a:solidFill>
            <a:latin typeface="Arial Narrow" panose="020B0606020202030204" pitchFamily="34" charset="0"/>
            <a:ea typeface="+mj-ea"/>
            <a:cs typeface="+mj-cs"/>
          </a:endParaRPr>
        </a:p>
      </dgm:t>
    </dgm:pt>
    <dgm:pt modelId="{70DABDD6-AB12-42EC-B0F4-5CA0F961E363}" type="parTrans" cxnId="{CCBADA93-E42C-4FB4-9293-34FB6ACD2373}">
      <dgm:prSet/>
      <dgm:spPr/>
      <dgm:t>
        <a:bodyPr/>
        <a:lstStyle/>
        <a:p>
          <a:endParaRPr lang="tr-TR"/>
        </a:p>
      </dgm:t>
    </dgm:pt>
    <dgm:pt modelId="{BA3C49DE-583E-475B-8793-5343E19A14DE}" type="sibTrans" cxnId="{CCBADA93-E42C-4FB4-9293-34FB6ACD2373}">
      <dgm:prSet/>
      <dgm:spPr/>
      <dgm:t>
        <a:bodyPr/>
        <a:lstStyle/>
        <a:p>
          <a:endParaRPr lang="tr-TR"/>
        </a:p>
      </dgm:t>
    </dgm:pt>
    <dgm:pt modelId="{F7F9D988-B0C3-41DC-AC1B-BE4FB86F02C3}">
      <dgm:prSet custT="1"/>
      <dgm:spPr/>
      <dgm:t>
        <a:bodyPr/>
        <a:lstStyle/>
        <a:p>
          <a:r>
            <a:rPr lang="tr-TR" sz="1600" kern="1200" dirty="0" smtClean="0">
              <a:solidFill>
                <a:schemeClr val="tx1"/>
              </a:solidFill>
              <a:latin typeface="Arial Narrow" panose="020B0606020202030204" pitchFamily="34" charset="0"/>
              <a:ea typeface="+mj-ea"/>
              <a:cs typeface="+mj-cs"/>
            </a:rPr>
            <a:t>Üretim ve Satış Yerinde Denetim(Piyasa Denetimi ve Gözetimi)</a:t>
          </a:r>
          <a:endParaRPr lang="tr-TR" sz="1600" kern="1200" dirty="0">
            <a:solidFill>
              <a:schemeClr val="tx1"/>
            </a:solidFill>
            <a:latin typeface="Arial Narrow" panose="020B0606020202030204" pitchFamily="34" charset="0"/>
            <a:ea typeface="+mj-ea"/>
            <a:cs typeface="+mj-cs"/>
          </a:endParaRPr>
        </a:p>
      </dgm:t>
    </dgm:pt>
    <dgm:pt modelId="{6EEC04CA-7479-4012-B417-6D3143CECCD1}" type="parTrans" cxnId="{A599CF54-044B-46F4-889F-D44F0A93E7A6}">
      <dgm:prSet/>
      <dgm:spPr/>
      <dgm:t>
        <a:bodyPr/>
        <a:lstStyle/>
        <a:p>
          <a:endParaRPr lang="tr-TR"/>
        </a:p>
      </dgm:t>
    </dgm:pt>
    <dgm:pt modelId="{F83B2368-E586-4C98-AA9B-B0B578024E57}" type="sibTrans" cxnId="{A599CF54-044B-46F4-889F-D44F0A93E7A6}">
      <dgm:prSet/>
      <dgm:spPr/>
      <dgm:t>
        <a:bodyPr/>
        <a:lstStyle/>
        <a:p>
          <a:endParaRPr lang="tr-TR"/>
        </a:p>
      </dgm:t>
    </dgm:pt>
    <dgm:pt modelId="{96BC7237-F342-4064-AC92-FEA133456FB3}" type="pres">
      <dgm:prSet presAssocID="{30196443-D6C0-410A-8F10-2999ACB957AE}" presName="linearFlow" presStyleCnt="0">
        <dgm:presLayoutVars>
          <dgm:dir/>
          <dgm:animLvl val="lvl"/>
          <dgm:resizeHandles val="exact"/>
        </dgm:presLayoutVars>
      </dgm:prSet>
      <dgm:spPr/>
      <dgm:t>
        <a:bodyPr/>
        <a:lstStyle/>
        <a:p>
          <a:endParaRPr lang="tr-TR"/>
        </a:p>
      </dgm:t>
    </dgm:pt>
    <dgm:pt modelId="{E52D5B2F-534E-4390-BBCC-ACD8C019FB9E}" type="pres">
      <dgm:prSet presAssocID="{46D083A6-8C4C-4A24-93B8-E9B072F2810A}" presName="composite" presStyleCnt="0"/>
      <dgm:spPr/>
    </dgm:pt>
    <dgm:pt modelId="{3C3D03F6-64FA-4F65-9EA4-8C1AF19A365C}" type="pres">
      <dgm:prSet presAssocID="{46D083A6-8C4C-4A24-93B8-E9B072F2810A}" presName="parentText" presStyleLbl="alignNode1" presStyleIdx="0" presStyleCnt="4">
        <dgm:presLayoutVars>
          <dgm:chMax val="1"/>
          <dgm:bulletEnabled val="1"/>
        </dgm:presLayoutVars>
      </dgm:prSet>
      <dgm:spPr/>
      <dgm:t>
        <a:bodyPr/>
        <a:lstStyle/>
        <a:p>
          <a:endParaRPr lang="tr-TR"/>
        </a:p>
      </dgm:t>
    </dgm:pt>
    <dgm:pt modelId="{636EAF28-13F7-4349-88AB-5CF88A4B456A}" type="pres">
      <dgm:prSet presAssocID="{46D083A6-8C4C-4A24-93B8-E9B072F2810A}" presName="descendantText" presStyleLbl="alignAcc1" presStyleIdx="0" presStyleCnt="4">
        <dgm:presLayoutVars>
          <dgm:bulletEnabled val="1"/>
        </dgm:presLayoutVars>
      </dgm:prSet>
      <dgm:spPr/>
      <dgm:t>
        <a:bodyPr/>
        <a:lstStyle/>
        <a:p>
          <a:endParaRPr lang="tr-TR"/>
        </a:p>
      </dgm:t>
    </dgm:pt>
    <dgm:pt modelId="{E4CFE84D-FACE-447F-A34D-F1330F2ACC5F}" type="pres">
      <dgm:prSet presAssocID="{4474C040-C9CC-4F8F-9F0B-4B78DB32D665}" presName="sp" presStyleCnt="0"/>
      <dgm:spPr/>
    </dgm:pt>
    <dgm:pt modelId="{E7284B39-0D1B-4737-A114-E8D0FEAF8E38}" type="pres">
      <dgm:prSet presAssocID="{084BBAAA-7545-4787-94C7-75821FD47C31}" presName="composite" presStyleCnt="0"/>
      <dgm:spPr/>
    </dgm:pt>
    <dgm:pt modelId="{E25D618A-D520-4AE7-8571-B4277196B6AA}" type="pres">
      <dgm:prSet presAssocID="{084BBAAA-7545-4787-94C7-75821FD47C31}" presName="parentText" presStyleLbl="alignNode1" presStyleIdx="1" presStyleCnt="4">
        <dgm:presLayoutVars>
          <dgm:chMax val="1"/>
          <dgm:bulletEnabled val="1"/>
        </dgm:presLayoutVars>
      </dgm:prSet>
      <dgm:spPr/>
      <dgm:t>
        <a:bodyPr/>
        <a:lstStyle/>
        <a:p>
          <a:endParaRPr lang="tr-TR"/>
        </a:p>
      </dgm:t>
    </dgm:pt>
    <dgm:pt modelId="{D2B5349C-01D7-4E5F-8998-2546303E02AE}" type="pres">
      <dgm:prSet presAssocID="{084BBAAA-7545-4787-94C7-75821FD47C31}" presName="descendantText" presStyleLbl="alignAcc1" presStyleIdx="1" presStyleCnt="4">
        <dgm:presLayoutVars>
          <dgm:bulletEnabled val="1"/>
        </dgm:presLayoutVars>
      </dgm:prSet>
      <dgm:spPr/>
      <dgm:t>
        <a:bodyPr/>
        <a:lstStyle/>
        <a:p>
          <a:endParaRPr lang="tr-TR"/>
        </a:p>
      </dgm:t>
    </dgm:pt>
    <dgm:pt modelId="{0315C639-5426-40CA-ADE0-5CE622B0C974}" type="pres">
      <dgm:prSet presAssocID="{028F21B3-F19B-4834-AB4C-E4131254A65A}" presName="sp" presStyleCnt="0"/>
      <dgm:spPr/>
    </dgm:pt>
    <dgm:pt modelId="{0E5196F8-DF45-46A3-9C2E-C9A574D2FF8F}" type="pres">
      <dgm:prSet presAssocID="{9D018D3F-47F6-4323-821E-2904943DF9BC}" presName="composite" presStyleCnt="0"/>
      <dgm:spPr/>
    </dgm:pt>
    <dgm:pt modelId="{2511970D-7FAC-465F-938D-A670DB8B0B2A}" type="pres">
      <dgm:prSet presAssocID="{9D018D3F-47F6-4323-821E-2904943DF9BC}" presName="parentText" presStyleLbl="alignNode1" presStyleIdx="2" presStyleCnt="4">
        <dgm:presLayoutVars>
          <dgm:chMax val="1"/>
          <dgm:bulletEnabled val="1"/>
        </dgm:presLayoutVars>
      </dgm:prSet>
      <dgm:spPr/>
      <dgm:t>
        <a:bodyPr/>
        <a:lstStyle/>
        <a:p>
          <a:endParaRPr lang="tr-TR"/>
        </a:p>
      </dgm:t>
    </dgm:pt>
    <dgm:pt modelId="{ABADB836-1D44-4ADA-8368-A28224472B11}" type="pres">
      <dgm:prSet presAssocID="{9D018D3F-47F6-4323-821E-2904943DF9BC}" presName="descendantText" presStyleLbl="alignAcc1" presStyleIdx="2" presStyleCnt="4">
        <dgm:presLayoutVars>
          <dgm:bulletEnabled val="1"/>
        </dgm:presLayoutVars>
      </dgm:prSet>
      <dgm:spPr/>
      <dgm:t>
        <a:bodyPr/>
        <a:lstStyle/>
        <a:p>
          <a:endParaRPr lang="tr-TR"/>
        </a:p>
      </dgm:t>
    </dgm:pt>
    <dgm:pt modelId="{BBE5BFAF-F559-43B6-852A-E79BF32D3346}" type="pres">
      <dgm:prSet presAssocID="{749BF920-3186-4696-8664-CEA938721B2C}" presName="sp" presStyleCnt="0"/>
      <dgm:spPr/>
    </dgm:pt>
    <dgm:pt modelId="{1F30582B-3C48-4895-B60D-9F0ACCC8283B}" type="pres">
      <dgm:prSet presAssocID="{D44BC9BF-7F44-4BCD-86C6-0412C3C597BC}" presName="composite" presStyleCnt="0"/>
      <dgm:spPr/>
    </dgm:pt>
    <dgm:pt modelId="{470FF28C-6D47-430D-9093-E0747C366780}" type="pres">
      <dgm:prSet presAssocID="{D44BC9BF-7F44-4BCD-86C6-0412C3C597BC}" presName="parentText" presStyleLbl="alignNode1" presStyleIdx="3" presStyleCnt="4">
        <dgm:presLayoutVars>
          <dgm:chMax val="1"/>
          <dgm:bulletEnabled val="1"/>
        </dgm:presLayoutVars>
      </dgm:prSet>
      <dgm:spPr/>
      <dgm:t>
        <a:bodyPr/>
        <a:lstStyle/>
        <a:p>
          <a:endParaRPr lang="tr-TR"/>
        </a:p>
      </dgm:t>
    </dgm:pt>
    <dgm:pt modelId="{73DC55B5-C294-441B-B723-CB5340B9BB7D}" type="pres">
      <dgm:prSet presAssocID="{D44BC9BF-7F44-4BCD-86C6-0412C3C597BC}" presName="descendantText" presStyleLbl="alignAcc1" presStyleIdx="3" presStyleCnt="4">
        <dgm:presLayoutVars>
          <dgm:bulletEnabled val="1"/>
        </dgm:presLayoutVars>
      </dgm:prSet>
      <dgm:spPr/>
      <dgm:t>
        <a:bodyPr/>
        <a:lstStyle/>
        <a:p>
          <a:endParaRPr lang="tr-TR"/>
        </a:p>
      </dgm:t>
    </dgm:pt>
  </dgm:ptLst>
  <dgm:cxnLst>
    <dgm:cxn modelId="{DAC6EB0E-8CDB-4DE0-AAF5-1FB0CB2A299B}" type="presOf" srcId="{30196443-D6C0-410A-8F10-2999ACB957AE}" destId="{96BC7237-F342-4064-AC92-FEA133456FB3}" srcOrd="0" destOrd="0" presId="urn:microsoft.com/office/officeart/2005/8/layout/chevron2"/>
    <dgm:cxn modelId="{093E94D9-38AA-47C8-A767-A3D0F7619B1F}" type="presOf" srcId="{F7F9D988-B0C3-41DC-AC1B-BE4FB86F02C3}" destId="{ABADB836-1D44-4ADA-8368-A28224472B11}" srcOrd="0" destOrd="2" presId="urn:microsoft.com/office/officeart/2005/8/layout/chevron2"/>
    <dgm:cxn modelId="{7651116B-FD79-47DF-855A-AE0DC0C2DD02}" srcId="{30196443-D6C0-410A-8F10-2999ACB957AE}" destId="{46D083A6-8C4C-4A24-93B8-E9B072F2810A}" srcOrd="0" destOrd="0" parTransId="{13906E8B-1816-477F-BD0C-C4DC08D9A4E5}" sibTransId="{4474C040-C9CC-4F8F-9F0B-4B78DB32D665}"/>
    <dgm:cxn modelId="{3DA04353-6E62-4C86-8F4E-FEDD68DCA17F}" type="presOf" srcId="{084BBAAA-7545-4787-94C7-75821FD47C31}" destId="{E25D618A-D520-4AE7-8571-B4277196B6AA}" srcOrd="0" destOrd="0" presId="urn:microsoft.com/office/officeart/2005/8/layout/chevron2"/>
    <dgm:cxn modelId="{DA12E67F-D8CF-43C6-8CA3-00F4E6EDCA5D}" type="presOf" srcId="{D44BC9BF-7F44-4BCD-86C6-0412C3C597BC}" destId="{470FF28C-6D47-430D-9093-E0747C366780}" srcOrd="0" destOrd="0" presId="urn:microsoft.com/office/officeart/2005/8/layout/chevron2"/>
    <dgm:cxn modelId="{551FE0A4-6214-47E7-B8C8-429ACD72A1F7}" srcId="{30196443-D6C0-410A-8F10-2999ACB957AE}" destId="{084BBAAA-7545-4787-94C7-75821FD47C31}" srcOrd="1" destOrd="0" parTransId="{99CE13D5-4176-41CE-848A-6EB18C76A760}" sibTransId="{028F21B3-F19B-4834-AB4C-E4131254A65A}"/>
    <dgm:cxn modelId="{09EF59AE-9C9E-4215-8E34-C6D4698F0D40}" type="presOf" srcId="{1F164849-B635-49F6-AF0F-347ADEB64382}" destId="{73DC55B5-C294-441B-B723-CB5340B9BB7D}" srcOrd="0" destOrd="0" presId="urn:microsoft.com/office/officeart/2005/8/layout/chevron2"/>
    <dgm:cxn modelId="{E6F39315-648E-4F49-9653-C1D0D3093D32}" type="presOf" srcId="{9D018D3F-47F6-4323-821E-2904943DF9BC}" destId="{2511970D-7FAC-465F-938D-A670DB8B0B2A}" srcOrd="0" destOrd="0" presId="urn:microsoft.com/office/officeart/2005/8/layout/chevron2"/>
    <dgm:cxn modelId="{3138AA38-17BC-4A78-8523-9871248A181B}" srcId="{46D083A6-8C4C-4A24-93B8-E9B072F2810A}" destId="{144D0AA9-62F4-4946-951E-3B52545F1528}" srcOrd="0" destOrd="0" parTransId="{5F1BDD90-648D-4179-B0F5-B55FFB5ED9EB}" sibTransId="{3073251B-B596-4B69-94A0-8997F46E49E9}"/>
    <dgm:cxn modelId="{7E51C168-973B-4A22-81D0-E522CF050E5F}" srcId="{D44BC9BF-7F44-4BCD-86C6-0412C3C597BC}" destId="{1F164849-B635-49F6-AF0F-347ADEB64382}" srcOrd="0" destOrd="0" parTransId="{04874F39-73F0-4E62-BE9F-5E237D5B66C4}" sibTransId="{84BC7E05-7ED6-4B36-827B-45C0E449EB7C}"/>
    <dgm:cxn modelId="{F8B541A7-C092-49AB-9DE3-24AB101AA1CE}" type="presOf" srcId="{37EC209B-CE05-4B4F-A1D4-986FD659ED0C}" destId="{ABADB836-1D44-4ADA-8368-A28224472B11}" srcOrd="0" destOrd="0" presId="urn:microsoft.com/office/officeart/2005/8/layout/chevron2"/>
    <dgm:cxn modelId="{49B36F9F-6C7E-4CFF-AA3E-ED3502738C60}" type="presOf" srcId="{B39B8C60-CB9A-4F5D-B905-7D3F67B3119D}" destId="{D2B5349C-01D7-4E5F-8998-2546303E02AE}" srcOrd="0" destOrd="0" presId="urn:microsoft.com/office/officeart/2005/8/layout/chevron2"/>
    <dgm:cxn modelId="{9362D143-90F7-4103-966F-293E374523EA}" type="presOf" srcId="{F69E509F-A9DF-4B6A-B734-6A2E47EDD61D}" destId="{ABADB836-1D44-4ADA-8368-A28224472B11}" srcOrd="0" destOrd="1" presId="urn:microsoft.com/office/officeart/2005/8/layout/chevron2"/>
    <dgm:cxn modelId="{CCBADA93-E42C-4FB4-9293-34FB6ACD2373}" srcId="{37EC209B-CE05-4B4F-A1D4-986FD659ED0C}" destId="{F69E509F-A9DF-4B6A-B734-6A2E47EDD61D}" srcOrd="0" destOrd="0" parTransId="{70DABDD6-AB12-42EC-B0F4-5CA0F961E363}" sibTransId="{BA3C49DE-583E-475B-8793-5343E19A14DE}"/>
    <dgm:cxn modelId="{67197AE2-84AA-4925-9D9D-E8A3358D3873}" type="presOf" srcId="{144D0AA9-62F4-4946-951E-3B52545F1528}" destId="{636EAF28-13F7-4349-88AB-5CF88A4B456A}" srcOrd="0" destOrd="0" presId="urn:microsoft.com/office/officeart/2005/8/layout/chevron2"/>
    <dgm:cxn modelId="{99C8A563-A378-4980-9B9A-EC9482FA8A46}" type="presOf" srcId="{46D083A6-8C4C-4A24-93B8-E9B072F2810A}" destId="{3C3D03F6-64FA-4F65-9EA4-8C1AF19A365C}" srcOrd="0" destOrd="0" presId="urn:microsoft.com/office/officeart/2005/8/layout/chevron2"/>
    <dgm:cxn modelId="{4E100BBB-5C81-42EE-8735-A5C1E509E4EA}" srcId="{30196443-D6C0-410A-8F10-2999ACB957AE}" destId="{9D018D3F-47F6-4323-821E-2904943DF9BC}" srcOrd="2" destOrd="0" parTransId="{59BA93C9-C6BA-4EDA-BEA4-0998A30E0306}" sibTransId="{749BF920-3186-4696-8664-CEA938721B2C}"/>
    <dgm:cxn modelId="{A599CF54-044B-46F4-889F-D44F0A93E7A6}" srcId="{37EC209B-CE05-4B4F-A1D4-986FD659ED0C}" destId="{F7F9D988-B0C3-41DC-AC1B-BE4FB86F02C3}" srcOrd="1" destOrd="0" parTransId="{6EEC04CA-7479-4012-B417-6D3143CECCD1}" sibTransId="{F83B2368-E586-4C98-AA9B-B0B578024E57}"/>
    <dgm:cxn modelId="{A7FA29C6-A3DE-48D3-8877-506AB8273066}" srcId="{9D018D3F-47F6-4323-821E-2904943DF9BC}" destId="{37EC209B-CE05-4B4F-A1D4-986FD659ED0C}" srcOrd="0" destOrd="0" parTransId="{21D733A9-9899-4635-9507-C6BFFE7150DB}" sibTransId="{0CDA9F2D-9E33-4B4A-AA86-AFB11853DE93}"/>
    <dgm:cxn modelId="{89C04372-F0EC-4F0E-A403-2CDD3E47906D}" srcId="{084BBAAA-7545-4787-94C7-75821FD47C31}" destId="{B39B8C60-CB9A-4F5D-B905-7D3F67B3119D}" srcOrd="0" destOrd="0" parTransId="{33500F94-0EAC-4E89-9888-9EAE3DDE9A6B}" sibTransId="{CBBB608E-518E-4EDD-B0A6-0414F4F0622C}"/>
    <dgm:cxn modelId="{6A7A3E8A-AA22-4C89-A661-190649B8EC64}" srcId="{30196443-D6C0-410A-8F10-2999ACB957AE}" destId="{D44BC9BF-7F44-4BCD-86C6-0412C3C597BC}" srcOrd="3" destOrd="0" parTransId="{6B2ABFC9-F6C0-4D91-B36E-31F4CD5B367A}" sibTransId="{AD6A6537-5D99-460F-BD5F-AC2BF13654B1}"/>
    <dgm:cxn modelId="{EF3A5C16-1FD2-44CB-BFDB-72DFD2DAA3E9}" type="presParOf" srcId="{96BC7237-F342-4064-AC92-FEA133456FB3}" destId="{E52D5B2F-534E-4390-BBCC-ACD8C019FB9E}" srcOrd="0" destOrd="0" presId="urn:microsoft.com/office/officeart/2005/8/layout/chevron2"/>
    <dgm:cxn modelId="{814660D1-7BEC-4136-A087-3F1132C9C7F6}" type="presParOf" srcId="{E52D5B2F-534E-4390-BBCC-ACD8C019FB9E}" destId="{3C3D03F6-64FA-4F65-9EA4-8C1AF19A365C}" srcOrd="0" destOrd="0" presId="urn:microsoft.com/office/officeart/2005/8/layout/chevron2"/>
    <dgm:cxn modelId="{A488FCD4-C9C0-4806-96D9-E5482EEF8204}" type="presParOf" srcId="{E52D5B2F-534E-4390-BBCC-ACD8C019FB9E}" destId="{636EAF28-13F7-4349-88AB-5CF88A4B456A}" srcOrd="1" destOrd="0" presId="urn:microsoft.com/office/officeart/2005/8/layout/chevron2"/>
    <dgm:cxn modelId="{8D6CB78C-DC65-4C94-B241-1156C8EF8840}" type="presParOf" srcId="{96BC7237-F342-4064-AC92-FEA133456FB3}" destId="{E4CFE84D-FACE-447F-A34D-F1330F2ACC5F}" srcOrd="1" destOrd="0" presId="urn:microsoft.com/office/officeart/2005/8/layout/chevron2"/>
    <dgm:cxn modelId="{82D151FB-E5AC-4651-9DC7-1A3F99CD0233}" type="presParOf" srcId="{96BC7237-F342-4064-AC92-FEA133456FB3}" destId="{E7284B39-0D1B-4737-A114-E8D0FEAF8E38}" srcOrd="2" destOrd="0" presId="urn:microsoft.com/office/officeart/2005/8/layout/chevron2"/>
    <dgm:cxn modelId="{D12514FA-726B-4290-985B-AE106F0A2EC9}" type="presParOf" srcId="{E7284B39-0D1B-4737-A114-E8D0FEAF8E38}" destId="{E25D618A-D520-4AE7-8571-B4277196B6AA}" srcOrd="0" destOrd="0" presId="urn:microsoft.com/office/officeart/2005/8/layout/chevron2"/>
    <dgm:cxn modelId="{937D8F6A-58AC-4644-B506-12AD6A350B85}" type="presParOf" srcId="{E7284B39-0D1B-4737-A114-E8D0FEAF8E38}" destId="{D2B5349C-01D7-4E5F-8998-2546303E02AE}" srcOrd="1" destOrd="0" presId="urn:microsoft.com/office/officeart/2005/8/layout/chevron2"/>
    <dgm:cxn modelId="{7CCE2142-D320-4B43-AFD1-1BFD66BAA4A7}" type="presParOf" srcId="{96BC7237-F342-4064-AC92-FEA133456FB3}" destId="{0315C639-5426-40CA-ADE0-5CE622B0C974}" srcOrd="3" destOrd="0" presId="urn:microsoft.com/office/officeart/2005/8/layout/chevron2"/>
    <dgm:cxn modelId="{930F1345-60DA-435C-A24E-C7A458C1E768}" type="presParOf" srcId="{96BC7237-F342-4064-AC92-FEA133456FB3}" destId="{0E5196F8-DF45-46A3-9C2E-C9A574D2FF8F}" srcOrd="4" destOrd="0" presId="urn:microsoft.com/office/officeart/2005/8/layout/chevron2"/>
    <dgm:cxn modelId="{FC6C8FF5-3925-40FB-8F82-ADE0034D1F52}" type="presParOf" srcId="{0E5196F8-DF45-46A3-9C2E-C9A574D2FF8F}" destId="{2511970D-7FAC-465F-938D-A670DB8B0B2A}" srcOrd="0" destOrd="0" presId="urn:microsoft.com/office/officeart/2005/8/layout/chevron2"/>
    <dgm:cxn modelId="{8DED5526-E6B4-43D0-A056-5D95D9BF70C8}" type="presParOf" srcId="{0E5196F8-DF45-46A3-9C2E-C9A574D2FF8F}" destId="{ABADB836-1D44-4ADA-8368-A28224472B11}" srcOrd="1" destOrd="0" presId="urn:microsoft.com/office/officeart/2005/8/layout/chevron2"/>
    <dgm:cxn modelId="{77B99B17-AECB-4E43-B3C5-DA7FC2A88D89}" type="presParOf" srcId="{96BC7237-F342-4064-AC92-FEA133456FB3}" destId="{BBE5BFAF-F559-43B6-852A-E79BF32D3346}" srcOrd="5" destOrd="0" presId="urn:microsoft.com/office/officeart/2005/8/layout/chevron2"/>
    <dgm:cxn modelId="{20CE7BC6-2943-4DC9-BEC4-EAD788B47D4B}" type="presParOf" srcId="{96BC7237-F342-4064-AC92-FEA133456FB3}" destId="{1F30582B-3C48-4895-B60D-9F0ACCC8283B}" srcOrd="6" destOrd="0" presId="urn:microsoft.com/office/officeart/2005/8/layout/chevron2"/>
    <dgm:cxn modelId="{978E7FDD-D96A-4538-9DCB-C5099E03AFD9}" type="presParOf" srcId="{1F30582B-3C48-4895-B60D-9F0ACCC8283B}" destId="{470FF28C-6D47-430D-9093-E0747C366780}" srcOrd="0" destOrd="0" presId="urn:microsoft.com/office/officeart/2005/8/layout/chevron2"/>
    <dgm:cxn modelId="{CCE484C1-761F-45A5-A8C3-5BF7D54F00DB}" type="presParOf" srcId="{1F30582B-3C48-4895-B60D-9F0ACCC8283B}" destId="{73DC55B5-C294-441B-B723-CB5340B9BB7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56A413-09D4-4F86-AC78-925213E7C29D}" type="doc">
      <dgm:prSet loTypeId="urn:microsoft.com/office/officeart/2008/layout/VerticalCurvedList" loCatId="list" qsTypeId="urn:microsoft.com/office/officeart/2005/8/quickstyle/3d3" qsCatId="3D" csTypeId="urn:microsoft.com/office/officeart/2005/8/colors/accent5_3" csCatId="accent5" phldr="1"/>
      <dgm:spPr/>
      <dgm:t>
        <a:bodyPr/>
        <a:lstStyle/>
        <a:p>
          <a:endParaRPr lang="tr-TR"/>
        </a:p>
      </dgm:t>
    </dgm:pt>
    <dgm:pt modelId="{E5304577-8BD8-4F85-ACDD-BEA41ABCB83D}">
      <dgm:prSet phldrT="[Metin]" custT="1"/>
      <dgm:spPr/>
      <dgm:t>
        <a:bodyPr/>
        <a:lstStyle/>
        <a:p>
          <a:r>
            <a:rPr lang="tr-TR" sz="1600" kern="1200" smtClean="0">
              <a:latin typeface="Arial Narrow" panose="020B0606020202030204" pitchFamily="34" charset="0"/>
              <a:ea typeface="+mn-ea"/>
              <a:cs typeface="+mn-cs"/>
            </a:rPr>
            <a:t>Kişisel Koruyucu Donanımların Kategorizasyon Rehberine dair Tebliğ</a:t>
          </a:r>
          <a:endParaRPr lang="tr-TR" sz="1600" kern="1200" dirty="0">
            <a:latin typeface="Arial Narrow" panose="020B0606020202030204" pitchFamily="34" charset="0"/>
            <a:ea typeface="+mn-ea"/>
            <a:cs typeface="+mn-cs"/>
          </a:endParaRPr>
        </a:p>
      </dgm:t>
    </dgm:pt>
    <dgm:pt modelId="{676C5048-3998-4D6F-BC0C-5F262A60800E}" type="parTrans" cxnId="{1BEE144D-AD77-4C57-95EC-485CEEE4D762}">
      <dgm:prSet/>
      <dgm:spPr/>
      <dgm:t>
        <a:bodyPr/>
        <a:lstStyle/>
        <a:p>
          <a:endParaRPr lang="tr-TR"/>
        </a:p>
      </dgm:t>
    </dgm:pt>
    <dgm:pt modelId="{8174F6D8-3083-41DB-A4E1-219224615A16}" type="sibTrans" cxnId="{1BEE144D-AD77-4C57-95EC-485CEEE4D762}">
      <dgm:prSet/>
      <dgm:spPr/>
      <dgm:t>
        <a:bodyPr/>
        <a:lstStyle/>
        <a:p>
          <a:endParaRPr lang="tr-TR"/>
        </a:p>
      </dgm:t>
    </dgm:pt>
    <dgm:pt modelId="{6864DDFC-D086-4624-A8A9-0C8016F45958}">
      <dgm:prSet phldrT="[Metin]" custT="1"/>
      <dgm:spPr/>
      <dgm:t>
        <a:bodyPr/>
        <a:lstStyle/>
        <a:p>
          <a:r>
            <a:rPr lang="tr-TR" sz="1600" kern="1200" smtClean="0">
              <a:latin typeface="Arial Narrow" panose="020B0606020202030204" pitchFamily="34" charset="0"/>
              <a:ea typeface="+mn-ea"/>
              <a:cs typeface="+mn-cs"/>
            </a:rPr>
            <a:t>Kişisel Koruyucu Donanımlarla ilgili Uyumlaştırılmış Ulusal Standartlara dair Tebliğ </a:t>
          </a:r>
          <a:endParaRPr lang="tr-TR" sz="1600" kern="1200" dirty="0">
            <a:latin typeface="Arial Narrow" panose="020B0606020202030204" pitchFamily="34" charset="0"/>
            <a:ea typeface="+mn-ea"/>
            <a:cs typeface="+mn-cs"/>
          </a:endParaRPr>
        </a:p>
      </dgm:t>
    </dgm:pt>
    <dgm:pt modelId="{C9CA77C1-B8EA-46D6-AC9E-9E3F9093B57E}" type="parTrans" cxnId="{564BD410-11A5-48A6-A271-96FFE14C84C1}">
      <dgm:prSet/>
      <dgm:spPr/>
      <dgm:t>
        <a:bodyPr/>
        <a:lstStyle/>
        <a:p>
          <a:endParaRPr lang="tr-TR"/>
        </a:p>
      </dgm:t>
    </dgm:pt>
    <dgm:pt modelId="{3E160834-1ECB-4192-BBDC-235CB9A72AFD}" type="sibTrans" cxnId="{564BD410-11A5-48A6-A271-96FFE14C84C1}">
      <dgm:prSet/>
      <dgm:spPr/>
      <dgm:t>
        <a:bodyPr/>
        <a:lstStyle/>
        <a:p>
          <a:endParaRPr lang="tr-TR"/>
        </a:p>
      </dgm:t>
    </dgm:pt>
    <dgm:pt modelId="{59A00CDA-8F5C-45E9-9B30-406D72FAD9DD}">
      <dgm:prSet phldrT="[Metin]" custT="1"/>
      <dgm:spPr/>
      <dgm:t>
        <a:bodyPr/>
        <a:lstStyle/>
        <a:p>
          <a:r>
            <a:rPr lang="tr-TR" sz="1600" kern="1200" smtClean="0">
              <a:latin typeface="Arial Narrow" panose="020B0606020202030204" pitchFamily="34" charset="0"/>
              <a:ea typeface="+mn-ea"/>
              <a:cs typeface="+mn-cs"/>
            </a:rPr>
            <a:t>ÇSGB Tarafından Yapılacak Piyasa Gözetimi ve Denetimine İlişkin Tebliğ </a:t>
          </a:r>
          <a:endParaRPr lang="tr-TR" sz="1600" kern="1200" dirty="0">
            <a:latin typeface="Arial Narrow" panose="020B0606020202030204" pitchFamily="34" charset="0"/>
            <a:ea typeface="+mn-ea"/>
            <a:cs typeface="+mn-cs"/>
          </a:endParaRPr>
        </a:p>
      </dgm:t>
    </dgm:pt>
    <dgm:pt modelId="{0099328B-1EA1-4C37-AB92-C7C11E91D057}" type="parTrans" cxnId="{99A4CA37-4EB8-49CE-A39B-4606B4CEA6B1}">
      <dgm:prSet/>
      <dgm:spPr/>
      <dgm:t>
        <a:bodyPr/>
        <a:lstStyle/>
        <a:p>
          <a:endParaRPr lang="tr-TR"/>
        </a:p>
      </dgm:t>
    </dgm:pt>
    <dgm:pt modelId="{DA9CA07C-AB6A-4454-872E-7FA125FE8DA9}" type="sibTrans" cxnId="{99A4CA37-4EB8-49CE-A39B-4606B4CEA6B1}">
      <dgm:prSet/>
      <dgm:spPr/>
      <dgm:t>
        <a:bodyPr/>
        <a:lstStyle/>
        <a:p>
          <a:endParaRPr lang="tr-TR"/>
        </a:p>
      </dgm:t>
    </dgm:pt>
    <dgm:pt modelId="{9CC7A7AF-7CD9-49BC-B0B5-0D4508C6A939}">
      <dgm:prSet phldrT="[Metin]" custT="1"/>
      <dgm:spPr/>
      <dgm:t>
        <a:bodyPr/>
        <a:lstStyle/>
        <a:p>
          <a:r>
            <a:rPr lang="tr-TR" sz="1600" kern="1200" smtClean="0">
              <a:latin typeface="Arial Narrow" panose="020B0606020202030204" pitchFamily="34" charset="0"/>
              <a:ea typeface="+mn-ea"/>
              <a:cs typeface="+mn-cs"/>
            </a:rPr>
            <a:t>Kişisel Koruyucu Donanımlarla ilgili Onaylanmış Kuruluşların Görevlendirilmesine dair Tebliğ </a:t>
          </a:r>
          <a:endParaRPr lang="tr-TR" sz="1600" kern="1200" dirty="0">
            <a:latin typeface="Arial Narrow" panose="020B0606020202030204" pitchFamily="34" charset="0"/>
            <a:ea typeface="+mn-ea"/>
            <a:cs typeface="+mn-cs"/>
          </a:endParaRPr>
        </a:p>
      </dgm:t>
    </dgm:pt>
    <dgm:pt modelId="{F5111974-65F1-46DD-9680-63F140978A43}" type="parTrans" cxnId="{2B10200D-17BD-46CB-974E-3BEDFFC4143B}">
      <dgm:prSet/>
      <dgm:spPr/>
      <dgm:t>
        <a:bodyPr/>
        <a:lstStyle/>
        <a:p>
          <a:endParaRPr lang="tr-TR"/>
        </a:p>
      </dgm:t>
    </dgm:pt>
    <dgm:pt modelId="{BEF05B79-1C24-4FEC-968F-8F2BD56F2519}" type="sibTrans" cxnId="{2B10200D-17BD-46CB-974E-3BEDFFC4143B}">
      <dgm:prSet/>
      <dgm:spPr/>
      <dgm:t>
        <a:bodyPr/>
        <a:lstStyle/>
        <a:p>
          <a:endParaRPr lang="tr-TR"/>
        </a:p>
      </dgm:t>
    </dgm:pt>
    <dgm:pt modelId="{E2CCFB0A-3ED7-4BC9-9534-E106F663F3E3}" type="pres">
      <dgm:prSet presAssocID="{8556A413-09D4-4F86-AC78-925213E7C29D}" presName="Name0" presStyleCnt="0">
        <dgm:presLayoutVars>
          <dgm:chMax val="7"/>
          <dgm:chPref val="7"/>
          <dgm:dir/>
        </dgm:presLayoutVars>
      </dgm:prSet>
      <dgm:spPr/>
      <dgm:t>
        <a:bodyPr/>
        <a:lstStyle/>
        <a:p>
          <a:endParaRPr lang="tr-TR"/>
        </a:p>
      </dgm:t>
    </dgm:pt>
    <dgm:pt modelId="{EA96FD45-2862-4A82-8C28-85DC5CED5644}" type="pres">
      <dgm:prSet presAssocID="{8556A413-09D4-4F86-AC78-925213E7C29D}" presName="Name1" presStyleCnt="0"/>
      <dgm:spPr/>
    </dgm:pt>
    <dgm:pt modelId="{2F8E527C-9D5F-4499-A751-81220171017B}" type="pres">
      <dgm:prSet presAssocID="{8556A413-09D4-4F86-AC78-925213E7C29D}" presName="cycle" presStyleCnt="0"/>
      <dgm:spPr/>
    </dgm:pt>
    <dgm:pt modelId="{DFDEB435-D3FC-4907-A0EA-700489AACD9C}" type="pres">
      <dgm:prSet presAssocID="{8556A413-09D4-4F86-AC78-925213E7C29D}" presName="srcNode" presStyleLbl="node1" presStyleIdx="0" presStyleCnt="4"/>
      <dgm:spPr/>
    </dgm:pt>
    <dgm:pt modelId="{FF973C76-440F-4616-ADC5-2380BE0F5926}" type="pres">
      <dgm:prSet presAssocID="{8556A413-09D4-4F86-AC78-925213E7C29D}" presName="conn" presStyleLbl="parChTrans1D2" presStyleIdx="0" presStyleCnt="1"/>
      <dgm:spPr/>
      <dgm:t>
        <a:bodyPr/>
        <a:lstStyle/>
        <a:p>
          <a:endParaRPr lang="tr-TR"/>
        </a:p>
      </dgm:t>
    </dgm:pt>
    <dgm:pt modelId="{61D4250B-930B-451E-BF40-8B17B8CC0E2F}" type="pres">
      <dgm:prSet presAssocID="{8556A413-09D4-4F86-AC78-925213E7C29D}" presName="extraNode" presStyleLbl="node1" presStyleIdx="0" presStyleCnt="4"/>
      <dgm:spPr/>
    </dgm:pt>
    <dgm:pt modelId="{EE3CD330-6F68-4D53-95DB-0FA39726EC81}" type="pres">
      <dgm:prSet presAssocID="{8556A413-09D4-4F86-AC78-925213E7C29D}" presName="dstNode" presStyleLbl="node1" presStyleIdx="0" presStyleCnt="4"/>
      <dgm:spPr/>
    </dgm:pt>
    <dgm:pt modelId="{81FFFDEC-41AC-49E5-BE2B-0A7B4B63C972}" type="pres">
      <dgm:prSet presAssocID="{E5304577-8BD8-4F85-ACDD-BEA41ABCB83D}" presName="text_1" presStyleLbl="node1" presStyleIdx="0" presStyleCnt="4">
        <dgm:presLayoutVars>
          <dgm:bulletEnabled val="1"/>
        </dgm:presLayoutVars>
      </dgm:prSet>
      <dgm:spPr/>
      <dgm:t>
        <a:bodyPr/>
        <a:lstStyle/>
        <a:p>
          <a:endParaRPr lang="tr-TR"/>
        </a:p>
      </dgm:t>
    </dgm:pt>
    <dgm:pt modelId="{98B54122-EDCA-4120-9A44-67B0EA1F7382}" type="pres">
      <dgm:prSet presAssocID="{E5304577-8BD8-4F85-ACDD-BEA41ABCB83D}" presName="accent_1" presStyleCnt="0"/>
      <dgm:spPr/>
    </dgm:pt>
    <dgm:pt modelId="{256C4800-D852-444E-A8AF-F8687C9EF5DB}" type="pres">
      <dgm:prSet presAssocID="{E5304577-8BD8-4F85-ACDD-BEA41ABCB83D}" presName="accentRepeatNode" presStyleLbl="solidFgAcc1" presStyleIdx="0" presStyleCnt="4"/>
      <dgm:spPr/>
    </dgm:pt>
    <dgm:pt modelId="{58E2B5BE-7B76-4539-859E-E19E11F48377}" type="pres">
      <dgm:prSet presAssocID="{6864DDFC-D086-4624-A8A9-0C8016F45958}" presName="text_2" presStyleLbl="node1" presStyleIdx="1" presStyleCnt="4">
        <dgm:presLayoutVars>
          <dgm:bulletEnabled val="1"/>
        </dgm:presLayoutVars>
      </dgm:prSet>
      <dgm:spPr/>
      <dgm:t>
        <a:bodyPr/>
        <a:lstStyle/>
        <a:p>
          <a:endParaRPr lang="tr-TR"/>
        </a:p>
      </dgm:t>
    </dgm:pt>
    <dgm:pt modelId="{DBE62DF6-CF6A-4F39-BB92-2A89C3AA98A0}" type="pres">
      <dgm:prSet presAssocID="{6864DDFC-D086-4624-A8A9-0C8016F45958}" presName="accent_2" presStyleCnt="0"/>
      <dgm:spPr/>
    </dgm:pt>
    <dgm:pt modelId="{3E8FF541-BE3F-49CD-AE9A-2DE4A8C53A7E}" type="pres">
      <dgm:prSet presAssocID="{6864DDFC-D086-4624-A8A9-0C8016F45958}" presName="accentRepeatNode" presStyleLbl="solidFgAcc1" presStyleIdx="1" presStyleCnt="4"/>
      <dgm:spPr/>
    </dgm:pt>
    <dgm:pt modelId="{E4FB42F9-C270-42B2-9956-910E7656D96B}" type="pres">
      <dgm:prSet presAssocID="{59A00CDA-8F5C-45E9-9B30-406D72FAD9DD}" presName="text_3" presStyleLbl="node1" presStyleIdx="2" presStyleCnt="4">
        <dgm:presLayoutVars>
          <dgm:bulletEnabled val="1"/>
        </dgm:presLayoutVars>
      </dgm:prSet>
      <dgm:spPr/>
      <dgm:t>
        <a:bodyPr/>
        <a:lstStyle/>
        <a:p>
          <a:endParaRPr lang="tr-TR"/>
        </a:p>
      </dgm:t>
    </dgm:pt>
    <dgm:pt modelId="{55E88969-2DF4-428B-9490-6DA8A3C1EAB4}" type="pres">
      <dgm:prSet presAssocID="{59A00CDA-8F5C-45E9-9B30-406D72FAD9DD}" presName="accent_3" presStyleCnt="0"/>
      <dgm:spPr/>
    </dgm:pt>
    <dgm:pt modelId="{96BEAD95-05BB-426B-8DBE-E582D3FF504C}" type="pres">
      <dgm:prSet presAssocID="{59A00CDA-8F5C-45E9-9B30-406D72FAD9DD}" presName="accentRepeatNode" presStyleLbl="solidFgAcc1" presStyleIdx="2" presStyleCnt="4"/>
      <dgm:spPr/>
    </dgm:pt>
    <dgm:pt modelId="{DA3B89AC-9A8B-4B50-80CD-58423800E99A}" type="pres">
      <dgm:prSet presAssocID="{9CC7A7AF-7CD9-49BC-B0B5-0D4508C6A939}" presName="text_4" presStyleLbl="node1" presStyleIdx="3" presStyleCnt="4">
        <dgm:presLayoutVars>
          <dgm:bulletEnabled val="1"/>
        </dgm:presLayoutVars>
      </dgm:prSet>
      <dgm:spPr/>
      <dgm:t>
        <a:bodyPr/>
        <a:lstStyle/>
        <a:p>
          <a:endParaRPr lang="tr-TR"/>
        </a:p>
      </dgm:t>
    </dgm:pt>
    <dgm:pt modelId="{975ED8ED-108E-4A92-BF1E-43A4F09D69DD}" type="pres">
      <dgm:prSet presAssocID="{9CC7A7AF-7CD9-49BC-B0B5-0D4508C6A939}" presName="accent_4" presStyleCnt="0"/>
      <dgm:spPr/>
    </dgm:pt>
    <dgm:pt modelId="{518952F1-5232-4A5E-BDB6-D9483B027CD4}" type="pres">
      <dgm:prSet presAssocID="{9CC7A7AF-7CD9-49BC-B0B5-0D4508C6A939}" presName="accentRepeatNode" presStyleLbl="solidFgAcc1" presStyleIdx="3" presStyleCnt="4"/>
      <dgm:spPr/>
    </dgm:pt>
  </dgm:ptLst>
  <dgm:cxnLst>
    <dgm:cxn modelId="{7FE84EC9-84DE-4080-8DAD-D686CE199FD3}" type="presOf" srcId="{9CC7A7AF-7CD9-49BC-B0B5-0D4508C6A939}" destId="{DA3B89AC-9A8B-4B50-80CD-58423800E99A}" srcOrd="0" destOrd="0" presId="urn:microsoft.com/office/officeart/2008/layout/VerticalCurvedList"/>
    <dgm:cxn modelId="{0D73F22D-3986-4FA9-B8FE-08D7B5969E8B}" type="presOf" srcId="{6864DDFC-D086-4624-A8A9-0C8016F45958}" destId="{58E2B5BE-7B76-4539-859E-E19E11F48377}" srcOrd="0" destOrd="0" presId="urn:microsoft.com/office/officeart/2008/layout/VerticalCurvedList"/>
    <dgm:cxn modelId="{6FB63AF2-A924-46E1-B34E-D680EBD225A7}" type="presOf" srcId="{59A00CDA-8F5C-45E9-9B30-406D72FAD9DD}" destId="{E4FB42F9-C270-42B2-9956-910E7656D96B}" srcOrd="0" destOrd="0" presId="urn:microsoft.com/office/officeart/2008/layout/VerticalCurvedList"/>
    <dgm:cxn modelId="{2B10200D-17BD-46CB-974E-3BEDFFC4143B}" srcId="{8556A413-09D4-4F86-AC78-925213E7C29D}" destId="{9CC7A7AF-7CD9-49BC-B0B5-0D4508C6A939}" srcOrd="3" destOrd="0" parTransId="{F5111974-65F1-46DD-9680-63F140978A43}" sibTransId="{BEF05B79-1C24-4FEC-968F-8F2BD56F2519}"/>
    <dgm:cxn modelId="{ED9BE242-BA39-4B2F-9D84-2A1FBB7A51D7}" type="presOf" srcId="{8174F6D8-3083-41DB-A4E1-219224615A16}" destId="{FF973C76-440F-4616-ADC5-2380BE0F5926}" srcOrd="0" destOrd="0" presId="urn:microsoft.com/office/officeart/2008/layout/VerticalCurvedList"/>
    <dgm:cxn modelId="{564BD410-11A5-48A6-A271-96FFE14C84C1}" srcId="{8556A413-09D4-4F86-AC78-925213E7C29D}" destId="{6864DDFC-D086-4624-A8A9-0C8016F45958}" srcOrd="1" destOrd="0" parTransId="{C9CA77C1-B8EA-46D6-AC9E-9E3F9093B57E}" sibTransId="{3E160834-1ECB-4192-BBDC-235CB9A72AFD}"/>
    <dgm:cxn modelId="{99A4CA37-4EB8-49CE-A39B-4606B4CEA6B1}" srcId="{8556A413-09D4-4F86-AC78-925213E7C29D}" destId="{59A00CDA-8F5C-45E9-9B30-406D72FAD9DD}" srcOrd="2" destOrd="0" parTransId="{0099328B-1EA1-4C37-AB92-C7C11E91D057}" sibTransId="{DA9CA07C-AB6A-4454-872E-7FA125FE8DA9}"/>
    <dgm:cxn modelId="{C673B107-DBB8-4223-8084-AA4277D4D8F7}" type="presOf" srcId="{E5304577-8BD8-4F85-ACDD-BEA41ABCB83D}" destId="{81FFFDEC-41AC-49E5-BE2B-0A7B4B63C972}" srcOrd="0" destOrd="0" presId="urn:microsoft.com/office/officeart/2008/layout/VerticalCurvedList"/>
    <dgm:cxn modelId="{1BEE144D-AD77-4C57-95EC-485CEEE4D762}" srcId="{8556A413-09D4-4F86-AC78-925213E7C29D}" destId="{E5304577-8BD8-4F85-ACDD-BEA41ABCB83D}" srcOrd="0" destOrd="0" parTransId="{676C5048-3998-4D6F-BC0C-5F262A60800E}" sibTransId="{8174F6D8-3083-41DB-A4E1-219224615A16}"/>
    <dgm:cxn modelId="{900D9138-501A-42FE-BD46-D9C7F10CEDF0}" type="presOf" srcId="{8556A413-09D4-4F86-AC78-925213E7C29D}" destId="{E2CCFB0A-3ED7-4BC9-9534-E106F663F3E3}" srcOrd="0" destOrd="0" presId="urn:microsoft.com/office/officeart/2008/layout/VerticalCurvedList"/>
    <dgm:cxn modelId="{EC273778-C1AE-43D2-8786-12D24B0751B8}" type="presParOf" srcId="{E2CCFB0A-3ED7-4BC9-9534-E106F663F3E3}" destId="{EA96FD45-2862-4A82-8C28-85DC5CED5644}" srcOrd="0" destOrd="0" presId="urn:microsoft.com/office/officeart/2008/layout/VerticalCurvedList"/>
    <dgm:cxn modelId="{BBDD5B0B-16B7-41B2-8CAB-BCDFAE39C66F}" type="presParOf" srcId="{EA96FD45-2862-4A82-8C28-85DC5CED5644}" destId="{2F8E527C-9D5F-4499-A751-81220171017B}" srcOrd="0" destOrd="0" presId="urn:microsoft.com/office/officeart/2008/layout/VerticalCurvedList"/>
    <dgm:cxn modelId="{06D987F3-005E-41B7-BC80-D82CB42A47C1}" type="presParOf" srcId="{2F8E527C-9D5F-4499-A751-81220171017B}" destId="{DFDEB435-D3FC-4907-A0EA-700489AACD9C}" srcOrd="0" destOrd="0" presId="urn:microsoft.com/office/officeart/2008/layout/VerticalCurvedList"/>
    <dgm:cxn modelId="{8715CCA2-A591-4C61-B670-55DE5337C33C}" type="presParOf" srcId="{2F8E527C-9D5F-4499-A751-81220171017B}" destId="{FF973C76-440F-4616-ADC5-2380BE0F5926}" srcOrd="1" destOrd="0" presId="urn:microsoft.com/office/officeart/2008/layout/VerticalCurvedList"/>
    <dgm:cxn modelId="{E6A7D2F5-CCE8-438F-8052-08F1C073DB81}" type="presParOf" srcId="{2F8E527C-9D5F-4499-A751-81220171017B}" destId="{61D4250B-930B-451E-BF40-8B17B8CC0E2F}" srcOrd="2" destOrd="0" presId="urn:microsoft.com/office/officeart/2008/layout/VerticalCurvedList"/>
    <dgm:cxn modelId="{3025741A-D539-4835-AC6D-DD3A329F001C}" type="presParOf" srcId="{2F8E527C-9D5F-4499-A751-81220171017B}" destId="{EE3CD330-6F68-4D53-95DB-0FA39726EC81}" srcOrd="3" destOrd="0" presId="urn:microsoft.com/office/officeart/2008/layout/VerticalCurvedList"/>
    <dgm:cxn modelId="{FD1ABA8F-0719-48C9-9446-F278DFDF34EF}" type="presParOf" srcId="{EA96FD45-2862-4A82-8C28-85DC5CED5644}" destId="{81FFFDEC-41AC-49E5-BE2B-0A7B4B63C972}" srcOrd="1" destOrd="0" presId="urn:microsoft.com/office/officeart/2008/layout/VerticalCurvedList"/>
    <dgm:cxn modelId="{556E9750-2249-4571-98EC-83887BB93C75}" type="presParOf" srcId="{EA96FD45-2862-4A82-8C28-85DC5CED5644}" destId="{98B54122-EDCA-4120-9A44-67B0EA1F7382}" srcOrd="2" destOrd="0" presId="urn:microsoft.com/office/officeart/2008/layout/VerticalCurvedList"/>
    <dgm:cxn modelId="{9CD535EC-CAE0-45C6-B5E4-24322FAB86B0}" type="presParOf" srcId="{98B54122-EDCA-4120-9A44-67B0EA1F7382}" destId="{256C4800-D852-444E-A8AF-F8687C9EF5DB}" srcOrd="0" destOrd="0" presId="urn:microsoft.com/office/officeart/2008/layout/VerticalCurvedList"/>
    <dgm:cxn modelId="{BA1FBD37-6E43-47A4-93C4-AC5F59E331D2}" type="presParOf" srcId="{EA96FD45-2862-4A82-8C28-85DC5CED5644}" destId="{58E2B5BE-7B76-4539-859E-E19E11F48377}" srcOrd="3" destOrd="0" presId="urn:microsoft.com/office/officeart/2008/layout/VerticalCurvedList"/>
    <dgm:cxn modelId="{15B4175C-9A2B-4F57-B837-43553331E1C1}" type="presParOf" srcId="{EA96FD45-2862-4A82-8C28-85DC5CED5644}" destId="{DBE62DF6-CF6A-4F39-BB92-2A89C3AA98A0}" srcOrd="4" destOrd="0" presId="urn:microsoft.com/office/officeart/2008/layout/VerticalCurvedList"/>
    <dgm:cxn modelId="{5BB6A6B0-021A-4594-BB0F-D0F580246BD4}" type="presParOf" srcId="{DBE62DF6-CF6A-4F39-BB92-2A89C3AA98A0}" destId="{3E8FF541-BE3F-49CD-AE9A-2DE4A8C53A7E}" srcOrd="0" destOrd="0" presId="urn:microsoft.com/office/officeart/2008/layout/VerticalCurvedList"/>
    <dgm:cxn modelId="{374846B9-DD42-48F0-B5FB-EEE1200A886C}" type="presParOf" srcId="{EA96FD45-2862-4A82-8C28-85DC5CED5644}" destId="{E4FB42F9-C270-42B2-9956-910E7656D96B}" srcOrd="5" destOrd="0" presId="urn:microsoft.com/office/officeart/2008/layout/VerticalCurvedList"/>
    <dgm:cxn modelId="{0067B185-0562-4ACE-BBC9-44FC168F84C9}" type="presParOf" srcId="{EA96FD45-2862-4A82-8C28-85DC5CED5644}" destId="{55E88969-2DF4-428B-9490-6DA8A3C1EAB4}" srcOrd="6" destOrd="0" presId="urn:microsoft.com/office/officeart/2008/layout/VerticalCurvedList"/>
    <dgm:cxn modelId="{7A2103C6-7BB9-4B0F-8AAD-41F6B12A9019}" type="presParOf" srcId="{55E88969-2DF4-428B-9490-6DA8A3C1EAB4}" destId="{96BEAD95-05BB-426B-8DBE-E582D3FF504C}" srcOrd="0" destOrd="0" presId="urn:microsoft.com/office/officeart/2008/layout/VerticalCurvedList"/>
    <dgm:cxn modelId="{35B439AD-166B-41F6-806D-BB5D316DD3CB}" type="presParOf" srcId="{EA96FD45-2862-4A82-8C28-85DC5CED5644}" destId="{DA3B89AC-9A8B-4B50-80CD-58423800E99A}" srcOrd="7" destOrd="0" presId="urn:microsoft.com/office/officeart/2008/layout/VerticalCurvedList"/>
    <dgm:cxn modelId="{3ED26495-D630-4D64-A2A4-0F9F6AC5C941}" type="presParOf" srcId="{EA96FD45-2862-4A82-8C28-85DC5CED5644}" destId="{975ED8ED-108E-4A92-BF1E-43A4F09D69DD}" srcOrd="8" destOrd="0" presId="urn:microsoft.com/office/officeart/2008/layout/VerticalCurvedList"/>
    <dgm:cxn modelId="{4F0CB5CC-E2A3-46E5-A01B-D2125953BA81}" type="presParOf" srcId="{975ED8ED-108E-4A92-BF1E-43A4F09D69DD}" destId="{518952F1-5232-4A5E-BDB6-D9483B027CD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5D07D-2E81-4CC2-946B-E1F0A1D5D5C8}">
      <dsp:nvSpPr>
        <dsp:cNvPr id="0" name=""/>
        <dsp:cNvSpPr/>
      </dsp:nvSpPr>
      <dsp:spPr>
        <a:xfrm>
          <a:off x="2490014" y="1311519"/>
          <a:ext cx="1602967" cy="1602967"/>
        </a:xfrm>
        <a:prstGeom prst="gear9">
          <a:avLst/>
        </a:prstGeom>
        <a:solidFill>
          <a:schemeClr val="accent5">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t>Devlet</a:t>
          </a:r>
          <a:endParaRPr lang="tr-TR" sz="1400" kern="1200" dirty="0"/>
        </a:p>
      </dsp:txBody>
      <dsp:txXfrm>
        <a:off x="2812282" y="1687006"/>
        <a:ext cx="958431" cy="823959"/>
      </dsp:txXfrm>
    </dsp:sp>
    <dsp:sp modelId="{6D693542-DD55-44B0-9525-B09AEB46DEF7}">
      <dsp:nvSpPr>
        <dsp:cNvPr id="0" name=""/>
        <dsp:cNvSpPr/>
      </dsp:nvSpPr>
      <dsp:spPr>
        <a:xfrm>
          <a:off x="1557378" y="932635"/>
          <a:ext cx="1165794" cy="1165794"/>
        </a:xfrm>
        <a:prstGeom prst="gear6">
          <a:avLst/>
        </a:prstGeom>
        <a:solidFill>
          <a:schemeClr val="accent5">
            <a:shade val="80000"/>
            <a:hueOff val="174641"/>
            <a:satOff val="-3128"/>
            <a:lumOff val="1329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t>İşveren</a:t>
          </a:r>
          <a:endParaRPr lang="tr-TR" sz="1400" kern="1200" dirty="0"/>
        </a:p>
      </dsp:txBody>
      <dsp:txXfrm>
        <a:off x="1850870" y="1227901"/>
        <a:ext cx="578810" cy="575262"/>
      </dsp:txXfrm>
    </dsp:sp>
    <dsp:sp modelId="{6297BE5B-72B6-4C4B-9262-11FE377CA3B3}">
      <dsp:nvSpPr>
        <dsp:cNvPr id="0" name=""/>
        <dsp:cNvSpPr/>
      </dsp:nvSpPr>
      <dsp:spPr>
        <a:xfrm rot="20700000">
          <a:off x="2210342" y="128356"/>
          <a:ext cx="1142240" cy="1142240"/>
        </a:xfrm>
        <a:prstGeom prst="gear6">
          <a:avLst/>
        </a:prstGeom>
        <a:solidFill>
          <a:schemeClr val="accent5">
            <a:shade val="80000"/>
            <a:hueOff val="349283"/>
            <a:satOff val="-6256"/>
            <a:lumOff val="2658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t>İşçi</a:t>
          </a:r>
          <a:endParaRPr lang="tr-TR" sz="1400" kern="1200" dirty="0"/>
        </a:p>
      </dsp:txBody>
      <dsp:txXfrm rot="-20700000">
        <a:off x="2460869" y="378883"/>
        <a:ext cx="641187" cy="641187"/>
      </dsp:txXfrm>
    </dsp:sp>
    <dsp:sp modelId="{D6018A02-D5AC-45D5-A0BF-401362731E81}">
      <dsp:nvSpPr>
        <dsp:cNvPr id="0" name=""/>
        <dsp:cNvSpPr/>
      </dsp:nvSpPr>
      <dsp:spPr>
        <a:xfrm>
          <a:off x="2353249" y="1077219"/>
          <a:ext cx="2051798" cy="2051798"/>
        </a:xfrm>
        <a:prstGeom prst="circularArrow">
          <a:avLst>
            <a:gd name="adj1" fmla="val 4688"/>
            <a:gd name="adj2" fmla="val 299029"/>
            <a:gd name="adj3" fmla="val 2475086"/>
            <a:gd name="adj4" fmla="val 15952790"/>
            <a:gd name="adj5" fmla="val 5469"/>
          </a:avLst>
        </a:prstGeom>
        <a:solidFill>
          <a:schemeClr val="accent5">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7A75D217-AE95-4D31-A907-28F37CFCC6F3}">
      <dsp:nvSpPr>
        <dsp:cNvPr id="0" name=""/>
        <dsp:cNvSpPr/>
      </dsp:nvSpPr>
      <dsp:spPr>
        <a:xfrm>
          <a:off x="1350918" y="680181"/>
          <a:ext cx="1490760" cy="1490760"/>
        </a:xfrm>
        <a:prstGeom prst="leftCircularArrow">
          <a:avLst>
            <a:gd name="adj1" fmla="val 6452"/>
            <a:gd name="adj2" fmla="val 429999"/>
            <a:gd name="adj3" fmla="val 10489124"/>
            <a:gd name="adj4" fmla="val 14837806"/>
            <a:gd name="adj5" fmla="val 7527"/>
          </a:avLst>
        </a:prstGeom>
        <a:solidFill>
          <a:schemeClr val="accent5">
            <a:shade val="90000"/>
            <a:hueOff val="174613"/>
            <a:satOff val="-2991"/>
            <a:lumOff val="1198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CAFBA11F-51CA-49D9-AF7E-D40A6A21F193}">
      <dsp:nvSpPr>
        <dsp:cNvPr id="0" name=""/>
        <dsp:cNvSpPr/>
      </dsp:nvSpPr>
      <dsp:spPr>
        <a:xfrm>
          <a:off x="1946130" y="-116344"/>
          <a:ext cx="1607339" cy="1607339"/>
        </a:xfrm>
        <a:prstGeom prst="circularArrow">
          <a:avLst>
            <a:gd name="adj1" fmla="val 5984"/>
            <a:gd name="adj2" fmla="val 394124"/>
            <a:gd name="adj3" fmla="val 13313824"/>
            <a:gd name="adj4" fmla="val 10508221"/>
            <a:gd name="adj5" fmla="val 6981"/>
          </a:avLst>
        </a:prstGeom>
        <a:solidFill>
          <a:schemeClr val="accent5">
            <a:shade val="90000"/>
            <a:hueOff val="349225"/>
            <a:satOff val="-5981"/>
            <a:lumOff val="2396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D03F6-64FA-4F65-9EA4-8C1AF19A365C}">
      <dsp:nvSpPr>
        <dsp:cNvPr id="0" name=""/>
        <dsp:cNvSpPr/>
      </dsp:nvSpPr>
      <dsp:spPr>
        <a:xfrm rot="5400000">
          <a:off x="-178330" y="182281"/>
          <a:ext cx="1188871" cy="832209"/>
        </a:xfrm>
        <a:prstGeom prst="chevron">
          <a:avLst/>
        </a:prstGeom>
        <a:solidFill>
          <a:schemeClr val="accent5">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1</a:t>
          </a:r>
          <a:endParaRPr lang="tr-TR" sz="2300" kern="1200" dirty="0"/>
        </a:p>
      </dsp:txBody>
      <dsp:txXfrm rot="-5400000">
        <a:off x="2" y="420055"/>
        <a:ext cx="832209" cy="356662"/>
      </dsp:txXfrm>
    </dsp:sp>
    <dsp:sp modelId="{636EAF28-13F7-4349-88AB-5CF88A4B456A}">
      <dsp:nvSpPr>
        <dsp:cNvPr id="0" name=""/>
        <dsp:cNvSpPr/>
      </dsp:nvSpPr>
      <dsp:spPr>
        <a:xfrm rot="5400000">
          <a:off x="3656059" y="-2819898"/>
          <a:ext cx="772766" cy="6420466"/>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solidFill>
                <a:schemeClr val="tx1"/>
              </a:solidFill>
              <a:latin typeface="Arial Narrow" panose="020B0606020202030204" pitchFamily="34" charset="0"/>
              <a:ea typeface="+mj-ea"/>
              <a:cs typeface="+mj-cs"/>
            </a:rPr>
            <a:t>Mevzuat Hazırlamak</a:t>
          </a:r>
          <a:endParaRPr lang="tr-TR" sz="1600" kern="1200" dirty="0">
            <a:solidFill>
              <a:schemeClr val="tx1"/>
            </a:solidFill>
            <a:latin typeface="Arial Narrow" panose="020B0606020202030204" pitchFamily="34" charset="0"/>
            <a:ea typeface="+mj-ea"/>
            <a:cs typeface="+mj-cs"/>
          </a:endParaRPr>
        </a:p>
      </dsp:txBody>
      <dsp:txXfrm rot="-5400000">
        <a:off x="832210" y="41674"/>
        <a:ext cx="6382743" cy="697320"/>
      </dsp:txXfrm>
    </dsp:sp>
    <dsp:sp modelId="{E25D618A-D520-4AE7-8571-B4277196B6AA}">
      <dsp:nvSpPr>
        <dsp:cNvPr id="0" name=""/>
        <dsp:cNvSpPr/>
      </dsp:nvSpPr>
      <dsp:spPr>
        <a:xfrm rot="5400000">
          <a:off x="-178330" y="1223776"/>
          <a:ext cx="1188871" cy="832209"/>
        </a:xfrm>
        <a:prstGeom prst="chevron">
          <a:avLst/>
        </a:prstGeom>
        <a:solidFill>
          <a:schemeClr val="accent5">
            <a:shade val="50000"/>
            <a:hueOff val="201247"/>
            <a:satOff val="-4901"/>
            <a:lumOff val="214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2</a:t>
          </a:r>
          <a:endParaRPr lang="tr-TR" sz="2300" kern="1200" dirty="0"/>
        </a:p>
      </dsp:txBody>
      <dsp:txXfrm rot="-5400000">
        <a:off x="2" y="1461550"/>
        <a:ext cx="832209" cy="356662"/>
      </dsp:txXfrm>
    </dsp:sp>
    <dsp:sp modelId="{D2B5349C-01D7-4E5F-8998-2546303E02AE}">
      <dsp:nvSpPr>
        <dsp:cNvPr id="0" name=""/>
        <dsp:cNvSpPr/>
      </dsp:nvSpPr>
      <dsp:spPr>
        <a:xfrm rot="5400000">
          <a:off x="3656059" y="-1778404"/>
          <a:ext cx="772766" cy="6420466"/>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solidFill>
                <a:schemeClr val="tx1"/>
              </a:solidFill>
              <a:latin typeface="Arial Narrow" panose="020B0606020202030204" pitchFamily="34" charset="0"/>
              <a:ea typeface="+mj-ea"/>
              <a:cs typeface="+mj-cs"/>
            </a:rPr>
            <a:t>KKD yönetmeliklerine Uygun Üretimi Sağlama(CE)</a:t>
          </a:r>
          <a:endParaRPr lang="tr-TR" sz="1600" kern="1200" dirty="0">
            <a:solidFill>
              <a:schemeClr val="tx1"/>
            </a:solidFill>
            <a:latin typeface="Arial Narrow" panose="020B0606020202030204" pitchFamily="34" charset="0"/>
            <a:ea typeface="+mj-ea"/>
            <a:cs typeface="+mj-cs"/>
          </a:endParaRPr>
        </a:p>
      </dsp:txBody>
      <dsp:txXfrm rot="-5400000">
        <a:off x="832210" y="1083168"/>
        <a:ext cx="6382743" cy="697320"/>
      </dsp:txXfrm>
    </dsp:sp>
    <dsp:sp modelId="{2511970D-7FAC-465F-938D-A670DB8B0B2A}">
      <dsp:nvSpPr>
        <dsp:cNvPr id="0" name=""/>
        <dsp:cNvSpPr/>
      </dsp:nvSpPr>
      <dsp:spPr>
        <a:xfrm rot="5400000">
          <a:off x="-178330" y="2265270"/>
          <a:ext cx="1188871" cy="832209"/>
        </a:xfrm>
        <a:prstGeom prst="chevron">
          <a:avLst/>
        </a:prstGeom>
        <a:solidFill>
          <a:schemeClr val="accent5">
            <a:shade val="50000"/>
            <a:hueOff val="402493"/>
            <a:satOff val="-9802"/>
            <a:lumOff val="4289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3</a:t>
          </a:r>
          <a:endParaRPr lang="tr-TR" sz="2300" kern="1200" dirty="0"/>
        </a:p>
      </dsp:txBody>
      <dsp:txXfrm rot="-5400000">
        <a:off x="2" y="2503044"/>
        <a:ext cx="832209" cy="356662"/>
      </dsp:txXfrm>
    </dsp:sp>
    <dsp:sp modelId="{ABADB836-1D44-4ADA-8368-A28224472B11}">
      <dsp:nvSpPr>
        <dsp:cNvPr id="0" name=""/>
        <dsp:cNvSpPr/>
      </dsp:nvSpPr>
      <dsp:spPr>
        <a:xfrm rot="5400000">
          <a:off x="3656059" y="-736910"/>
          <a:ext cx="772766" cy="6420466"/>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solidFill>
                <a:schemeClr val="tx1"/>
              </a:solidFill>
              <a:latin typeface="Arial Narrow" panose="020B0606020202030204" pitchFamily="34" charset="0"/>
              <a:ea typeface="+mj-ea"/>
              <a:cs typeface="+mj-cs"/>
            </a:rPr>
            <a:t>Denetim</a:t>
          </a:r>
          <a:endParaRPr lang="tr-TR" sz="1600" kern="1200" dirty="0">
            <a:solidFill>
              <a:schemeClr val="tx1"/>
            </a:solidFill>
            <a:latin typeface="Arial Narrow" panose="020B0606020202030204" pitchFamily="34" charset="0"/>
            <a:ea typeface="+mj-ea"/>
            <a:cs typeface="+mj-cs"/>
          </a:endParaRPr>
        </a:p>
        <a:p>
          <a:pPr marL="342900" lvl="2" indent="-171450" algn="l" defTabSz="711200">
            <a:lnSpc>
              <a:spcPct val="90000"/>
            </a:lnSpc>
            <a:spcBef>
              <a:spcPct val="0"/>
            </a:spcBef>
            <a:spcAft>
              <a:spcPct val="15000"/>
            </a:spcAft>
            <a:buChar char="••"/>
          </a:pPr>
          <a:r>
            <a:rPr lang="tr-TR" sz="1600" kern="1200" dirty="0" smtClean="0">
              <a:solidFill>
                <a:schemeClr val="tx1"/>
              </a:solidFill>
              <a:latin typeface="Arial Narrow" panose="020B0606020202030204" pitchFamily="34" charset="0"/>
              <a:ea typeface="+mj-ea"/>
              <a:cs typeface="+mj-cs"/>
            </a:rPr>
            <a:t>İş Yerinde Denetim</a:t>
          </a:r>
          <a:endParaRPr lang="tr-TR" sz="1600" kern="1200" dirty="0">
            <a:solidFill>
              <a:schemeClr val="tx1"/>
            </a:solidFill>
            <a:latin typeface="Arial Narrow" panose="020B0606020202030204" pitchFamily="34" charset="0"/>
            <a:ea typeface="+mj-ea"/>
            <a:cs typeface="+mj-cs"/>
          </a:endParaRPr>
        </a:p>
        <a:p>
          <a:pPr marL="342900" lvl="2" indent="-171450" algn="l" defTabSz="711200">
            <a:lnSpc>
              <a:spcPct val="90000"/>
            </a:lnSpc>
            <a:spcBef>
              <a:spcPct val="0"/>
            </a:spcBef>
            <a:spcAft>
              <a:spcPct val="15000"/>
            </a:spcAft>
            <a:buChar char="••"/>
          </a:pPr>
          <a:r>
            <a:rPr lang="tr-TR" sz="1600" kern="1200" dirty="0" smtClean="0">
              <a:solidFill>
                <a:schemeClr val="tx1"/>
              </a:solidFill>
              <a:latin typeface="Arial Narrow" panose="020B0606020202030204" pitchFamily="34" charset="0"/>
              <a:ea typeface="+mj-ea"/>
              <a:cs typeface="+mj-cs"/>
            </a:rPr>
            <a:t>Üretim ve Satış Yerinde Denetim(Piyasa Denetimi ve Gözetimi)</a:t>
          </a:r>
          <a:endParaRPr lang="tr-TR" sz="1600" kern="1200" dirty="0">
            <a:solidFill>
              <a:schemeClr val="tx1"/>
            </a:solidFill>
            <a:latin typeface="Arial Narrow" panose="020B0606020202030204" pitchFamily="34" charset="0"/>
            <a:ea typeface="+mj-ea"/>
            <a:cs typeface="+mj-cs"/>
          </a:endParaRPr>
        </a:p>
      </dsp:txBody>
      <dsp:txXfrm rot="-5400000">
        <a:off x="832210" y="2124662"/>
        <a:ext cx="6382743" cy="697320"/>
      </dsp:txXfrm>
    </dsp:sp>
    <dsp:sp modelId="{470FF28C-6D47-430D-9093-E0747C366780}">
      <dsp:nvSpPr>
        <dsp:cNvPr id="0" name=""/>
        <dsp:cNvSpPr/>
      </dsp:nvSpPr>
      <dsp:spPr>
        <a:xfrm rot="5400000">
          <a:off x="-178330" y="3306764"/>
          <a:ext cx="1188871" cy="832209"/>
        </a:xfrm>
        <a:prstGeom prst="chevron">
          <a:avLst/>
        </a:prstGeom>
        <a:solidFill>
          <a:schemeClr val="accent5">
            <a:shade val="50000"/>
            <a:hueOff val="201247"/>
            <a:satOff val="-4901"/>
            <a:lumOff val="214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4</a:t>
          </a:r>
          <a:endParaRPr lang="tr-TR" sz="2300" kern="1200" dirty="0"/>
        </a:p>
      </dsp:txBody>
      <dsp:txXfrm rot="-5400000">
        <a:off x="2" y="3544538"/>
        <a:ext cx="832209" cy="356662"/>
      </dsp:txXfrm>
    </dsp:sp>
    <dsp:sp modelId="{73DC55B5-C294-441B-B723-CB5340B9BB7D}">
      <dsp:nvSpPr>
        <dsp:cNvPr id="0" name=""/>
        <dsp:cNvSpPr/>
      </dsp:nvSpPr>
      <dsp:spPr>
        <a:xfrm rot="5400000">
          <a:off x="3656059" y="304583"/>
          <a:ext cx="772766" cy="6420466"/>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smtClean="0">
              <a:solidFill>
                <a:schemeClr val="tx1"/>
              </a:solidFill>
              <a:latin typeface="Arial Narrow" panose="020B0606020202030204" pitchFamily="34" charset="0"/>
              <a:ea typeface="+mj-ea"/>
              <a:cs typeface="+mj-cs"/>
            </a:rPr>
            <a:t>İstek ve </a:t>
          </a:r>
          <a:r>
            <a:rPr lang="tr-TR" sz="1600" kern="1200" dirty="0" smtClean="0">
              <a:solidFill>
                <a:schemeClr val="tx1"/>
              </a:solidFill>
              <a:latin typeface="Arial Narrow" panose="020B0606020202030204" pitchFamily="34" charset="0"/>
              <a:ea typeface="+mj-ea"/>
              <a:cs typeface="+mj-cs"/>
            </a:rPr>
            <a:t>Şikayetlerin </a:t>
          </a:r>
          <a:r>
            <a:rPr lang="tr-TR" sz="1600" kern="1200" dirty="0" smtClean="0">
              <a:solidFill>
                <a:schemeClr val="tx1"/>
              </a:solidFill>
              <a:latin typeface="Arial Narrow" panose="020B0606020202030204" pitchFamily="34" charset="0"/>
              <a:ea typeface="+mj-ea"/>
              <a:cs typeface="+mj-cs"/>
            </a:rPr>
            <a:t>Değerlendirilmesi</a:t>
          </a:r>
          <a:endParaRPr lang="tr-TR" sz="1600" kern="1200" dirty="0">
            <a:solidFill>
              <a:schemeClr val="tx1"/>
            </a:solidFill>
            <a:latin typeface="Arial Narrow" panose="020B0606020202030204" pitchFamily="34" charset="0"/>
            <a:ea typeface="+mj-ea"/>
            <a:cs typeface="+mj-cs"/>
          </a:endParaRPr>
        </a:p>
      </dsp:txBody>
      <dsp:txXfrm rot="-5400000">
        <a:off x="832210" y="3166156"/>
        <a:ext cx="6382743" cy="697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73C76-440F-4616-ADC5-2380BE0F5926}">
      <dsp:nvSpPr>
        <dsp:cNvPr id="0" name=""/>
        <dsp:cNvSpPr/>
      </dsp:nvSpPr>
      <dsp:spPr>
        <a:xfrm>
          <a:off x="-4253911" y="-652654"/>
          <a:ext cx="5068417" cy="5068417"/>
        </a:xfrm>
        <a:prstGeom prst="blockArc">
          <a:avLst>
            <a:gd name="adj1" fmla="val 18900000"/>
            <a:gd name="adj2" fmla="val 2700000"/>
            <a:gd name="adj3" fmla="val 426"/>
          </a:avLst>
        </a:prstGeom>
        <a:noFill/>
        <a:ln w="12700" cap="flat" cmpd="sng" algn="ctr">
          <a:solidFill>
            <a:schemeClr val="accent5">
              <a:tint val="99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1FFFDEC-41AC-49E5-BE2B-0A7B4B63C972}">
      <dsp:nvSpPr>
        <dsp:cNvPr id="0" name=""/>
        <dsp:cNvSpPr/>
      </dsp:nvSpPr>
      <dsp:spPr>
        <a:xfrm>
          <a:off x="426727" y="289307"/>
          <a:ext cx="7822775" cy="578916"/>
        </a:xfrm>
        <a:prstGeom prst="rect">
          <a:avLst/>
        </a:prstGeom>
        <a:solidFill>
          <a:schemeClr val="accent5">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9515" tIns="40640" rIns="40640" bIns="40640" numCol="1" spcCol="1270" anchor="ctr" anchorCtr="0">
          <a:noAutofit/>
        </a:bodyPr>
        <a:lstStyle/>
        <a:p>
          <a:pPr lvl="0" algn="l" defTabSz="711200">
            <a:lnSpc>
              <a:spcPct val="90000"/>
            </a:lnSpc>
            <a:spcBef>
              <a:spcPct val="0"/>
            </a:spcBef>
            <a:spcAft>
              <a:spcPct val="35000"/>
            </a:spcAft>
          </a:pPr>
          <a:r>
            <a:rPr lang="tr-TR" sz="1600" kern="1200" smtClean="0">
              <a:latin typeface="Arial Narrow" panose="020B0606020202030204" pitchFamily="34" charset="0"/>
              <a:ea typeface="+mn-ea"/>
              <a:cs typeface="+mn-cs"/>
            </a:rPr>
            <a:t>Kişisel Koruyucu Donanımların Kategorizasyon Rehberine dair Tebliğ</a:t>
          </a:r>
          <a:endParaRPr lang="tr-TR" sz="1600" kern="1200" dirty="0">
            <a:latin typeface="Arial Narrow" panose="020B0606020202030204" pitchFamily="34" charset="0"/>
            <a:ea typeface="+mn-ea"/>
            <a:cs typeface="+mn-cs"/>
          </a:endParaRPr>
        </a:p>
      </dsp:txBody>
      <dsp:txXfrm>
        <a:off x="426727" y="289307"/>
        <a:ext cx="7822775" cy="578916"/>
      </dsp:txXfrm>
    </dsp:sp>
    <dsp:sp modelId="{256C4800-D852-444E-A8AF-F8687C9EF5DB}">
      <dsp:nvSpPr>
        <dsp:cNvPr id="0" name=""/>
        <dsp:cNvSpPr/>
      </dsp:nvSpPr>
      <dsp:spPr>
        <a:xfrm>
          <a:off x="64904" y="216943"/>
          <a:ext cx="723645" cy="723645"/>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58E2B5BE-7B76-4539-859E-E19E11F48377}">
      <dsp:nvSpPr>
        <dsp:cNvPr id="0" name=""/>
        <dsp:cNvSpPr/>
      </dsp:nvSpPr>
      <dsp:spPr>
        <a:xfrm>
          <a:off x="758633" y="1157833"/>
          <a:ext cx="7490869" cy="578916"/>
        </a:xfrm>
        <a:prstGeom prst="rect">
          <a:avLst/>
        </a:prstGeom>
        <a:solidFill>
          <a:schemeClr val="accent5">
            <a:shade val="80000"/>
            <a:hueOff val="116428"/>
            <a:satOff val="-2085"/>
            <a:lumOff val="886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9515" tIns="40640" rIns="40640" bIns="40640" numCol="1" spcCol="1270" anchor="ctr" anchorCtr="0">
          <a:noAutofit/>
        </a:bodyPr>
        <a:lstStyle/>
        <a:p>
          <a:pPr lvl="0" algn="l" defTabSz="711200">
            <a:lnSpc>
              <a:spcPct val="90000"/>
            </a:lnSpc>
            <a:spcBef>
              <a:spcPct val="0"/>
            </a:spcBef>
            <a:spcAft>
              <a:spcPct val="35000"/>
            </a:spcAft>
          </a:pPr>
          <a:r>
            <a:rPr lang="tr-TR" sz="1600" kern="1200" smtClean="0">
              <a:latin typeface="Arial Narrow" panose="020B0606020202030204" pitchFamily="34" charset="0"/>
              <a:ea typeface="+mn-ea"/>
              <a:cs typeface="+mn-cs"/>
            </a:rPr>
            <a:t>Kişisel Koruyucu Donanımlarla ilgili Uyumlaştırılmış Ulusal Standartlara dair Tebliğ </a:t>
          </a:r>
          <a:endParaRPr lang="tr-TR" sz="1600" kern="1200" dirty="0">
            <a:latin typeface="Arial Narrow" panose="020B0606020202030204" pitchFamily="34" charset="0"/>
            <a:ea typeface="+mn-ea"/>
            <a:cs typeface="+mn-cs"/>
          </a:endParaRPr>
        </a:p>
      </dsp:txBody>
      <dsp:txXfrm>
        <a:off x="758633" y="1157833"/>
        <a:ext cx="7490869" cy="578916"/>
      </dsp:txXfrm>
    </dsp:sp>
    <dsp:sp modelId="{3E8FF541-BE3F-49CD-AE9A-2DE4A8C53A7E}">
      <dsp:nvSpPr>
        <dsp:cNvPr id="0" name=""/>
        <dsp:cNvSpPr/>
      </dsp:nvSpPr>
      <dsp:spPr>
        <a:xfrm>
          <a:off x="396811" y="1085468"/>
          <a:ext cx="723645" cy="723645"/>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E4FB42F9-C270-42B2-9956-910E7656D96B}">
      <dsp:nvSpPr>
        <dsp:cNvPr id="0" name=""/>
        <dsp:cNvSpPr/>
      </dsp:nvSpPr>
      <dsp:spPr>
        <a:xfrm>
          <a:off x="758633" y="2026358"/>
          <a:ext cx="7490869" cy="578916"/>
        </a:xfrm>
        <a:prstGeom prst="rect">
          <a:avLst/>
        </a:prstGeom>
        <a:solidFill>
          <a:schemeClr val="accent5">
            <a:shade val="80000"/>
            <a:hueOff val="232855"/>
            <a:satOff val="-4171"/>
            <a:lumOff val="1772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9515" tIns="40640" rIns="40640" bIns="40640" numCol="1" spcCol="1270" anchor="ctr" anchorCtr="0">
          <a:noAutofit/>
        </a:bodyPr>
        <a:lstStyle/>
        <a:p>
          <a:pPr lvl="0" algn="l" defTabSz="711200">
            <a:lnSpc>
              <a:spcPct val="90000"/>
            </a:lnSpc>
            <a:spcBef>
              <a:spcPct val="0"/>
            </a:spcBef>
            <a:spcAft>
              <a:spcPct val="35000"/>
            </a:spcAft>
          </a:pPr>
          <a:r>
            <a:rPr lang="tr-TR" sz="1600" kern="1200" smtClean="0">
              <a:latin typeface="Arial Narrow" panose="020B0606020202030204" pitchFamily="34" charset="0"/>
              <a:ea typeface="+mn-ea"/>
              <a:cs typeface="+mn-cs"/>
            </a:rPr>
            <a:t>ÇSGB Tarafından Yapılacak Piyasa Gözetimi ve Denetimine İlişkin Tebliğ </a:t>
          </a:r>
          <a:endParaRPr lang="tr-TR" sz="1600" kern="1200" dirty="0">
            <a:latin typeface="Arial Narrow" panose="020B0606020202030204" pitchFamily="34" charset="0"/>
            <a:ea typeface="+mn-ea"/>
            <a:cs typeface="+mn-cs"/>
          </a:endParaRPr>
        </a:p>
      </dsp:txBody>
      <dsp:txXfrm>
        <a:off x="758633" y="2026358"/>
        <a:ext cx="7490869" cy="578916"/>
      </dsp:txXfrm>
    </dsp:sp>
    <dsp:sp modelId="{96BEAD95-05BB-426B-8DBE-E582D3FF504C}">
      <dsp:nvSpPr>
        <dsp:cNvPr id="0" name=""/>
        <dsp:cNvSpPr/>
      </dsp:nvSpPr>
      <dsp:spPr>
        <a:xfrm>
          <a:off x="396811" y="1953993"/>
          <a:ext cx="723645" cy="723645"/>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DA3B89AC-9A8B-4B50-80CD-58423800E99A}">
      <dsp:nvSpPr>
        <dsp:cNvPr id="0" name=""/>
        <dsp:cNvSpPr/>
      </dsp:nvSpPr>
      <dsp:spPr>
        <a:xfrm>
          <a:off x="426727" y="2894883"/>
          <a:ext cx="7822775" cy="578916"/>
        </a:xfrm>
        <a:prstGeom prst="rect">
          <a:avLst/>
        </a:prstGeom>
        <a:solidFill>
          <a:schemeClr val="accent5">
            <a:shade val="80000"/>
            <a:hueOff val="349283"/>
            <a:satOff val="-6256"/>
            <a:lumOff val="2658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9515" tIns="40640" rIns="40640" bIns="40640" numCol="1" spcCol="1270" anchor="ctr" anchorCtr="0">
          <a:noAutofit/>
        </a:bodyPr>
        <a:lstStyle/>
        <a:p>
          <a:pPr lvl="0" algn="l" defTabSz="711200">
            <a:lnSpc>
              <a:spcPct val="90000"/>
            </a:lnSpc>
            <a:spcBef>
              <a:spcPct val="0"/>
            </a:spcBef>
            <a:spcAft>
              <a:spcPct val="35000"/>
            </a:spcAft>
          </a:pPr>
          <a:r>
            <a:rPr lang="tr-TR" sz="1600" kern="1200" smtClean="0">
              <a:latin typeface="Arial Narrow" panose="020B0606020202030204" pitchFamily="34" charset="0"/>
              <a:ea typeface="+mn-ea"/>
              <a:cs typeface="+mn-cs"/>
            </a:rPr>
            <a:t>Kişisel Koruyucu Donanımlarla ilgili Onaylanmış Kuruluşların Görevlendirilmesine dair Tebliğ </a:t>
          </a:r>
          <a:endParaRPr lang="tr-TR" sz="1600" kern="1200" dirty="0">
            <a:latin typeface="Arial Narrow" panose="020B0606020202030204" pitchFamily="34" charset="0"/>
            <a:ea typeface="+mn-ea"/>
            <a:cs typeface="+mn-cs"/>
          </a:endParaRPr>
        </a:p>
      </dsp:txBody>
      <dsp:txXfrm>
        <a:off x="426727" y="2894883"/>
        <a:ext cx="7822775" cy="578916"/>
      </dsp:txXfrm>
    </dsp:sp>
    <dsp:sp modelId="{518952F1-5232-4A5E-BDB6-D9483B027CD4}">
      <dsp:nvSpPr>
        <dsp:cNvPr id="0" name=""/>
        <dsp:cNvSpPr/>
      </dsp:nvSpPr>
      <dsp:spPr>
        <a:xfrm>
          <a:off x="64904" y="2822519"/>
          <a:ext cx="723645" cy="723645"/>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17.1.2021</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17.1.2021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17.1.2021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17.1.2021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17.1.2021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17.1.2021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17.1.2021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17.1.2021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17.1.2021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17.1.2021</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03385" y="1872640"/>
            <a:ext cx="10058400" cy="2387600"/>
          </a:xfrm>
        </p:spPr>
        <p:txBody>
          <a:bodyPr>
            <a:normAutofit fontScale="90000"/>
          </a:bodyPr>
          <a:lstStyle/>
          <a:p>
            <a:r>
              <a:rPr lang="tr-TR" dirty="0" smtClean="0"/>
              <a:t> </a:t>
            </a:r>
            <a:r>
              <a:rPr lang="tr-TR" dirty="0" smtClean="0">
                <a:latin typeface="Arial Narrow" panose="020B0606020202030204" pitchFamily="34" charset="0"/>
              </a:rPr>
              <a:t>KİŞİSEL KORUYUCU DONANIM(KKD) KULLANILMASINDA SORUMLU TARAFLAR VE GÖREVLERİ</a:t>
            </a:r>
            <a:endParaRPr lang="tr-TR" dirty="0">
              <a:latin typeface="Arial Narrow" panose="020B0606020202030204" pitchFamily="34" charset="0"/>
            </a:endParaRPr>
          </a:p>
        </p:txBody>
      </p:sp>
      <p:sp>
        <p:nvSpPr>
          <p:cNvPr id="3" name="Alt Başlık 2"/>
          <p:cNvSpPr>
            <a:spLocks noGrp="1"/>
          </p:cNvSpPr>
          <p:nvPr>
            <p:ph type="subTitle" idx="1"/>
          </p:nvPr>
        </p:nvSpPr>
        <p:spPr>
          <a:xfrm>
            <a:off x="1524000" y="5169877"/>
            <a:ext cx="9144000" cy="885092"/>
          </a:xfrm>
        </p:spPr>
        <p:txBody>
          <a:bodyPr>
            <a:normAutofit/>
          </a:bodyPr>
          <a:lstStyle/>
          <a:p>
            <a:r>
              <a:rPr lang="tr-TR" sz="3200" dirty="0" smtClean="0">
                <a:latin typeface="Arial Narrow" panose="020B0606020202030204" pitchFamily="34" charset="0"/>
              </a:rPr>
              <a:t>Doç. Dr. İbrahim BULDUK</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smtClean="0">
                <a:latin typeface="Arial Narrow" panose="020B0606020202030204" pitchFamily="34" charset="0"/>
                <a:ea typeface="+mj-ea"/>
                <a:cs typeface="+mj-cs"/>
              </a:rPr>
              <a:t>2. DEVLETİN SORUMLULUKLARI</a:t>
            </a:r>
          </a:p>
          <a:p>
            <a:pPr marL="0" lv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2.1. </a:t>
            </a:r>
            <a:r>
              <a:rPr lang="tr-TR" sz="2100" b="1" dirty="0">
                <a:latin typeface="Arial Narrow" panose="020B0606020202030204" pitchFamily="34" charset="0"/>
              </a:rPr>
              <a:t>Mevzuat Hazırlamak</a:t>
            </a:r>
          </a:p>
          <a:p>
            <a:pPr marL="0" lvl="0" indent="0">
              <a:buNone/>
            </a:pPr>
            <a:r>
              <a:rPr lang="tr-TR" sz="2100" b="1" dirty="0">
                <a:latin typeface="Arial Narrow" panose="020B0606020202030204" pitchFamily="34" charset="0"/>
              </a:rPr>
              <a:t>	2.2. KKD yönetmeliklerine Uygun Üretimi Sağlama(CE)</a:t>
            </a:r>
          </a:p>
          <a:p>
            <a:pPr marL="0" indent="0">
              <a:lnSpc>
                <a:spcPct val="110000"/>
              </a:lnSpc>
              <a:buNone/>
            </a:pPr>
            <a:r>
              <a:rPr lang="tr-TR" sz="2100" b="1" dirty="0">
                <a:latin typeface="Arial Narrow" panose="020B0606020202030204" pitchFamily="34" charset="0"/>
              </a:rPr>
              <a:t>	2.3. Denetim </a:t>
            </a:r>
          </a:p>
          <a:p>
            <a:pPr marL="0" lvl="0" indent="0">
              <a:lnSpc>
                <a:spcPct val="110000"/>
              </a:lnSpc>
              <a:buNone/>
            </a:pPr>
            <a:r>
              <a:rPr lang="tr-TR" sz="2100" b="1" dirty="0">
                <a:latin typeface="Arial Narrow" panose="020B0606020202030204" pitchFamily="34" charset="0"/>
              </a:rPr>
              <a:t>	2.4. İstek ve Şikayetlerinde Değerlendirilmesi</a:t>
            </a:r>
          </a:p>
          <a:p>
            <a:pPr marL="0" indent="0">
              <a:lnSpc>
                <a:spcPct val="110000"/>
              </a:lnSpc>
              <a:buNone/>
            </a:pPr>
            <a:r>
              <a:rPr lang="tr-TR" sz="2100" b="1" dirty="0">
                <a:latin typeface="Arial Narrow" panose="020B0606020202030204" pitchFamily="34" charset="0"/>
              </a:rPr>
              <a:t>3. İŞVERENİN SORUMLULUKLARI</a:t>
            </a:r>
          </a:p>
          <a:p>
            <a:pPr marL="0" indent="0">
              <a:lnSpc>
                <a:spcPct val="110000"/>
              </a:lnSpc>
              <a:buNone/>
            </a:pPr>
            <a:r>
              <a:rPr lang="tr-TR" sz="2100" b="1" dirty="0">
                <a:latin typeface="Arial Narrow" panose="020B0606020202030204" pitchFamily="34" charset="0"/>
              </a:rPr>
              <a:t>4</a:t>
            </a:r>
            <a:r>
              <a:rPr lang="tr-TR" sz="2100" b="1" dirty="0" smtClean="0">
                <a:latin typeface="Arial Narrow" panose="020B0606020202030204" pitchFamily="34" charset="0"/>
              </a:rPr>
              <a:t>. İŞÇİNİN </a:t>
            </a:r>
            <a:r>
              <a:rPr lang="tr-TR" sz="2100" b="1" dirty="0">
                <a:latin typeface="Arial Narrow" panose="020B0606020202030204" pitchFamily="34" charset="0"/>
              </a:rPr>
              <a:t>SORUMLULUKLARI</a:t>
            </a:r>
          </a:p>
          <a:p>
            <a:pPr marL="0" indent="0">
              <a:lnSpc>
                <a:spcPct val="110000"/>
              </a:lnSpc>
              <a:buNone/>
            </a:pPr>
            <a:r>
              <a:rPr lang="tr-TR" sz="2100" b="1" dirty="0" smtClean="0">
                <a:latin typeface="Arial Narrow" panose="020B0606020202030204" pitchFamily="34" charset="0"/>
              </a:rPr>
              <a:t>5. KAYNAKLAR</a:t>
            </a:r>
            <a:endParaRPr lang="tr-TR" sz="2100" b="1" dirty="0">
              <a:latin typeface="Arial Narrow" panose="020B0606020202030204" pitchFamily="34" charset="0"/>
            </a:endParaRPr>
          </a:p>
          <a:p>
            <a:pPr marL="0" indent="0">
              <a:lnSpc>
                <a:spcPct val="110000"/>
              </a:lnSpc>
              <a:buNone/>
            </a:pPr>
            <a:endParaRPr lang="tr-TR" sz="2100" b="1" dirty="0">
              <a:latin typeface="Arial Narrow" panose="020B0606020202030204" pitchFamily="34" charset="0"/>
            </a:endParaRPr>
          </a:p>
        </p:txBody>
      </p:sp>
    </p:spTree>
    <p:extLst>
      <p:ext uri="{BB962C8B-B14F-4D97-AF65-F5344CB8AC3E}">
        <p14:creationId xmlns:p14="http://schemas.microsoft.com/office/powerpoint/2010/main" val="117528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5052645"/>
          </a:xfrm>
        </p:spPr>
        <p:txBody>
          <a:bodyPr>
            <a:noAutofit/>
          </a:bodyPr>
          <a:lstStyle/>
          <a:p>
            <a:pPr marL="0" indent="0">
              <a:lnSpc>
                <a:spcPct val="150000"/>
              </a:lnSpc>
              <a:buNone/>
            </a:pPr>
            <a:r>
              <a:rPr lang="tr-TR" sz="1600" dirty="0" smtClean="0">
                <a:latin typeface="Arial Narrow" panose="020B0606020202030204" pitchFamily="34" charset="0"/>
                <a:ea typeface="+mj-ea"/>
                <a:cs typeface="+mj-cs"/>
              </a:rPr>
              <a:t>	Uluslararası Çalışma Örgütü</a:t>
            </a:r>
            <a:r>
              <a:rPr lang="tr-TR" sz="1600" b="1" dirty="0" smtClean="0">
                <a:latin typeface="Arial Narrow" panose="020B0606020202030204" pitchFamily="34" charset="0"/>
                <a:ea typeface="+mj-ea"/>
                <a:cs typeface="+mj-cs"/>
              </a:rPr>
              <a:t>(ILO</a:t>
            </a:r>
            <a:r>
              <a:rPr lang="tr-TR" sz="1600" dirty="0" smtClean="0">
                <a:latin typeface="Arial Narrow" panose="020B0606020202030204" pitchFamily="34" charset="0"/>
                <a:ea typeface="+mj-ea"/>
                <a:cs typeface="+mj-cs"/>
              </a:rPr>
              <a:t>) ve </a:t>
            </a:r>
            <a:r>
              <a:rPr lang="tr-TR" sz="1600" dirty="0">
                <a:latin typeface="Arial Narrow" panose="020B0606020202030204" pitchFamily="34" charset="0"/>
                <a:ea typeface="+mj-ea"/>
                <a:cs typeface="+mj-cs"/>
              </a:rPr>
              <a:t>diğer farklı kuruluşların verilerine göre </a:t>
            </a:r>
            <a:r>
              <a:rPr lang="tr-TR" sz="1600" b="1" dirty="0">
                <a:latin typeface="Arial Narrow" panose="020B0606020202030204" pitchFamily="34" charset="0"/>
                <a:ea typeface="+mj-ea"/>
                <a:cs typeface="+mj-cs"/>
              </a:rPr>
              <a:t>dünyada ve ülkemizde iş kazaları sonucu ölüm ve yaralanmalar her geçen gün artmaktadır</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 kazalarının </a:t>
            </a:r>
            <a:r>
              <a:rPr lang="tr-TR" sz="1600" b="1" dirty="0">
                <a:latin typeface="Arial Narrow" panose="020B0606020202030204" pitchFamily="34" charset="0"/>
                <a:ea typeface="+mj-ea"/>
                <a:cs typeface="+mj-cs"/>
              </a:rPr>
              <a:t>maddi boyutları</a:t>
            </a:r>
            <a:r>
              <a:rPr lang="tr-TR" sz="1600" dirty="0">
                <a:latin typeface="Arial Narrow" panose="020B0606020202030204" pitchFamily="34" charset="0"/>
                <a:ea typeface="+mj-ea"/>
                <a:cs typeface="+mj-cs"/>
              </a:rPr>
              <a:t> firmalara hatta ülke çapında ağır bedelleri ise ci</a:t>
            </a:r>
            <a:r>
              <a:rPr lang="tr-TR" sz="1600" b="1" dirty="0">
                <a:latin typeface="Arial Narrow" panose="020B0606020202030204" pitchFamily="34" charset="0"/>
                <a:ea typeface="+mj-ea"/>
                <a:cs typeface="+mj-cs"/>
              </a:rPr>
              <a:t>ddi bir ekonomik kayıp nedenidir.</a:t>
            </a:r>
            <a:r>
              <a:rPr lang="tr-TR" sz="1600" dirty="0">
                <a:latin typeface="Arial Narrow" panose="020B0606020202030204" pitchFamily="34" charset="0"/>
                <a:ea typeface="+mj-ea"/>
                <a:cs typeface="+mj-cs"/>
              </a:rPr>
              <a:t> Ve maalesef </a:t>
            </a:r>
            <a:r>
              <a:rPr lang="tr-TR" sz="1600" b="1" dirty="0" smtClean="0">
                <a:latin typeface="Arial Narrow" panose="020B0606020202030204" pitchFamily="34" charset="0"/>
                <a:ea typeface="+mj-ea"/>
                <a:cs typeface="+mj-cs"/>
              </a:rPr>
              <a:t>ülkemizin </a:t>
            </a:r>
            <a:r>
              <a:rPr lang="tr-TR" sz="1600" b="1" dirty="0">
                <a:latin typeface="Arial Narrow" panose="020B0606020202030204" pitchFamily="34" charset="0"/>
                <a:ea typeface="+mj-ea"/>
                <a:cs typeface="+mj-cs"/>
              </a:rPr>
              <a:t>karnesi bu konuda oldukça </a:t>
            </a:r>
            <a:r>
              <a:rPr lang="tr-TR" sz="1600" b="1" dirty="0" smtClean="0">
                <a:latin typeface="Arial Narrow" panose="020B0606020202030204" pitchFamily="34" charset="0"/>
                <a:ea typeface="+mj-ea"/>
                <a:cs typeface="+mj-cs"/>
              </a:rPr>
              <a:t>kötüdür</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İş kazası istatistiklerine göre </a:t>
            </a:r>
            <a:r>
              <a:rPr lang="tr-TR" sz="1600" b="1" dirty="0">
                <a:latin typeface="Arial Narrow" panose="020B0606020202030204" pitchFamily="34" charset="0"/>
                <a:ea typeface="+mj-ea"/>
                <a:cs typeface="+mj-cs"/>
              </a:rPr>
              <a:t>Avrupa’da ilk sırada, Dünya genelinde ise üçüncü sıra yer almaktayız</a:t>
            </a:r>
            <a:r>
              <a:rPr lang="tr-TR" sz="1600" dirty="0">
                <a:latin typeface="Arial Narrow" panose="020B0606020202030204" pitchFamily="34" charset="0"/>
                <a:ea typeface="+mj-ea"/>
                <a:cs typeface="+mj-cs"/>
              </a:rPr>
              <a:t>. Bunun başlıca sebepleri arasında </a:t>
            </a:r>
            <a:r>
              <a:rPr lang="tr-TR" sz="1600" b="1" dirty="0">
                <a:latin typeface="Arial Narrow" panose="020B0606020202030204" pitchFamily="34" charset="0"/>
                <a:ea typeface="+mj-ea"/>
                <a:cs typeface="+mj-cs"/>
              </a:rPr>
              <a:t>henüz güvenli çalışma ortamı yaratma </a:t>
            </a:r>
            <a:r>
              <a:rPr lang="tr-TR" sz="1600" dirty="0">
                <a:latin typeface="Arial Narrow" panose="020B0606020202030204" pitchFamily="34" charset="0"/>
                <a:ea typeface="+mj-ea"/>
                <a:cs typeface="+mj-cs"/>
              </a:rPr>
              <a:t>kavramının </a:t>
            </a:r>
            <a:r>
              <a:rPr lang="tr-TR" sz="1600" b="1" dirty="0">
                <a:latin typeface="Arial Narrow" panose="020B0606020202030204" pitchFamily="34" charset="0"/>
                <a:ea typeface="+mj-ea"/>
                <a:cs typeface="+mj-cs"/>
              </a:rPr>
              <a:t>bilincine tam olarak varamamış olmamız yer almaktadır</a:t>
            </a:r>
            <a:r>
              <a:rPr lang="tr-TR" sz="1600" dirty="0">
                <a:latin typeface="Arial Narrow" panose="020B0606020202030204" pitchFamily="34" charset="0"/>
                <a:ea typeface="+mj-ea"/>
                <a:cs typeface="+mj-cs"/>
              </a:rPr>
              <a:t>.</a:t>
            </a:r>
          </a:p>
          <a:p>
            <a:pPr marL="0" indent="0">
              <a:lnSpc>
                <a:spcPct val="150000"/>
              </a:lnSpc>
              <a:buNone/>
            </a:pPr>
            <a:r>
              <a:rPr lang="tr-TR" sz="1600" dirty="0" smtClean="0">
                <a:latin typeface="Arial Narrow" panose="020B0606020202030204" pitchFamily="34" charset="0"/>
                <a:ea typeface="+mj-ea"/>
                <a:cs typeface="+mj-cs"/>
              </a:rPr>
              <a:t>	Sağlıklı </a:t>
            </a:r>
            <a:r>
              <a:rPr lang="tr-TR" sz="1600" dirty="0">
                <a:latin typeface="Arial Narrow" panose="020B0606020202030204" pitchFamily="34" charset="0"/>
                <a:ea typeface="+mj-ea"/>
                <a:cs typeface="+mj-cs"/>
              </a:rPr>
              <a:t>ve güvenli iş ortamları yaratmanın temelinde çalışma ortamlarındaki risklerin “</a:t>
            </a:r>
            <a:r>
              <a:rPr lang="tr-TR" sz="1600" b="1" dirty="0">
                <a:latin typeface="Arial Narrow" panose="020B0606020202030204" pitchFamily="34" charset="0"/>
                <a:ea typeface="+mj-ea"/>
                <a:cs typeface="+mj-cs"/>
              </a:rPr>
              <a:t>Risk Analizi</a:t>
            </a:r>
            <a:r>
              <a:rPr lang="tr-TR" sz="1600" dirty="0">
                <a:latin typeface="Arial Narrow" panose="020B0606020202030204" pitchFamily="34" charset="0"/>
                <a:ea typeface="+mj-ea"/>
                <a:cs typeface="+mj-cs"/>
              </a:rPr>
              <a:t>” ile tespit edilmesi, risklerin </a:t>
            </a:r>
            <a:r>
              <a:rPr lang="tr-TR" sz="1600" b="1" dirty="0">
                <a:latin typeface="Arial Narrow" panose="020B0606020202030204" pitchFamily="34" charset="0"/>
                <a:ea typeface="+mj-ea"/>
                <a:cs typeface="+mj-cs"/>
              </a:rPr>
              <a:t>toplu korumayı sağlayacak </a:t>
            </a:r>
            <a:r>
              <a:rPr lang="tr-TR" sz="1600" dirty="0">
                <a:latin typeface="Arial Narrow" panose="020B0606020202030204" pitchFamily="34" charset="0"/>
                <a:ea typeface="+mj-ea"/>
                <a:cs typeface="+mj-cs"/>
              </a:rPr>
              <a:t>mühendislik önlemlerle, uyarıcı sistemlerle, iş organizasyonları ve uygun çalışma yöntemleri yok edilmesi yer almaktadır. Ancak ortam koşulları, tehlikenin cinsi ya da yürütülen çalışmanın özellikleri dolayısıyla riske kaynağında müdahale edilemeyen durumlarda, doğrudan  </a:t>
            </a:r>
            <a:r>
              <a:rPr lang="tr-TR" sz="1600" b="1" dirty="0">
                <a:latin typeface="Arial Narrow" panose="020B0606020202030204" pitchFamily="34" charset="0"/>
                <a:ea typeface="+mj-ea"/>
                <a:cs typeface="+mj-cs"/>
              </a:rPr>
              <a:t>kişinin sağlığının korunması </a:t>
            </a:r>
            <a:r>
              <a:rPr lang="tr-TR" sz="1600" dirty="0">
                <a:latin typeface="Arial Narrow" panose="020B0606020202030204" pitchFamily="34" charset="0"/>
                <a:ea typeface="+mj-ea"/>
                <a:cs typeface="+mj-cs"/>
              </a:rPr>
              <a:t>ve güvenliğinin sağlanması amacıyla koruyucu tedbir olarak kiş</a:t>
            </a:r>
            <a:r>
              <a:rPr lang="tr-TR" sz="1600" b="1" dirty="0">
                <a:latin typeface="Arial Narrow" panose="020B0606020202030204" pitchFamily="34" charset="0"/>
                <a:ea typeface="+mj-ea"/>
                <a:cs typeface="+mj-cs"/>
              </a:rPr>
              <a:t>isel koruyucu donanım(KKD) kullanılmaktadır. </a:t>
            </a:r>
            <a:r>
              <a:rPr lang="tr-TR" sz="1600" dirty="0">
                <a:latin typeface="Arial Narrow" panose="020B0606020202030204" pitchFamily="34" charset="0"/>
                <a:ea typeface="+mj-ea"/>
                <a:cs typeface="+mj-cs"/>
              </a:rPr>
              <a:t>Aslında iş güvenliğinde yapılacak </a:t>
            </a:r>
            <a:r>
              <a:rPr lang="tr-TR" sz="1600" b="1" dirty="0">
                <a:latin typeface="Arial Narrow" panose="020B0606020202030204" pitchFamily="34" charset="0"/>
                <a:ea typeface="+mj-ea"/>
                <a:cs typeface="+mj-cs"/>
              </a:rPr>
              <a:t>en son uygulama KKD kullanımıdır</a:t>
            </a:r>
            <a:r>
              <a:rPr lang="tr-TR" sz="1600" dirty="0">
                <a:latin typeface="Arial Narrow" panose="020B0606020202030204" pitchFamily="34" charset="0"/>
                <a:ea typeface="+mj-ea"/>
                <a:cs typeface="+mj-cs"/>
              </a:rPr>
              <a:t>. İlk yapılması gereken riski kaynağında bertaraf etmektir. Fakat ülkemizde iş güvenliği denildiğinde aklımıza nedense genellikle baret, emniyet kemeri, koruyucu gözlük gelmektedir.</a:t>
            </a:r>
          </a:p>
        </p:txBody>
      </p:sp>
    </p:spTree>
    <p:extLst>
      <p:ext uri="{BB962C8B-B14F-4D97-AF65-F5344CB8AC3E}">
        <p14:creationId xmlns:p14="http://schemas.microsoft.com/office/powerpoint/2010/main" val="1902319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5052645"/>
          </a:xfrm>
        </p:spPr>
        <p:txBody>
          <a:bodyPr>
            <a:noAutofit/>
          </a:bodyPr>
          <a:lstStyle/>
          <a:p>
            <a:pPr marL="0" indent="0">
              <a:lnSpc>
                <a:spcPct val="150000"/>
              </a:lnSpc>
              <a:buNone/>
            </a:pPr>
            <a:r>
              <a:rPr lang="tr-TR" sz="1600" dirty="0" smtClean="0">
                <a:latin typeface="Arial Narrow" panose="020B0606020202030204" pitchFamily="34" charset="0"/>
                <a:ea typeface="+mj-ea"/>
                <a:cs typeface="+mj-cs"/>
              </a:rPr>
              <a:t>	Bu nedenden dolayı çalışma hayatından son derece önemli bir yer edinmiş </a:t>
            </a:r>
            <a:r>
              <a:rPr lang="tr-TR" sz="1600" b="1" dirty="0" err="1" smtClean="0">
                <a:latin typeface="Arial Narrow" panose="020B0606020202030204" pitchFamily="34" charset="0"/>
                <a:ea typeface="+mj-ea"/>
                <a:cs typeface="+mj-cs"/>
              </a:rPr>
              <a:t>KKD’ler</a:t>
            </a:r>
            <a:r>
              <a:rPr lang="tr-TR" sz="1600" b="1" dirty="0" smtClean="0">
                <a:latin typeface="Arial Narrow" panose="020B0606020202030204" pitchFamily="34" charset="0"/>
                <a:ea typeface="+mj-ea"/>
                <a:cs typeface="+mj-cs"/>
              </a:rPr>
              <a:t> ile ilgili sorumlu tarafların kimler olduğu ve hangi görevlere sahip oldukları gibi konular büyük önem arz etmektedir</a:t>
            </a:r>
            <a:r>
              <a:rPr lang="tr-TR" sz="1600" dirty="0" smtClean="0">
                <a:latin typeface="Arial Narrow" panose="020B0606020202030204" pitchFamily="34" charset="0"/>
                <a:ea typeface="+mj-ea"/>
                <a:cs typeface="+mj-cs"/>
              </a:rPr>
              <a:t>. İşte bu bölümümüzde siz değerli öğrencilerimize bu konularda bilgi vermeye çalışacağız.</a:t>
            </a:r>
          </a:p>
          <a:p>
            <a:pPr marL="0" indent="0">
              <a:lnSpc>
                <a:spcPct val="150000"/>
              </a:lnSpc>
              <a:buNone/>
            </a:pPr>
            <a:r>
              <a:rPr lang="tr-TR" sz="1600" dirty="0" smtClean="0">
                <a:latin typeface="Arial Narrow" panose="020B0606020202030204" pitchFamily="34" charset="0"/>
                <a:ea typeface="+mj-ea"/>
                <a:cs typeface="+mj-cs"/>
              </a:rPr>
              <a:t>	Daha önceki derslerimizden de bildiğimiz gibi İş sağlığı ve </a:t>
            </a:r>
            <a:r>
              <a:rPr lang="tr-TR" sz="1600" dirty="0" smtClean="0">
                <a:latin typeface="Arial Narrow" panose="020B0606020202030204" pitchFamily="34" charset="0"/>
                <a:ea typeface="+mj-ea"/>
                <a:cs typeface="+mj-cs"/>
              </a:rPr>
              <a:t>Güvenliğinde </a:t>
            </a:r>
            <a:r>
              <a:rPr lang="tr-TR" sz="1600" b="1" dirty="0" smtClean="0">
                <a:latin typeface="Arial Narrow" panose="020B0606020202030204" pitchFamily="34" charset="0"/>
                <a:ea typeface="+mj-ea"/>
                <a:cs typeface="+mj-cs"/>
              </a:rPr>
              <a:t>üç önemli tarafa bulunmaktadır</a:t>
            </a:r>
            <a:r>
              <a:rPr lang="tr-TR" sz="1600" dirty="0" smtClean="0">
                <a:latin typeface="Arial Narrow" panose="020B0606020202030204" pitchFamily="34" charset="0"/>
                <a:ea typeface="+mj-ea"/>
                <a:cs typeface="+mj-cs"/>
              </a:rPr>
              <a:t>. Bunlar: </a:t>
            </a:r>
            <a:r>
              <a:rPr lang="tr-TR" sz="1600" b="1" dirty="0" smtClean="0">
                <a:latin typeface="Arial Narrow" panose="020B0606020202030204" pitchFamily="34" charset="0"/>
                <a:ea typeface="+mj-ea"/>
                <a:cs typeface="+mj-cs"/>
              </a:rPr>
              <a:t>Devlet, İşveren ve İşçi</a:t>
            </a:r>
            <a:r>
              <a:rPr lang="tr-TR" sz="1600" dirty="0" smtClean="0">
                <a:latin typeface="Arial Narrow" panose="020B0606020202030204" pitchFamily="34" charset="0"/>
                <a:ea typeface="+mj-ea"/>
                <a:cs typeface="+mj-cs"/>
              </a:rPr>
              <a:t>. Bu tarafları kişisel koruyucu donanımların kullanılması konusunda  da çeşitli görev ve  sorumlulukları bulunmaktadır.</a:t>
            </a:r>
          </a:p>
          <a:p>
            <a:pPr marL="0" indent="0">
              <a:lnSpc>
                <a:spcPct val="150000"/>
              </a:lnSpc>
              <a:buNone/>
            </a:pPr>
            <a:endParaRPr lang="tr-TR" sz="1600" dirty="0">
              <a:latin typeface="Arial Narrow" panose="020B0606020202030204" pitchFamily="34" charset="0"/>
              <a:ea typeface="+mj-ea"/>
              <a:cs typeface="+mj-cs"/>
            </a:endParaRPr>
          </a:p>
        </p:txBody>
      </p:sp>
      <p:graphicFrame>
        <p:nvGraphicFramePr>
          <p:cNvPr id="4" name="Diyagram 3"/>
          <p:cNvGraphicFramePr/>
          <p:nvPr>
            <p:extLst>
              <p:ext uri="{D42A27DB-BD31-4B8C-83A1-F6EECF244321}">
                <p14:modId xmlns:p14="http://schemas.microsoft.com/office/powerpoint/2010/main" val="4245645888"/>
              </p:ext>
            </p:extLst>
          </p:nvPr>
        </p:nvGraphicFramePr>
        <p:xfrm>
          <a:off x="3270737" y="3505200"/>
          <a:ext cx="5271477" cy="2914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t>	</a:t>
            </a:r>
            <a:r>
              <a:rPr lang="tr-TR" sz="1600" dirty="0">
                <a:latin typeface="Arial Narrow" panose="020B0606020202030204" pitchFamily="34" charset="0"/>
                <a:ea typeface="+mj-ea"/>
                <a:cs typeface="+mj-cs"/>
              </a:rPr>
              <a:t>Kişisel Koruyucu Donanımlar(KKD) ile ilgili </a:t>
            </a:r>
            <a:r>
              <a:rPr lang="tr-TR" sz="1600" b="1" dirty="0">
                <a:latin typeface="Arial Narrow" panose="020B0606020202030204" pitchFamily="34" charset="0"/>
                <a:ea typeface="+mj-ea"/>
                <a:cs typeface="+mj-cs"/>
              </a:rPr>
              <a:t>devletin yerine getirmesi gereken 4 önemli sorumluluğu </a:t>
            </a:r>
            <a:r>
              <a:rPr lang="tr-TR" sz="1600" dirty="0">
                <a:latin typeface="Arial Narrow" panose="020B0606020202030204" pitchFamily="34" charset="0"/>
                <a:ea typeface="+mj-ea"/>
                <a:cs typeface="+mj-cs"/>
              </a:rPr>
              <a:t>bulunmaktadır. Bunlar aşağıdaki gibidir. </a:t>
            </a: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graphicFrame>
        <p:nvGraphicFramePr>
          <p:cNvPr id="5" name="Diyagram 4"/>
          <p:cNvGraphicFramePr/>
          <p:nvPr>
            <p:extLst>
              <p:ext uri="{D42A27DB-BD31-4B8C-83A1-F6EECF244321}">
                <p14:modId xmlns:p14="http://schemas.microsoft.com/office/powerpoint/2010/main" val="3845813753"/>
              </p:ext>
            </p:extLst>
          </p:nvPr>
        </p:nvGraphicFramePr>
        <p:xfrm>
          <a:off x="2700216" y="2536744"/>
          <a:ext cx="7252676" cy="4321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92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2.1. Mevzuat Hazırlamak:</a:t>
            </a:r>
          </a:p>
          <a:p>
            <a:pPr marL="0" indent="0">
              <a:lnSpc>
                <a:spcPct val="150000"/>
              </a:lnSpc>
              <a:buNone/>
            </a:pPr>
            <a:r>
              <a:rPr lang="tr-TR" sz="1600" dirty="0" smtClean="0">
                <a:latin typeface="Arial Narrow" panose="020B0606020202030204" pitchFamily="34" charset="0"/>
                <a:ea typeface="+mj-ea"/>
                <a:cs typeface="+mj-cs"/>
              </a:rPr>
              <a:t>Devletin Mevzuat hazırlama sorumluluğu </a:t>
            </a:r>
            <a:r>
              <a:rPr lang="tr-TR" sz="1600" b="1" dirty="0" smtClean="0">
                <a:latin typeface="Arial Narrow" panose="020B0606020202030204" pitchFamily="34" charset="0"/>
                <a:ea typeface="+mj-ea"/>
                <a:cs typeface="+mj-cs"/>
              </a:rPr>
              <a:t>iki temel başlık altında irdelenebilir</a:t>
            </a:r>
          </a:p>
          <a:p>
            <a:pPr marL="342900" indent="-342900">
              <a:lnSpc>
                <a:spcPct val="150000"/>
              </a:lnSpc>
              <a:buFont typeface="+mj-lt"/>
              <a:buAutoNum type="alphaUcPeriod"/>
            </a:pPr>
            <a:r>
              <a:rPr lang="tr-TR" sz="1600" b="1" dirty="0" smtClean="0">
                <a:latin typeface="Arial Narrow" panose="020B0606020202030204" pitchFamily="34" charset="0"/>
                <a:ea typeface="+mj-ea"/>
                <a:cs typeface="+mj-cs"/>
              </a:rPr>
              <a:t>Hukuki ve Teknik Mevzuat :  </a:t>
            </a:r>
            <a:r>
              <a:rPr lang="tr-TR" sz="1600" dirty="0" smtClean="0">
                <a:latin typeface="Arial Narrow" panose="020B0606020202030204" pitchFamily="34" charset="0"/>
                <a:ea typeface="+mj-ea"/>
                <a:cs typeface="+mj-cs"/>
              </a:rPr>
              <a:t>Kanun , Tüzük, Yönetmelik gibi</a:t>
            </a:r>
          </a:p>
          <a:p>
            <a:pPr marL="342900" indent="-342900">
              <a:lnSpc>
                <a:spcPct val="150000"/>
              </a:lnSpc>
              <a:buFont typeface="+mj-lt"/>
              <a:buAutoNum type="alphaUcPeriod"/>
            </a:pPr>
            <a:r>
              <a:rPr lang="tr-TR" sz="1600" b="1" dirty="0" smtClean="0">
                <a:latin typeface="Arial Narrow" panose="020B0606020202030204" pitchFamily="34" charset="0"/>
                <a:ea typeface="+mj-ea"/>
                <a:cs typeface="+mj-cs"/>
              </a:rPr>
              <a:t>Diğer Mevzuatlar:</a:t>
            </a:r>
            <a:r>
              <a:rPr lang="tr-TR" sz="1600" dirty="0" smtClean="0">
                <a:latin typeface="Arial Narrow" panose="020B0606020202030204" pitchFamily="34" charset="0"/>
                <a:ea typeface="+mj-ea"/>
                <a:cs typeface="+mj-cs"/>
              </a:rPr>
              <a:t> Diğer ülke ve Birliklerden alınan standartlar. Örneğin:  AB Standartları vb.</a:t>
            </a:r>
          </a:p>
          <a:p>
            <a:pPr marL="0" indent="0">
              <a:lnSpc>
                <a:spcPct val="150000"/>
              </a:lnSpc>
              <a:buNone/>
            </a:pPr>
            <a:endParaRPr lang="tr-TR" sz="1600" dirty="0" smtClean="0">
              <a:latin typeface="Arial Narrow" panose="020B0606020202030204" pitchFamily="34" charset="0"/>
              <a:ea typeface="+mj-ea"/>
              <a:cs typeface="+mj-cs"/>
            </a:endParaRPr>
          </a:p>
          <a:p>
            <a:pPr marL="342900" indent="-342900">
              <a:lnSpc>
                <a:spcPct val="150000"/>
              </a:lnSpc>
              <a:buFont typeface="+mj-lt"/>
              <a:buAutoNum type="alphaUcPeriod"/>
            </a:pPr>
            <a:r>
              <a:rPr lang="tr-TR" sz="1600" b="1" dirty="0" smtClean="0">
                <a:latin typeface="Arial Narrow" panose="020B0606020202030204" pitchFamily="34" charset="0"/>
                <a:ea typeface="+mj-ea"/>
                <a:cs typeface="+mj-cs"/>
              </a:rPr>
              <a:t>Hukuku ve Teknik Mevzuat: </a:t>
            </a:r>
            <a:r>
              <a:rPr lang="tr-TR" sz="1600" dirty="0" smtClean="0">
                <a:latin typeface="Arial Narrow" panose="020B0606020202030204" pitchFamily="34" charset="0"/>
                <a:ea typeface="+mj-ea"/>
                <a:cs typeface="+mj-cs"/>
              </a:rPr>
              <a:t>AB’ne uyum kapsamında </a:t>
            </a:r>
            <a:r>
              <a:rPr lang="tr-TR" sz="1600" b="1" dirty="0" smtClean="0">
                <a:latin typeface="Arial Narrow" panose="020B0606020202030204" pitchFamily="34" charset="0"/>
                <a:ea typeface="+mj-ea"/>
                <a:cs typeface="+mj-cs"/>
              </a:rPr>
              <a:t>Sanayi Bakanlığınca 4703 sayılı ürünlere ilişkin teknik mevzuatın hazırlanması ve uygulanmasına dair kanun çıkarılmıştır</a:t>
            </a:r>
            <a:r>
              <a:rPr lang="tr-TR" sz="1600" dirty="0" smtClean="0">
                <a:latin typeface="Arial Narrow" panose="020B0606020202030204" pitchFamily="34" charset="0"/>
                <a:ea typeface="+mj-ea"/>
                <a:cs typeface="+mj-cs"/>
              </a:rPr>
              <a:t>. Bu kanuna göre gerekli yönetmelikler yayımlanmıştır.</a:t>
            </a:r>
          </a:p>
          <a:p>
            <a:pPr marL="0" indent="0">
              <a:lnSpc>
                <a:spcPct val="150000"/>
              </a:lnSpc>
              <a:buNone/>
            </a:pPr>
            <a:r>
              <a:rPr lang="tr-TR" sz="1600" b="1" dirty="0" smtClean="0">
                <a:latin typeface="Arial Narrow" panose="020B0606020202030204" pitchFamily="34" charset="0"/>
                <a:ea typeface="+mj-ea"/>
                <a:cs typeface="+mj-cs"/>
              </a:rPr>
              <a:t>4857 sayılı iş kanunu </a:t>
            </a:r>
            <a:r>
              <a:rPr lang="tr-TR" sz="1600" dirty="0" smtClean="0">
                <a:latin typeface="Arial Narrow" panose="020B0606020202030204" pitchFamily="34" charset="0"/>
                <a:ea typeface="+mj-ea"/>
                <a:cs typeface="+mj-cs"/>
              </a:rPr>
              <a:t>ile AB’ye uyum  çalışmaları kapsamında </a:t>
            </a:r>
            <a:r>
              <a:rPr lang="tr-TR" sz="1600" b="1" dirty="0" smtClean="0">
                <a:latin typeface="Arial Narrow" panose="020B0606020202030204" pitchFamily="34" charset="0"/>
                <a:ea typeface="+mj-ea"/>
                <a:cs typeface="+mj-cs"/>
              </a:rPr>
              <a:t>Çalışma ve Sosyal Güvenlik Bakanlığı’nca</a:t>
            </a:r>
            <a:r>
              <a:rPr lang="tr-TR" sz="1600" dirty="0" smtClean="0">
                <a:latin typeface="Arial Narrow" panose="020B0606020202030204" pitchFamily="34" charset="0"/>
                <a:ea typeface="+mj-ea"/>
                <a:cs typeface="+mj-cs"/>
              </a:rPr>
              <a:t> (ÇSGC) hazırlanan Kişisel Koruyucu </a:t>
            </a:r>
            <a:r>
              <a:rPr lang="tr-TR" sz="1600" b="1" dirty="0" smtClean="0">
                <a:latin typeface="Arial Narrow" panose="020B0606020202030204" pitchFamily="34" charset="0"/>
                <a:ea typeface="+mj-ea"/>
                <a:cs typeface="+mj-cs"/>
              </a:rPr>
              <a:t>Donanım(KKD) ile ilgili 2 adet yönetmelik ve 4 adet tebliğ yürürlüğe konulmuştur. </a:t>
            </a:r>
            <a:endParaRPr lang="tr-TR" sz="1600" b="1" dirty="0">
              <a:latin typeface="Arial Narrow" panose="020B0606020202030204" pitchFamily="34" charset="0"/>
              <a:ea typeface="+mj-ea"/>
              <a:cs typeface="+mj-cs"/>
            </a:endParaRPr>
          </a:p>
        </p:txBody>
      </p:sp>
    </p:spTree>
    <p:extLst>
      <p:ext uri="{BB962C8B-B14F-4D97-AF65-F5344CB8AC3E}">
        <p14:creationId xmlns:p14="http://schemas.microsoft.com/office/powerpoint/2010/main" val="3131940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2.1. Mevzuat Hazırlamak:</a:t>
            </a:r>
          </a:p>
          <a:p>
            <a:pPr marL="0" indent="0">
              <a:lnSpc>
                <a:spcPct val="150000"/>
              </a:lnSpc>
              <a:buNone/>
            </a:pPr>
            <a:r>
              <a:rPr lang="tr-TR" sz="1600" b="1" dirty="0" smtClean="0">
                <a:latin typeface="Arial Narrow" panose="020B0606020202030204" pitchFamily="34" charset="0"/>
                <a:ea typeface="+mj-ea"/>
                <a:cs typeface="+mj-cs"/>
              </a:rPr>
              <a:t>2.1.1. Yönetmelikler :</a:t>
            </a:r>
          </a:p>
          <a:p>
            <a:pPr marL="342900" indent="-342900">
              <a:lnSpc>
                <a:spcPct val="150000"/>
              </a:lnSpc>
              <a:buAutoNum type="arabicPeriod"/>
            </a:pPr>
            <a:r>
              <a:rPr lang="tr-TR" sz="1600" b="1" dirty="0" smtClean="0">
                <a:latin typeface="Arial Narrow" panose="020B0606020202030204" pitchFamily="34" charset="0"/>
                <a:ea typeface="+mj-ea"/>
                <a:cs typeface="+mj-cs"/>
              </a:rPr>
              <a:t>Kişisel </a:t>
            </a:r>
            <a:r>
              <a:rPr lang="tr-TR" sz="1600" b="1" dirty="0">
                <a:latin typeface="Arial Narrow" panose="020B0606020202030204" pitchFamily="34" charset="0"/>
                <a:ea typeface="+mj-ea"/>
                <a:cs typeface="+mj-cs"/>
              </a:rPr>
              <a:t>Koruyucu Donanım Yönetmeliği: </a:t>
            </a:r>
            <a:r>
              <a:rPr lang="tr-TR" sz="1600" dirty="0" smtClean="0">
                <a:latin typeface="Arial Narrow" panose="020B0606020202030204" pitchFamily="34" charset="0"/>
                <a:ea typeface="+mj-ea"/>
                <a:cs typeface="+mj-cs"/>
              </a:rPr>
              <a:t>09.02.2004 </a:t>
            </a:r>
            <a:r>
              <a:rPr lang="tr-TR" sz="1600" dirty="0">
                <a:latin typeface="Arial Narrow" panose="020B0606020202030204" pitchFamily="34" charset="0"/>
                <a:ea typeface="+mj-ea"/>
                <a:cs typeface="+mj-cs"/>
              </a:rPr>
              <a:t>tarih ve 25368 sayılı resmi gazetede yürürlüğe girmiştir. </a:t>
            </a:r>
            <a:r>
              <a:rPr lang="tr-TR" sz="1600" dirty="0" smtClean="0">
                <a:latin typeface="Arial Narrow" panose="020B0606020202030204" pitchFamily="34" charset="0"/>
                <a:ea typeface="+mj-ea"/>
                <a:cs typeface="+mj-cs"/>
              </a:rPr>
              <a:t> Yürürlük tarihi </a:t>
            </a:r>
            <a:r>
              <a:rPr lang="tr-TR" sz="1600" dirty="0" smtClean="0">
                <a:latin typeface="Arial Narrow" panose="020B0606020202030204" pitchFamily="34" charset="0"/>
              </a:rPr>
              <a:t>09.02.2005 </a:t>
            </a:r>
            <a:r>
              <a:rPr lang="tr-TR" sz="1600" dirty="0" err="1" smtClean="0">
                <a:latin typeface="Arial Narrow" panose="020B0606020202030204" pitchFamily="34" charset="0"/>
              </a:rPr>
              <a:t>dir</a:t>
            </a:r>
            <a:r>
              <a:rPr lang="tr-TR" sz="1600" dirty="0" smtClean="0">
                <a:latin typeface="Arial Narrow" panose="020B0606020202030204" pitchFamily="34" charset="0"/>
              </a:rPr>
              <a:t>. Değişiklik : 29.11.2006 tarih </a:t>
            </a:r>
            <a:r>
              <a:rPr lang="tr-TR" sz="1600" dirty="0">
                <a:latin typeface="Arial Narrow" panose="020B0606020202030204" pitchFamily="34" charset="0"/>
              </a:rPr>
              <a:t>ve </a:t>
            </a:r>
            <a:r>
              <a:rPr lang="tr-TR" sz="1600" dirty="0" smtClean="0">
                <a:latin typeface="Arial Narrow" panose="020B0606020202030204" pitchFamily="34" charset="0"/>
              </a:rPr>
              <a:t>26361 </a:t>
            </a:r>
            <a:r>
              <a:rPr lang="tr-TR" sz="1600" dirty="0">
                <a:latin typeface="Arial Narrow" panose="020B0606020202030204" pitchFamily="34" charset="0"/>
              </a:rPr>
              <a:t>sayılı resmi </a:t>
            </a:r>
            <a:r>
              <a:rPr lang="tr-TR" sz="1600" dirty="0" smtClean="0">
                <a:latin typeface="Arial Narrow" panose="020B0606020202030204" pitchFamily="34" charset="0"/>
              </a:rPr>
              <a:t>gazetede yayım.</a:t>
            </a:r>
          </a:p>
          <a:p>
            <a:pPr marL="342900" indent="-342900">
              <a:lnSpc>
                <a:spcPct val="150000"/>
              </a:lnSpc>
              <a:buAutoNum type="arabicPeriod"/>
            </a:pPr>
            <a:r>
              <a:rPr lang="tr-TR" sz="1600" b="1" dirty="0" smtClean="0">
                <a:latin typeface="Arial Narrow" panose="020B0606020202030204" pitchFamily="34" charset="0"/>
              </a:rPr>
              <a:t>Kişisel Koruyucu Donanımların İşyerlerinde Kullanılması Hakkında Yönetmelik</a:t>
            </a:r>
            <a:r>
              <a:rPr lang="tr-TR" sz="1600" dirty="0" smtClean="0">
                <a:latin typeface="Arial Narrow" panose="020B0606020202030204" pitchFamily="34" charset="0"/>
              </a:rPr>
              <a:t>.11.02.2004 tarih ve 25370 sayılı Resmi </a:t>
            </a:r>
            <a:r>
              <a:rPr lang="tr-TR" sz="1600" dirty="0" err="1" smtClean="0">
                <a:latin typeface="Arial Narrow" panose="020B0606020202030204" pitchFamily="34" charset="0"/>
              </a:rPr>
              <a:t>Gazete’de</a:t>
            </a:r>
            <a:r>
              <a:rPr lang="tr-TR" sz="1600" dirty="0" smtClean="0">
                <a:latin typeface="Arial Narrow" panose="020B0606020202030204" pitchFamily="34" charset="0"/>
              </a:rPr>
              <a:t>(R.G.) yayımlanmıştır.</a:t>
            </a:r>
          </a:p>
          <a:p>
            <a:pPr marL="0" indent="0">
              <a:lnSpc>
                <a:spcPct val="150000"/>
              </a:lnSpc>
              <a:buNone/>
            </a:pPr>
            <a:endParaRPr lang="tr-TR" sz="1600" dirty="0">
              <a:latin typeface="Arial Narrow" panose="020B0606020202030204" pitchFamily="34" charset="0"/>
              <a:ea typeface="+mj-ea"/>
              <a:cs typeface="+mj-cs"/>
            </a:endParaRPr>
          </a:p>
        </p:txBody>
      </p:sp>
      <p:pic>
        <p:nvPicPr>
          <p:cNvPr id="1026" name="Picture 2" descr="D:\İŞ SAĞLIĞI VE GÜVENLİĞİ UZEM\ÇEKİLEN DERSLER\KİŞİSEL KORUYUCU DONANIM\resimler\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575" y="4624389"/>
            <a:ext cx="3028950"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İŞ SAĞLIĞI VE GÜVENLİĞİ UZEM\ÇEKİLEN DERSLER\KİŞİSEL KORUYUCU DONANIM\resimler\untitlede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4585" y="4624389"/>
            <a:ext cx="3137388"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103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2.1. Mevzuat Hazırlamak:</a:t>
            </a:r>
          </a:p>
          <a:p>
            <a:pPr marL="0" indent="0">
              <a:lnSpc>
                <a:spcPct val="150000"/>
              </a:lnSpc>
              <a:buNone/>
            </a:pPr>
            <a:r>
              <a:rPr lang="tr-TR" sz="1600" b="1" dirty="0" smtClean="0">
                <a:latin typeface="Arial Narrow" panose="020B0606020202030204" pitchFamily="34" charset="0"/>
                <a:ea typeface="+mj-ea"/>
                <a:cs typeface="+mj-cs"/>
              </a:rPr>
              <a:t>2.1.2. Tebliğler :</a:t>
            </a:r>
          </a:p>
          <a:p>
            <a:pPr marL="0" indent="0">
              <a:lnSpc>
                <a:spcPct val="150000"/>
              </a:lnSpc>
              <a:buNone/>
            </a:pPr>
            <a:endParaRPr lang="tr-TR" sz="1600" dirty="0">
              <a:latin typeface="Arial Narrow" panose="020B0606020202030204" pitchFamily="34" charset="0"/>
              <a:ea typeface="+mj-ea"/>
              <a:cs typeface="+mj-cs"/>
            </a:endParaRPr>
          </a:p>
        </p:txBody>
      </p:sp>
      <p:graphicFrame>
        <p:nvGraphicFramePr>
          <p:cNvPr id="4" name="Diyagram 3"/>
          <p:cNvGraphicFramePr/>
          <p:nvPr>
            <p:extLst>
              <p:ext uri="{D42A27DB-BD31-4B8C-83A1-F6EECF244321}">
                <p14:modId xmlns:p14="http://schemas.microsoft.com/office/powerpoint/2010/main" val="2151000301"/>
              </p:ext>
            </p:extLst>
          </p:nvPr>
        </p:nvGraphicFramePr>
        <p:xfrm>
          <a:off x="1758462" y="2895600"/>
          <a:ext cx="8299938" cy="3763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6626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2.1. Mevzuat Hazırlamak:</a:t>
            </a:r>
          </a:p>
          <a:p>
            <a:pPr marL="0" indent="0">
              <a:lnSpc>
                <a:spcPct val="150000"/>
              </a:lnSpc>
              <a:buNone/>
            </a:pPr>
            <a:r>
              <a:rPr lang="tr-TR" sz="1600" b="1" dirty="0" smtClean="0">
                <a:latin typeface="Arial Narrow" panose="020B0606020202030204" pitchFamily="34" charset="0"/>
                <a:ea typeface="+mj-ea"/>
                <a:cs typeface="+mj-cs"/>
              </a:rPr>
              <a:t>B.  Diğer Mevzuatlar : </a:t>
            </a:r>
            <a:endParaRPr lang="tr-TR" sz="1600" dirty="0" smtClean="0">
              <a:latin typeface="Arial Narrow" panose="020B0606020202030204" pitchFamily="34" charset="0"/>
            </a:endParaRPr>
          </a:p>
          <a:p>
            <a:pPr marL="0" indent="0">
              <a:lnSpc>
                <a:spcPct val="150000"/>
              </a:lnSpc>
              <a:buNone/>
            </a:pPr>
            <a:r>
              <a:rPr lang="tr-TR" sz="1600" dirty="0" smtClean="0">
                <a:latin typeface="Arial Narrow" panose="020B0606020202030204" pitchFamily="34" charset="0"/>
                <a:ea typeface="+mj-ea"/>
                <a:cs typeface="+mj-cs"/>
              </a:rPr>
              <a:t>AB de standartları çıkarmak için </a:t>
            </a:r>
            <a:r>
              <a:rPr lang="tr-TR" sz="1600" b="1" dirty="0" smtClean="0">
                <a:latin typeface="Arial Narrow" panose="020B0606020202030204" pitchFamily="34" charset="0"/>
                <a:ea typeface="+mj-ea"/>
                <a:cs typeface="+mj-cs"/>
              </a:rPr>
              <a:t>çeşitli standardizasyon kuruluşları bulunmaktadır</a:t>
            </a:r>
            <a:r>
              <a:rPr lang="tr-TR" sz="1600" dirty="0" smtClean="0">
                <a:latin typeface="Arial Narrow" panose="020B0606020202030204" pitchFamily="34" charset="0"/>
                <a:ea typeface="+mj-ea"/>
                <a:cs typeface="+mj-cs"/>
              </a:rPr>
              <a:t>. Bunlar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CEN </a:t>
            </a:r>
            <a:r>
              <a:rPr lang="tr-TR" sz="1600" dirty="0" smtClean="0">
                <a:latin typeface="Arial Narrow" panose="020B0606020202030204" pitchFamily="34" charset="0"/>
                <a:ea typeface="+mj-ea"/>
                <a:cs typeface="+mj-cs"/>
              </a:rPr>
              <a:t>(Avrupa Standardizasyon Komitesi)</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CENELEC</a:t>
            </a:r>
            <a:r>
              <a:rPr lang="tr-TR" sz="1600" dirty="0" smtClean="0">
                <a:latin typeface="Arial Narrow" panose="020B0606020202030204" pitchFamily="34" charset="0"/>
                <a:ea typeface="+mj-ea"/>
                <a:cs typeface="+mj-cs"/>
              </a:rPr>
              <a:t>(</a:t>
            </a:r>
            <a:r>
              <a:rPr lang="tr-TR" sz="1600" dirty="0" smtClean="0">
                <a:latin typeface="Arial Narrow" panose="020B0606020202030204" pitchFamily="34" charset="0"/>
              </a:rPr>
              <a:t>Avrupa Elektronik </a:t>
            </a:r>
            <a:r>
              <a:rPr lang="tr-TR" sz="1600" dirty="0">
                <a:latin typeface="Arial Narrow" panose="020B0606020202030204" pitchFamily="34" charset="0"/>
              </a:rPr>
              <a:t>Standardizasyon Komitesi</a:t>
            </a:r>
            <a:r>
              <a:rPr lang="tr-TR" sz="1600" dirty="0" smtClean="0">
                <a:latin typeface="Arial Narrow" panose="020B0606020202030204" pitchFamily="34" charset="0"/>
                <a:ea typeface="+mj-ea"/>
                <a:cs typeface="+mj-cs"/>
              </a:rPr>
              <a:t>)</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ETS</a:t>
            </a:r>
            <a:r>
              <a:rPr lang="tr-TR" sz="1600" dirty="0" smtClean="0">
                <a:latin typeface="Arial Narrow" panose="020B0606020202030204" pitchFamily="34" charset="0"/>
                <a:ea typeface="+mj-ea"/>
                <a:cs typeface="+mj-cs"/>
              </a:rPr>
              <a:t>I (</a:t>
            </a:r>
            <a:r>
              <a:rPr lang="tr-TR" sz="1600" dirty="0" smtClean="0">
                <a:latin typeface="Arial Narrow" panose="020B0606020202030204" pitchFamily="34" charset="0"/>
              </a:rPr>
              <a:t>Avrupa Telekomünikasyon ve  </a:t>
            </a:r>
            <a:r>
              <a:rPr lang="tr-TR" sz="1600" dirty="0">
                <a:latin typeface="Arial Narrow" panose="020B0606020202030204" pitchFamily="34" charset="0"/>
              </a:rPr>
              <a:t>Standardizasyon </a:t>
            </a:r>
            <a:r>
              <a:rPr lang="tr-TR" sz="1600" dirty="0" smtClean="0">
                <a:latin typeface="Arial Narrow" panose="020B0606020202030204" pitchFamily="34" charset="0"/>
              </a:rPr>
              <a:t> Kurumu</a:t>
            </a:r>
            <a:r>
              <a:rPr lang="tr-TR" sz="1600" dirty="0" smtClean="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Türkiye’de, </a:t>
            </a:r>
            <a:r>
              <a:rPr lang="tr-TR" sz="1600" b="1" dirty="0" smtClean="0">
                <a:latin typeface="Arial Narrow" panose="020B0606020202030204" pitchFamily="34" charset="0"/>
                <a:ea typeface="+mj-ea"/>
                <a:cs typeface="+mj-cs"/>
              </a:rPr>
              <a:t>TSE</a:t>
            </a:r>
            <a:r>
              <a:rPr lang="tr-TR" sz="1600" dirty="0" smtClean="0">
                <a:latin typeface="Arial Narrow" panose="020B0606020202030204" pitchFamily="34" charset="0"/>
                <a:ea typeface="+mj-ea"/>
                <a:cs typeface="+mj-cs"/>
              </a:rPr>
              <a:t> şu ana kadar KKD ile ilgili </a:t>
            </a:r>
            <a:r>
              <a:rPr lang="tr-TR" sz="1600" b="1" dirty="0" smtClean="0">
                <a:latin typeface="Arial Narrow" panose="020B0606020202030204" pitchFamily="34" charset="0"/>
                <a:ea typeface="+mj-ea"/>
                <a:cs typeface="+mj-cs"/>
              </a:rPr>
              <a:t>259 adet Avrupa standardını uyumlaştırarak ulusal standart haline </a:t>
            </a:r>
            <a:r>
              <a:rPr lang="tr-TR" sz="1600" dirty="0" smtClean="0">
                <a:latin typeface="Arial Narrow" panose="020B0606020202030204" pitchFamily="34" charset="0"/>
                <a:ea typeface="+mj-ea"/>
                <a:cs typeface="+mj-cs"/>
              </a:rPr>
              <a:t>getirmiştir.</a:t>
            </a: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778264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2.1. Mevzuat Hazırlamak:</a:t>
            </a:r>
          </a:p>
          <a:p>
            <a:pPr marL="0" indent="0">
              <a:lnSpc>
                <a:spcPct val="150000"/>
              </a:lnSpc>
              <a:buNone/>
            </a:pPr>
            <a:r>
              <a:rPr lang="tr-TR" sz="1600" b="1" dirty="0" smtClean="0">
                <a:latin typeface="Arial Narrow" panose="020B0606020202030204" pitchFamily="34" charset="0"/>
                <a:ea typeface="+mj-ea"/>
                <a:cs typeface="+mj-cs"/>
              </a:rPr>
              <a:t>B.  Diğer Mevzuatlar : </a:t>
            </a:r>
            <a:endParaRPr lang="tr-TR" sz="1600" dirty="0" smtClean="0">
              <a:latin typeface="Arial Narrow" panose="020B0606020202030204" pitchFamily="34" charset="0"/>
            </a:endParaRPr>
          </a:p>
          <a:p>
            <a:pPr marL="0" indent="0">
              <a:lnSpc>
                <a:spcPct val="150000"/>
              </a:lnSpc>
              <a:buNone/>
            </a:pPr>
            <a:r>
              <a:rPr lang="tr-TR" sz="1600" dirty="0" smtClean="0">
                <a:latin typeface="Arial Narrow" panose="020B0606020202030204" pitchFamily="34" charset="0"/>
                <a:ea typeface="+mj-ea"/>
                <a:cs typeface="+mj-cs"/>
              </a:rPr>
              <a:t>AB de standartları çıkarmak için </a:t>
            </a:r>
            <a:r>
              <a:rPr lang="tr-TR" sz="1600" b="1" dirty="0" smtClean="0">
                <a:latin typeface="Arial Narrow" panose="020B0606020202030204" pitchFamily="34" charset="0"/>
                <a:ea typeface="+mj-ea"/>
                <a:cs typeface="+mj-cs"/>
              </a:rPr>
              <a:t>çeşitli standardizasyon kuruluşları bulunmaktadır</a:t>
            </a:r>
            <a:r>
              <a:rPr lang="tr-TR" sz="1600" dirty="0" smtClean="0">
                <a:latin typeface="Arial Narrow" panose="020B0606020202030204" pitchFamily="34" charset="0"/>
                <a:ea typeface="+mj-ea"/>
                <a:cs typeface="+mj-cs"/>
              </a:rPr>
              <a:t>. Bunlar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CEN </a:t>
            </a:r>
            <a:r>
              <a:rPr lang="tr-TR" sz="1600" dirty="0" smtClean="0">
                <a:latin typeface="Arial Narrow" panose="020B0606020202030204" pitchFamily="34" charset="0"/>
                <a:ea typeface="+mj-ea"/>
                <a:cs typeface="+mj-cs"/>
              </a:rPr>
              <a:t>(Avrupa Standardizasyon Komitesi)</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CENELEC</a:t>
            </a:r>
            <a:r>
              <a:rPr lang="tr-TR" sz="1600" dirty="0" smtClean="0">
                <a:latin typeface="Arial Narrow" panose="020B0606020202030204" pitchFamily="34" charset="0"/>
                <a:ea typeface="+mj-ea"/>
                <a:cs typeface="+mj-cs"/>
              </a:rPr>
              <a:t>(</a:t>
            </a:r>
            <a:r>
              <a:rPr lang="tr-TR" sz="1600" dirty="0" smtClean="0">
                <a:latin typeface="Arial Narrow" panose="020B0606020202030204" pitchFamily="34" charset="0"/>
              </a:rPr>
              <a:t>Avrupa Elektronik </a:t>
            </a:r>
            <a:r>
              <a:rPr lang="tr-TR" sz="1600" dirty="0">
                <a:latin typeface="Arial Narrow" panose="020B0606020202030204" pitchFamily="34" charset="0"/>
              </a:rPr>
              <a:t>Standardizasyon Komitesi</a:t>
            </a:r>
            <a:r>
              <a:rPr lang="tr-TR" sz="1600" dirty="0" smtClean="0">
                <a:latin typeface="Arial Narrow" panose="020B0606020202030204" pitchFamily="34" charset="0"/>
                <a:ea typeface="+mj-ea"/>
                <a:cs typeface="+mj-cs"/>
              </a:rPr>
              <a:t>)</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ETS</a:t>
            </a:r>
            <a:r>
              <a:rPr lang="tr-TR" sz="1600" dirty="0" smtClean="0">
                <a:latin typeface="Arial Narrow" panose="020B0606020202030204" pitchFamily="34" charset="0"/>
                <a:ea typeface="+mj-ea"/>
                <a:cs typeface="+mj-cs"/>
              </a:rPr>
              <a:t>I (</a:t>
            </a:r>
            <a:r>
              <a:rPr lang="tr-TR" sz="1600" dirty="0" smtClean="0">
                <a:latin typeface="Arial Narrow" panose="020B0606020202030204" pitchFamily="34" charset="0"/>
              </a:rPr>
              <a:t>Avrupa Telekomünikasyon ve  </a:t>
            </a:r>
            <a:r>
              <a:rPr lang="tr-TR" sz="1600" dirty="0">
                <a:latin typeface="Arial Narrow" panose="020B0606020202030204" pitchFamily="34" charset="0"/>
              </a:rPr>
              <a:t>Standardizasyon </a:t>
            </a:r>
            <a:r>
              <a:rPr lang="tr-TR" sz="1600" dirty="0" smtClean="0">
                <a:latin typeface="Arial Narrow" panose="020B0606020202030204" pitchFamily="34" charset="0"/>
              </a:rPr>
              <a:t> Kurumu</a:t>
            </a:r>
            <a:r>
              <a:rPr lang="tr-TR" sz="1600" dirty="0" smtClean="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Türkiye’de, </a:t>
            </a:r>
            <a:r>
              <a:rPr lang="tr-TR" sz="1600" b="1" dirty="0" smtClean="0">
                <a:latin typeface="Arial Narrow" panose="020B0606020202030204" pitchFamily="34" charset="0"/>
                <a:ea typeface="+mj-ea"/>
                <a:cs typeface="+mj-cs"/>
              </a:rPr>
              <a:t>TSE</a:t>
            </a:r>
            <a:r>
              <a:rPr lang="tr-TR" sz="1600" dirty="0" smtClean="0">
                <a:latin typeface="Arial Narrow" panose="020B0606020202030204" pitchFamily="34" charset="0"/>
                <a:ea typeface="+mj-ea"/>
                <a:cs typeface="+mj-cs"/>
              </a:rPr>
              <a:t> şu ana kadar KKD ile ilgili </a:t>
            </a:r>
            <a:r>
              <a:rPr lang="tr-TR" sz="1600" b="1" dirty="0" smtClean="0">
                <a:latin typeface="Arial Narrow" panose="020B0606020202030204" pitchFamily="34" charset="0"/>
                <a:ea typeface="+mj-ea"/>
                <a:cs typeface="+mj-cs"/>
              </a:rPr>
              <a:t>259 adet Avrupa standardını uyumlaştırarak ulusal standart haline </a:t>
            </a:r>
            <a:r>
              <a:rPr lang="tr-TR" sz="1600" dirty="0" smtClean="0">
                <a:latin typeface="Arial Narrow" panose="020B0606020202030204" pitchFamily="34" charset="0"/>
                <a:ea typeface="+mj-ea"/>
                <a:cs typeface="+mj-cs"/>
              </a:rPr>
              <a:t>getirmiştir.</a:t>
            </a:r>
            <a:endParaRPr lang="tr-TR" sz="1600" dirty="0">
              <a:latin typeface="Arial Narrow" panose="020B0606020202030204" pitchFamily="34" charset="0"/>
              <a:ea typeface="+mj-ea"/>
              <a:cs typeface="+mj-cs"/>
            </a:endParaRPr>
          </a:p>
        </p:txBody>
      </p:sp>
      <p:pic>
        <p:nvPicPr>
          <p:cNvPr id="2050" name="Picture 2" descr="D:\İŞ SAĞLIĞI VE GÜVENLİĞİ UZEM\ÇEKİLEN DERSLER\KİŞİSEL KORUYUCU DONANIM\resimler\imagee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244" y="5339860"/>
            <a:ext cx="3432664" cy="1441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158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2.2. </a:t>
            </a:r>
            <a:r>
              <a:rPr lang="tr-TR" sz="1800" b="1" dirty="0">
                <a:latin typeface="Arial Narrow" panose="020B0606020202030204" pitchFamily="34" charset="0"/>
              </a:rPr>
              <a:t>KKD yönetmeliklerine Uygun Üretimi Sağlama(CE</a:t>
            </a:r>
            <a:r>
              <a:rPr lang="tr-TR" sz="1800" b="1" dirty="0" smtClean="0">
                <a:latin typeface="Arial Narrow" panose="020B0606020202030204" pitchFamily="34" charset="0"/>
              </a:rPr>
              <a:t>)</a:t>
            </a:r>
          </a:p>
          <a:p>
            <a:pPr marL="0" indent="0">
              <a:lnSpc>
                <a:spcPct val="150000"/>
              </a:lnSpc>
              <a:buNone/>
              <a:defRPr/>
            </a:pPr>
            <a:r>
              <a:rPr lang="tr-TR" sz="1600" b="1" dirty="0" smtClean="0">
                <a:latin typeface="Arial Narrow" panose="020B0606020202030204" pitchFamily="34" charset="0"/>
                <a:ea typeface="+mj-ea"/>
                <a:cs typeface="+mj-cs"/>
              </a:rPr>
              <a:t>CE Uygunluk İşareti: </a:t>
            </a:r>
            <a:r>
              <a:rPr lang="tr-TR" sz="1600" dirty="0" smtClean="0">
                <a:latin typeface="Arial Narrow" panose="020B0606020202030204" pitchFamily="34" charset="0"/>
                <a:ea typeface="+mj-ea"/>
                <a:cs typeface="+mj-cs"/>
              </a:rPr>
              <a:t>Üreticinin </a:t>
            </a:r>
            <a:r>
              <a:rPr lang="tr-TR" sz="1600" dirty="0">
                <a:latin typeface="Arial Narrow" panose="020B0606020202030204" pitchFamily="34" charset="0"/>
                <a:ea typeface="+mj-ea"/>
                <a:cs typeface="+mj-cs"/>
              </a:rPr>
              <a:t>KKD yönetmeliğinden kaynaklanan </a:t>
            </a:r>
            <a:r>
              <a:rPr lang="tr-TR" sz="1600" b="1" dirty="0">
                <a:latin typeface="Arial Narrow" panose="020B0606020202030204" pitchFamily="34" charset="0"/>
                <a:ea typeface="+mj-ea"/>
                <a:cs typeface="+mj-cs"/>
              </a:rPr>
              <a:t>bütün yükümlülüklerini yerine getirdiğini </a:t>
            </a:r>
            <a:r>
              <a:rPr lang="tr-TR" sz="1600" dirty="0">
                <a:latin typeface="Arial Narrow" panose="020B0606020202030204" pitchFamily="34" charset="0"/>
                <a:ea typeface="+mj-ea"/>
                <a:cs typeface="+mj-cs"/>
              </a:rPr>
              <a:t>ve bir </a:t>
            </a:r>
            <a:r>
              <a:rPr lang="tr-TR" sz="1600" dirty="0" smtClean="0">
                <a:latin typeface="Arial Narrow" panose="020B0606020202030204" pitchFamily="34" charset="0"/>
                <a:ea typeface="+mj-ea"/>
                <a:cs typeface="+mj-cs"/>
              </a:rPr>
              <a:t>KKD </a:t>
            </a:r>
            <a:r>
              <a:rPr lang="tr-TR" sz="1600" dirty="0" err="1" smtClean="0">
                <a:latin typeface="Arial Narrow" panose="020B0606020202030204" pitchFamily="34" charset="0"/>
                <a:ea typeface="+mj-ea"/>
                <a:cs typeface="+mj-cs"/>
              </a:rPr>
              <a:t>nin</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ilgili t</a:t>
            </a:r>
            <a:r>
              <a:rPr lang="tr-TR" sz="1600" b="1" dirty="0">
                <a:latin typeface="Arial Narrow" panose="020B0606020202030204" pitchFamily="34" charset="0"/>
                <a:ea typeface="+mj-ea"/>
                <a:cs typeface="+mj-cs"/>
              </a:rPr>
              <a:t>üm uygunluk değerlendirme işlemlerine tabi tutulduğunu </a:t>
            </a:r>
            <a:r>
              <a:rPr lang="tr-TR" sz="1600" dirty="0">
                <a:latin typeface="Arial Narrow" panose="020B0606020202030204" pitchFamily="34" charset="0"/>
                <a:ea typeface="+mj-ea"/>
                <a:cs typeface="+mj-cs"/>
              </a:rPr>
              <a:t>gösteren </a:t>
            </a:r>
            <a:r>
              <a:rPr lang="tr-TR" sz="1600" dirty="0" smtClean="0">
                <a:latin typeface="Arial Narrow" panose="020B0606020202030204" pitchFamily="34" charset="0"/>
                <a:ea typeface="+mj-ea"/>
                <a:cs typeface="+mj-cs"/>
              </a:rPr>
              <a:t>işarettir.</a:t>
            </a:r>
          </a:p>
          <a:p>
            <a:pPr marL="0" indent="0">
              <a:lnSpc>
                <a:spcPct val="150000"/>
              </a:lnSpc>
              <a:buNone/>
              <a:defRPr/>
            </a:pPr>
            <a:r>
              <a:rPr lang="tr-TR" sz="1600" b="1" dirty="0" smtClean="0">
                <a:latin typeface="Arial Narrow" panose="020B0606020202030204" pitchFamily="34" charset="0"/>
                <a:ea typeface="+mj-ea"/>
                <a:cs typeface="+mj-cs"/>
              </a:rPr>
              <a:t>AT</a:t>
            </a:r>
            <a:r>
              <a:rPr lang="tr-TR" sz="1600" dirty="0" smtClean="0">
                <a:latin typeface="Arial Narrow" panose="020B0606020202030204" pitchFamily="34" charset="0"/>
                <a:ea typeface="+mj-ea"/>
                <a:cs typeface="+mj-cs"/>
              </a:rPr>
              <a:t> :Avrupa </a:t>
            </a:r>
            <a:r>
              <a:rPr lang="tr-TR" sz="1600" dirty="0">
                <a:latin typeface="Arial Narrow" panose="020B0606020202030204" pitchFamily="34" charset="0"/>
                <a:ea typeface="+mj-ea"/>
                <a:cs typeface="+mj-cs"/>
              </a:rPr>
              <a:t>Topluluğu,</a:t>
            </a:r>
          </a:p>
          <a:p>
            <a:pPr marL="0" indent="0">
              <a:lnSpc>
                <a:spcPct val="150000"/>
              </a:lnSpc>
              <a:buNone/>
            </a:pPr>
            <a:r>
              <a:rPr lang="tr-TR" sz="1600" b="1" dirty="0" smtClean="0">
                <a:latin typeface="Arial Narrow" panose="020B0606020202030204" pitchFamily="34" charset="0"/>
                <a:ea typeface="+mj-ea"/>
                <a:cs typeface="+mj-cs"/>
              </a:rPr>
              <a:t>AT </a:t>
            </a:r>
            <a:r>
              <a:rPr lang="tr-TR" sz="1600" b="1" dirty="0">
                <a:latin typeface="Arial Narrow" panose="020B0606020202030204" pitchFamily="34" charset="0"/>
                <a:ea typeface="+mj-ea"/>
                <a:cs typeface="+mj-cs"/>
              </a:rPr>
              <a:t>Tip İnceleme Belgesi : </a:t>
            </a:r>
            <a:r>
              <a:rPr lang="tr-TR" sz="1600" dirty="0" smtClean="0">
                <a:latin typeface="Arial Narrow" panose="020B0606020202030204" pitchFamily="34" charset="0"/>
                <a:ea typeface="+mj-ea"/>
                <a:cs typeface="+mj-cs"/>
              </a:rPr>
              <a:t>Onaylanmış kuruluş </a:t>
            </a:r>
            <a:r>
              <a:rPr lang="tr-TR" sz="1600" dirty="0">
                <a:latin typeface="Arial Narrow" panose="020B0606020202030204" pitchFamily="34" charset="0"/>
                <a:ea typeface="+mj-ea"/>
                <a:cs typeface="+mj-cs"/>
              </a:rPr>
              <a:t>tarafından </a:t>
            </a:r>
            <a:r>
              <a:rPr lang="tr-TR" sz="1600" dirty="0" smtClean="0">
                <a:latin typeface="Arial Narrow" panose="020B0606020202030204" pitchFamily="34" charset="0"/>
                <a:ea typeface="+mj-ea"/>
                <a:cs typeface="+mj-cs"/>
              </a:rPr>
              <a:t>düzenlenerek imalatçıya </a:t>
            </a:r>
            <a:r>
              <a:rPr lang="tr-TR" sz="1600" dirty="0">
                <a:latin typeface="Arial Narrow" panose="020B0606020202030204" pitchFamily="34" charset="0"/>
                <a:ea typeface="+mj-ea"/>
                <a:cs typeface="+mj-cs"/>
              </a:rPr>
              <a:t>verilen </a:t>
            </a:r>
            <a:r>
              <a:rPr lang="tr-TR" sz="1600" b="1" dirty="0" smtClean="0">
                <a:latin typeface="Arial Narrow" panose="020B0606020202030204" pitchFamily="34" charset="0"/>
                <a:ea typeface="+mj-ea"/>
                <a:cs typeface="+mj-cs"/>
              </a:rPr>
              <a:t>KKD </a:t>
            </a:r>
            <a:r>
              <a:rPr lang="tr-TR" sz="1600" b="1" dirty="0" err="1" smtClean="0">
                <a:latin typeface="Arial Narrow" panose="020B0606020202030204" pitchFamily="34" charset="0"/>
                <a:ea typeface="+mj-ea"/>
                <a:cs typeface="+mj-cs"/>
              </a:rPr>
              <a:t>nin</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bu </a:t>
            </a:r>
            <a:r>
              <a:rPr lang="tr-TR" sz="1600" b="1" dirty="0" smtClean="0">
                <a:latin typeface="Arial Narrow" panose="020B0606020202030204" pitchFamily="34" charset="0"/>
                <a:ea typeface="+mj-ea"/>
                <a:cs typeface="+mj-cs"/>
              </a:rPr>
              <a:t>Yönetmelik hükümlerine </a:t>
            </a:r>
            <a:r>
              <a:rPr lang="tr-TR" sz="1600" b="1" dirty="0">
                <a:latin typeface="Arial Narrow" panose="020B0606020202030204" pitchFamily="34" charset="0"/>
                <a:ea typeface="+mj-ea"/>
                <a:cs typeface="+mj-cs"/>
              </a:rPr>
              <a:t>uygunluğunu</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gösterir belgeyi</a:t>
            </a:r>
          </a:p>
          <a:p>
            <a:pPr marL="0" indent="0">
              <a:lnSpc>
                <a:spcPct val="150000"/>
              </a:lnSpc>
              <a:buNone/>
            </a:pPr>
            <a:r>
              <a:rPr lang="tr-TR" sz="1600" b="1" dirty="0" smtClean="0">
                <a:latin typeface="Arial Narrow" panose="020B0606020202030204" pitchFamily="34" charset="0"/>
                <a:ea typeface="+mj-ea"/>
                <a:cs typeface="+mj-cs"/>
              </a:rPr>
              <a:t>AT </a:t>
            </a:r>
            <a:r>
              <a:rPr lang="tr-TR" sz="1600" b="1" dirty="0">
                <a:latin typeface="Arial Narrow" panose="020B0606020202030204" pitchFamily="34" charset="0"/>
                <a:ea typeface="+mj-ea"/>
                <a:cs typeface="+mj-cs"/>
              </a:rPr>
              <a:t>Uygunluk Beyanı : </a:t>
            </a:r>
            <a:r>
              <a:rPr lang="tr-TR" sz="1600" dirty="0" smtClean="0">
                <a:latin typeface="Arial Narrow" panose="020B0606020202030204" pitchFamily="34" charset="0"/>
                <a:ea typeface="+mj-ea"/>
                <a:cs typeface="+mj-cs"/>
              </a:rPr>
              <a:t>İmalatçının piyasaya </a:t>
            </a:r>
            <a:r>
              <a:rPr lang="tr-TR" sz="1600" dirty="0">
                <a:latin typeface="Arial Narrow" panose="020B0606020202030204" pitchFamily="34" charset="0"/>
                <a:ea typeface="+mj-ea"/>
                <a:cs typeface="+mj-cs"/>
              </a:rPr>
              <a:t>arz ettiği </a:t>
            </a:r>
            <a:r>
              <a:rPr lang="tr-TR" sz="1600" dirty="0" smtClean="0">
                <a:latin typeface="Arial Narrow" panose="020B0606020202030204" pitchFamily="34" charset="0"/>
                <a:ea typeface="+mj-ea"/>
                <a:cs typeface="+mj-cs"/>
              </a:rPr>
              <a:t>KKD </a:t>
            </a:r>
            <a:r>
              <a:rPr lang="tr-TR" sz="1600" dirty="0" err="1" smtClean="0">
                <a:latin typeface="Arial Narrow" panose="020B0606020202030204" pitchFamily="34" charset="0"/>
                <a:ea typeface="+mj-ea"/>
                <a:cs typeface="+mj-cs"/>
              </a:rPr>
              <a:t>nin</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a:t>
            </a:r>
            <a:r>
              <a:rPr lang="tr-TR" sz="1600" dirty="0" smtClean="0">
                <a:latin typeface="Arial Narrow" panose="020B0606020202030204" pitchFamily="34" charset="0"/>
                <a:ea typeface="+mj-ea"/>
                <a:cs typeface="+mj-cs"/>
              </a:rPr>
              <a:t>Yönetmelik hükümlerine </a:t>
            </a:r>
            <a:r>
              <a:rPr lang="tr-TR" sz="1600" dirty="0">
                <a:latin typeface="Arial Narrow" panose="020B0606020202030204" pitchFamily="34" charset="0"/>
                <a:ea typeface="+mj-ea"/>
                <a:cs typeface="+mj-cs"/>
              </a:rPr>
              <a:t>uygunluğunu beyan </a:t>
            </a:r>
            <a:r>
              <a:rPr lang="tr-TR" sz="1600" dirty="0" smtClean="0">
                <a:latin typeface="Arial Narrow" panose="020B0606020202030204" pitchFamily="34" charset="0"/>
                <a:ea typeface="+mj-ea"/>
                <a:cs typeface="+mj-cs"/>
              </a:rPr>
              <a:t>ettiği belgeyi,</a:t>
            </a:r>
          </a:p>
          <a:p>
            <a:pPr marL="0" indent="0">
              <a:lnSpc>
                <a:spcPct val="150000"/>
              </a:lnSpc>
              <a:buNone/>
            </a:pPr>
            <a:r>
              <a:rPr lang="tr-TR" sz="1600" dirty="0" smtClean="0">
                <a:latin typeface="Arial Narrow" panose="020B0606020202030204" pitchFamily="34" charset="0"/>
                <a:ea typeface="+mj-ea"/>
                <a:cs typeface="+mj-cs"/>
              </a:rPr>
              <a:t>	İlgili işaret, belge ve beyanların denetiminin sağlanması ile </a:t>
            </a:r>
            <a:r>
              <a:rPr lang="tr-TR" sz="1600" b="1" dirty="0" smtClean="0">
                <a:latin typeface="Arial Narrow" panose="020B0606020202030204" pitchFamily="34" charset="0"/>
                <a:ea typeface="+mj-ea"/>
                <a:cs typeface="+mj-cs"/>
              </a:rPr>
              <a:t>Devlet piyasaya uygun Kişisel Koruyucu Donanımların sürülmesinden sorumludur.</a:t>
            </a:r>
            <a:endParaRPr lang="tr-TR" sz="1600" b="1" dirty="0">
              <a:latin typeface="Arial Narrow" panose="020B0606020202030204" pitchFamily="34" charset="0"/>
              <a:ea typeface="+mj-ea"/>
              <a:cs typeface="+mj-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7398" y="4619081"/>
            <a:ext cx="2244602" cy="223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1802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DEVLETİN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2.3. </a:t>
            </a:r>
            <a:r>
              <a:rPr lang="tr-TR" sz="1800" b="1" dirty="0" smtClean="0">
                <a:latin typeface="Arial Narrow" panose="020B0606020202030204" pitchFamily="34" charset="0"/>
              </a:rPr>
              <a:t>Denetim</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ÇSGB İş Sağlığı ve Güvenliği Genel Müdürlüğü </a:t>
            </a:r>
            <a:r>
              <a:rPr lang="tr-TR" sz="1600" dirty="0">
                <a:latin typeface="Arial Narrow" panose="020B0606020202030204" pitchFamily="34" charset="0"/>
                <a:ea typeface="+mj-ea"/>
                <a:cs typeface="+mj-cs"/>
              </a:rPr>
              <a:t>tarafından tüm </a:t>
            </a:r>
            <a:r>
              <a:rPr lang="tr-TR" sz="1600" b="1" dirty="0">
                <a:latin typeface="Arial Narrow" panose="020B0606020202030204" pitchFamily="34" charset="0"/>
                <a:ea typeface="+mj-ea"/>
                <a:cs typeface="+mj-cs"/>
              </a:rPr>
              <a:t>ülke çapında Kişisel Koruyucu Donanımların ilgili yönetmeliğe aykırılıkların tespiti amacıyla</a:t>
            </a:r>
            <a:r>
              <a:rPr lang="tr-TR" sz="1600" dirty="0">
                <a:latin typeface="Arial Narrow" panose="020B0606020202030204" pitchFamily="34" charset="0"/>
                <a:ea typeface="+mj-ea"/>
                <a:cs typeface="+mj-cs"/>
              </a:rPr>
              <a:t> Piyasa Gözetim ve Denetimi faaliyetleri yürütülmektedir</a:t>
            </a:r>
            <a:r>
              <a:rPr lang="tr-TR" sz="1600" dirty="0" smtClean="0">
                <a:latin typeface="Arial Narrow" panose="020B0606020202030204" pitchFamily="34" charset="0"/>
                <a:ea typeface="+mj-ea"/>
                <a:cs typeface="+mj-cs"/>
              </a:rPr>
              <a:t>.</a:t>
            </a:r>
          </a:p>
          <a:p>
            <a:pPr marL="0" indent="0">
              <a:buNone/>
            </a:pPr>
            <a:r>
              <a:rPr lang="tr-TR" sz="1600" dirty="0">
                <a:latin typeface="Arial Narrow" panose="020B0606020202030204" pitchFamily="34" charset="0"/>
                <a:ea typeface="+mj-ea"/>
                <a:cs typeface="+mj-cs"/>
              </a:rPr>
              <a:t>Güvensiz ürünün anlaşılabilmesi için </a:t>
            </a:r>
            <a:r>
              <a:rPr lang="tr-TR" sz="1600" b="1" dirty="0">
                <a:latin typeface="Arial Narrow" panose="020B0606020202030204" pitchFamily="34" charset="0"/>
                <a:ea typeface="+mj-ea"/>
                <a:cs typeface="+mj-cs"/>
              </a:rPr>
              <a:t>aşağıdaki maddeleri </a:t>
            </a:r>
            <a:r>
              <a:rPr lang="tr-TR" sz="1600" b="1" dirty="0" smtClean="0">
                <a:latin typeface="Arial Narrow" panose="020B0606020202030204" pitchFamily="34" charset="0"/>
                <a:ea typeface="+mj-ea"/>
                <a:cs typeface="+mj-cs"/>
              </a:rPr>
              <a:t>ürün veya </a:t>
            </a:r>
            <a:r>
              <a:rPr lang="tr-TR" sz="1600" b="1" dirty="0">
                <a:latin typeface="Arial Narrow" panose="020B0606020202030204" pitchFamily="34" charset="0"/>
                <a:ea typeface="+mj-ea"/>
                <a:cs typeface="+mj-cs"/>
              </a:rPr>
              <a:t>ambalaj üzerinde kontrol edilmelidir </a:t>
            </a:r>
            <a:r>
              <a:rPr lang="tr-TR" sz="1600" dirty="0">
                <a:latin typeface="Arial Narrow" panose="020B0606020202030204" pitchFamily="34" charset="0"/>
                <a:ea typeface="+mj-ea"/>
                <a:cs typeface="+mj-cs"/>
              </a:rPr>
              <a:t>.</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Ürünün </a:t>
            </a:r>
            <a:r>
              <a:rPr lang="tr-TR" sz="1600" dirty="0">
                <a:latin typeface="Arial Narrow" panose="020B0606020202030204" pitchFamily="34" charset="0"/>
                <a:ea typeface="+mj-ea"/>
                <a:cs typeface="+mj-cs"/>
              </a:rPr>
              <a:t>üzerindeki </a:t>
            </a:r>
            <a:r>
              <a:rPr lang="tr-TR" sz="1600" b="1" dirty="0">
                <a:latin typeface="Arial Narrow" panose="020B0606020202030204" pitchFamily="34" charset="0"/>
                <a:ea typeface="+mj-ea"/>
                <a:cs typeface="+mj-cs"/>
              </a:rPr>
              <a:t>işaretler, yazılar, ambalaj </a:t>
            </a:r>
            <a:r>
              <a:rPr lang="tr-TR" sz="1600" dirty="0">
                <a:latin typeface="Arial Narrow" panose="020B0606020202030204" pitchFamily="34" charset="0"/>
                <a:ea typeface="+mj-ea"/>
                <a:cs typeface="+mj-cs"/>
              </a:rPr>
              <a:t>ve </a:t>
            </a:r>
            <a:r>
              <a:rPr lang="tr-TR" sz="1600" dirty="0" smtClean="0">
                <a:latin typeface="Arial Narrow" panose="020B0606020202030204" pitchFamily="34" charset="0"/>
                <a:ea typeface="+mj-ea"/>
                <a:cs typeface="+mj-cs"/>
              </a:rPr>
              <a:t>kullanım kılavuzu </a:t>
            </a:r>
            <a:r>
              <a:rPr lang="tr-TR" sz="1600" dirty="0">
                <a:latin typeface="Arial Narrow" panose="020B0606020202030204" pitchFamily="34" charset="0"/>
                <a:ea typeface="+mj-ea"/>
                <a:cs typeface="+mj-cs"/>
              </a:rPr>
              <a:t>ürünün güvenliği hakkında önemli ipuçları verir.</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inceleme için </a:t>
            </a:r>
            <a:r>
              <a:rPr lang="tr-TR" sz="1600" b="1" dirty="0">
                <a:latin typeface="Arial Narrow" panose="020B0606020202030204" pitchFamily="34" charset="0"/>
                <a:ea typeface="+mj-ea"/>
                <a:cs typeface="+mj-cs"/>
              </a:rPr>
              <a:t>öncelikle CE işaretinin uygun şekilde </a:t>
            </a:r>
            <a:r>
              <a:rPr lang="tr-TR" sz="1600" b="1" dirty="0" smtClean="0">
                <a:latin typeface="Arial Narrow" panose="020B0606020202030204" pitchFamily="34" charset="0"/>
                <a:ea typeface="+mj-ea"/>
                <a:cs typeface="+mj-cs"/>
              </a:rPr>
              <a:t>olup olmadığına </a:t>
            </a:r>
            <a:r>
              <a:rPr lang="tr-TR" sz="1600" dirty="0">
                <a:latin typeface="Arial Narrow" panose="020B0606020202030204" pitchFamily="34" charset="0"/>
                <a:ea typeface="+mj-ea"/>
                <a:cs typeface="+mj-cs"/>
              </a:rPr>
              <a:t>bakabilirsiniz. CE Uygunluk İşareti, </a:t>
            </a:r>
            <a:r>
              <a:rPr lang="tr-TR" sz="1600" dirty="0" smtClean="0">
                <a:latin typeface="Arial Narrow" panose="020B0606020202030204" pitchFamily="34" charset="0"/>
                <a:ea typeface="+mj-ea"/>
                <a:cs typeface="+mj-cs"/>
              </a:rPr>
              <a:t>KKD Yönetmeliği’nde </a:t>
            </a:r>
            <a:r>
              <a:rPr lang="tr-TR" sz="1600" dirty="0">
                <a:latin typeface="Arial Narrow" panose="020B0606020202030204" pitchFamily="34" charset="0"/>
                <a:ea typeface="+mj-ea"/>
                <a:cs typeface="+mj-cs"/>
              </a:rPr>
              <a:t>belirtilen format ve ölçeğe uygun olmalıdır.</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Ürün</a:t>
            </a:r>
            <a:r>
              <a:rPr lang="tr-TR" sz="1600" dirty="0">
                <a:latin typeface="Arial Narrow" panose="020B0606020202030204" pitchFamily="34" charset="0"/>
                <a:ea typeface="+mj-ea"/>
                <a:cs typeface="+mj-cs"/>
              </a:rPr>
              <a:t>, standartlara uygun üretilmişse, o ürün üzerinde </a:t>
            </a:r>
            <a:r>
              <a:rPr lang="tr-TR" sz="1600" dirty="0" smtClean="0">
                <a:latin typeface="Arial Narrow" panose="020B0606020202030204" pitchFamily="34" charset="0"/>
                <a:ea typeface="+mj-ea"/>
                <a:cs typeface="+mj-cs"/>
              </a:rPr>
              <a:t>standardı temsil </a:t>
            </a:r>
            <a:r>
              <a:rPr lang="tr-TR" sz="1600" dirty="0">
                <a:latin typeface="Arial Narrow" panose="020B0606020202030204" pitchFamily="34" charset="0"/>
                <a:ea typeface="+mj-ea"/>
                <a:cs typeface="+mj-cs"/>
              </a:rPr>
              <a:t>eden numara </a:t>
            </a:r>
            <a:r>
              <a:rPr lang="tr-TR" sz="1600" b="1" dirty="0">
                <a:latin typeface="Arial Narrow" panose="020B0606020202030204" pitchFamily="34" charset="0"/>
                <a:ea typeface="+mj-ea"/>
                <a:cs typeface="+mj-cs"/>
              </a:rPr>
              <a:t>TS EN ya da EN ifadesi ile birlikte kullanılır</a:t>
            </a:r>
            <a:r>
              <a:rPr lang="tr-TR" sz="1600" dirty="0">
                <a:latin typeface="Arial Narrow" panose="020B0606020202030204" pitchFamily="34" charset="0"/>
                <a:ea typeface="+mj-ea"/>
                <a:cs typeface="+mj-cs"/>
              </a:rPr>
              <a:t>.</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Kategori </a:t>
            </a:r>
            <a:r>
              <a:rPr lang="tr-TR" sz="1600" b="1" dirty="0">
                <a:latin typeface="Arial Narrow" panose="020B0606020202030204" pitchFamily="34" charset="0"/>
                <a:ea typeface="+mj-ea"/>
                <a:cs typeface="+mj-cs"/>
              </a:rPr>
              <a:t>III </a:t>
            </a:r>
            <a:r>
              <a:rPr lang="tr-TR" sz="1600" dirty="0">
                <a:latin typeface="Arial Narrow" panose="020B0606020202030204" pitchFamily="34" charset="0"/>
                <a:ea typeface="+mj-ea"/>
                <a:cs typeface="+mj-cs"/>
              </a:rPr>
              <a:t>(yüksek riskli işlere yönelik </a:t>
            </a:r>
            <a:r>
              <a:rPr lang="tr-TR" sz="1600" dirty="0" err="1">
                <a:latin typeface="Arial Narrow" panose="020B0606020202030204" pitchFamily="34" charset="0"/>
                <a:ea typeface="+mj-ea"/>
                <a:cs typeface="+mj-cs"/>
              </a:rPr>
              <a:t>kkd</a:t>
            </a:r>
            <a:r>
              <a:rPr lang="tr-TR" sz="1600" dirty="0">
                <a:latin typeface="Arial Narrow" panose="020B0606020202030204" pitchFamily="34" charset="0"/>
                <a:ea typeface="+mj-ea"/>
                <a:cs typeface="+mj-cs"/>
              </a:rPr>
              <a:t>) olan </a:t>
            </a:r>
            <a:r>
              <a:rPr lang="tr-TR" sz="1600" dirty="0" err="1" smtClean="0">
                <a:latin typeface="Arial Narrow" panose="020B0606020202030204" pitchFamily="34" charset="0"/>
                <a:ea typeface="+mj-ea"/>
                <a:cs typeface="+mj-cs"/>
              </a:rPr>
              <a:t>KKD’ların</a:t>
            </a:r>
            <a:r>
              <a:rPr lang="tr-TR" sz="1600" dirty="0" smtClean="0">
                <a:latin typeface="Arial Narrow" panose="020B0606020202030204" pitchFamily="34" charset="0"/>
                <a:ea typeface="+mj-ea"/>
                <a:cs typeface="+mj-cs"/>
              </a:rPr>
              <a:t> üzerinde </a:t>
            </a:r>
            <a:r>
              <a:rPr lang="tr-TR" sz="1600" b="1" dirty="0">
                <a:latin typeface="Arial Narrow" panose="020B0606020202030204" pitchFamily="34" charset="0"/>
                <a:ea typeface="+mj-ea"/>
                <a:cs typeface="+mj-cs"/>
              </a:rPr>
              <a:t>onaylanmış kuruluş numarası olmalıdır</a:t>
            </a:r>
            <a:r>
              <a:rPr lang="tr-TR" sz="1600" dirty="0">
                <a:latin typeface="Arial Narrow" panose="020B0606020202030204" pitchFamily="34" charset="0"/>
                <a:ea typeface="+mj-ea"/>
                <a:cs typeface="+mj-cs"/>
              </a:rPr>
              <a:t>.</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Ayrıca </a:t>
            </a:r>
            <a:r>
              <a:rPr lang="tr-TR" sz="1600" dirty="0">
                <a:latin typeface="Arial Narrow" panose="020B0606020202030204" pitchFamily="34" charset="0"/>
                <a:ea typeface="+mj-ea"/>
                <a:cs typeface="+mj-cs"/>
              </a:rPr>
              <a:t>ürünün kullanımına ilişkin </a:t>
            </a:r>
            <a:r>
              <a:rPr lang="tr-TR" sz="1600" b="1" dirty="0">
                <a:latin typeface="Arial Narrow" panose="020B0606020202030204" pitchFamily="34" charset="0"/>
                <a:ea typeface="+mj-ea"/>
                <a:cs typeface="+mj-cs"/>
              </a:rPr>
              <a:t>Türkçe bir kılavuz ya </a:t>
            </a:r>
            <a:r>
              <a:rPr lang="tr-TR" sz="1600" b="1" dirty="0" smtClean="0">
                <a:latin typeface="Arial Narrow" panose="020B0606020202030204" pitchFamily="34" charset="0"/>
                <a:ea typeface="+mj-ea"/>
                <a:cs typeface="+mj-cs"/>
              </a:rPr>
              <a:t>da açıklama </a:t>
            </a:r>
            <a:r>
              <a:rPr lang="tr-TR" sz="1600" b="1" dirty="0">
                <a:latin typeface="Arial Narrow" panose="020B0606020202030204" pitchFamily="34" charset="0"/>
                <a:ea typeface="+mj-ea"/>
                <a:cs typeface="+mj-cs"/>
              </a:rPr>
              <a:t>bulunup bulunmadığı da sizin için ipucu </a:t>
            </a:r>
            <a:r>
              <a:rPr lang="tr-TR" sz="1600" dirty="0" smtClean="0">
                <a:latin typeface="Arial Narrow" panose="020B0606020202030204" pitchFamily="34" charset="0"/>
                <a:ea typeface="+mj-ea"/>
                <a:cs typeface="+mj-cs"/>
              </a:rPr>
              <a:t>olabilecek noktalardır</a:t>
            </a:r>
            <a:r>
              <a:rPr lang="tr-TR" sz="1600" dirty="0">
                <a:latin typeface="Arial Narrow" panose="020B0606020202030204" pitchFamily="34" charset="0"/>
                <a:ea typeface="+mj-ea"/>
                <a:cs typeface="+mj-cs"/>
              </a:rPr>
              <a:t>.</a:t>
            </a:r>
          </a:p>
        </p:txBody>
      </p:sp>
    </p:spTree>
    <p:extLst>
      <p:ext uri="{BB962C8B-B14F-4D97-AF65-F5344CB8AC3E}">
        <p14:creationId xmlns:p14="http://schemas.microsoft.com/office/powerpoint/2010/main" val="803130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fontScale="92500" lnSpcReduction="20000"/>
          </a:bodyPr>
          <a:lstStyle/>
          <a:p>
            <a:pPr marL="0" lvl="0" indent="0">
              <a:buNone/>
            </a:pPr>
            <a:r>
              <a:rPr lang="tr-TR" sz="1900" b="1" dirty="0" smtClean="0">
                <a:latin typeface="Arial Narrow" panose="020B0606020202030204" pitchFamily="34" charset="0"/>
                <a:ea typeface="+mj-ea"/>
                <a:cs typeface="+mj-cs"/>
              </a:rPr>
              <a:t>3.1. </a:t>
            </a:r>
            <a:r>
              <a:rPr lang="tr-TR" sz="1900" b="1" dirty="0" smtClean="0">
                <a:latin typeface="Arial Narrow" panose="020B0606020202030204" pitchFamily="34" charset="0"/>
              </a:rPr>
              <a:t>Temin </a:t>
            </a:r>
          </a:p>
          <a:p>
            <a:pPr marL="0" indent="0">
              <a:lnSpc>
                <a:spcPct val="150000"/>
              </a:lnSpc>
              <a:buNone/>
            </a:pPr>
            <a:r>
              <a:rPr lang="tr-TR" sz="1700" dirty="0">
                <a:latin typeface="Arial Narrow" panose="020B0606020202030204" pitchFamily="34" charset="0"/>
                <a:ea typeface="+mj-ea"/>
                <a:cs typeface="+mj-cs"/>
              </a:rPr>
              <a:t>	KKD kullanımına ilişkin risk belirleme tablosuna göre belirlenen </a:t>
            </a:r>
            <a:r>
              <a:rPr lang="tr-TR" sz="1700" dirty="0" err="1">
                <a:latin typeface="Arial Narrow" panose="020B0606020202030204" pitchFamily="34" charset="0"/>
                <a:ea typeface="+mj-ea"/>
                <a:cs typeface="+mj-cs"/>
              </a:rPr>
              <a:t>KKD’leri</a:t>
            </a:r>
            <a:r>
              <a:rPr lang="tr-TR" sz="1700" dirty="0">
                <a:latin typeface="Arial Narrow" panose="020B0606020202030204" pitchFamily="34" charset="0"/>
                <a:ea typeface="+mj-ea"/>
                <a:cs typeface="+mj-cs"/>
              </a:rPr>
              <a:t> </a:t>
            </a:r>
            <a:r>
              <a:rPr lang="tr-TR" sz="1700" dirty="0" smtClean="0">
                <a:latin typeface="Arial Narrow" panose="020B0606020202030204" pitchFamily="34" charset="0"/>
                <a:ea typeface="+mj-ea"/>
                <a:cs typeface="+mj-cs"/>
              </a:rPr>
              <a:t>;</a:t>
            </a:r>
          </a:p>
          <a:p>
            <a:pPr>
              <a:lnSpc>
                <a:spcPct val="150000"/>
              </a:lnSpc>
              <a:buFont typeface="Wingdings" panose="05000000000000000000" pitchFamily="2" charset="2"/>
              <a:buChar char="Ø"/>
            </a:pPr>
            <a:r>
              <a:rPr lang="tr-TR" sz="1700" b="1" dirty="0" smtClean="0">
                <a:latin typeface="Arial Narrow" panose="020B0606020202030204" pitchFamily="34" charset="0"/>
                <a:ea typeface="+mj-ea"/>
                <a:cs typeface="+mj-cs"/>
              </a:rPr>
              <a:t>Gerekli zamanda</a:t>
            </a:r>
            <a:r>
              <a:rPr lang="tr-TR" sz="1700" dirty="0" smtClean="0">
                <a:latin typeface="Arial Narrow" panose="020B0606020202030204" pitchFamily="34" charset="0"/>
                <a:ea typeface="+mj-ea"/>
                <a:cs typeface="+mj-cs"/>
              </a:rPr>
              <a:t>,</a:t>
            </a:r>
          </a:p>
          <a:p>
            <a:pPr>
              <a:lnSpc>
                <a:spcPct val="150000"/>
              </a:lnSpc>
              <a:buFont typeface="Wingdings" panose="05000000000000000000" pitchFamily="2" charset="2"/>
              <a:buChar char="Ø"/>
            </a:pPr>
            <a:r>
              <a:rPr lang="tr-TR" sz="1700" b="1" dirty="0" smtClean="0">
                <a:latin typeface="Arial Narrow" panose="020B0606020202030204" pitchFamily="34" charset="0"/>
                <a:ea typeface="+mj-ea"/>
                <a:cs typeface="+mj-cs"/>
              </a:rPr>
              <a:t>Gerekli yerde</a:t>
            </a:r>
            <a:r>
              <a:rPr lang="tr-TR" sz="1700" dirty="0" smtClean="0">
                <a:latin typeface="Arial Narrow" panose="020B0606020202030204" pitchFamily="34" charset="0"/>
                <a:ea typeface="+mj-ea"/>
                <a:cs typeface="+mj-cs"/>
              </a:rPr>
              <a:t>,</a:t>
            </a:r>
          </a:p>
          <a:p>
            <a:pPr>
              <a:lnSpc>
                <a:spcPct val="150000"/>
              </a:lnSpc>
              <a:buFont typeface="Wingdings" panose="05000000000000000000" pitchFamily="2" charset="2"/>
              <a:buChar char="Ø"/>
            </a:pPr>
            <a:r>
              <a:rPr lang="tr-TR" sz="1700" b="1" dirty="0" smtClean="0">
                <a:latin typeface="Arial Narrow" panose="020B0606020202030204" pitchFamily="34" charset="0"/>
                <a:ea typeface="+mj-ea"/>
                <a:cs typeface="+mj-cs"/>
              </a:rPr>
              <a:t>Gerekli özelliklerde </a:t>
            </a:r>
            <a:r>
              <a:rPr lang="tr-TR" sz="1700" dirty="0" smtClean="0">
                <a:latin typeface="Arial Narrow" panose="020B0606020202030204" pitchFamily="34" charset="0"/>
                <a:ea typeface="+mj-ea"/>
                <a:cs typeface="+mj-cs"/>
              </a:rPr>
              <a:t>(KKD Yönetmelik hükümlerine uygun tasarlanmış ve üretilmiş),</a:t>
            </a:r>
          </a:p>
          <a:p>
            <a:pPr>
              <a:lnSpc>
                <a:spcPct val="150000"/>
              </a:lnSpc>
              <a:buFont typeface="Wingdings" panose="05000000000000000000" pitchFamily="2" charset="2"/>
              <a:buChar char="Ø"/>
            </a:pPr>
            <a:r>
              <a:rPr lang="tr-TR" sz="1700" b="1" dirty="0" smtClean="0">
                <a:latin typeface="Arial Narrow" panose="020B0606020202030204" pitchFamily="34" charset="0"/>
                <a:ea typeface="+mj-ea"/>
                <a:cs typeface="+mj-cs"/>
              </a:rPr>
              <a:t>Kullanılabilir şartlarda </a:t>
            </a:r>
            <a:r>
              <a:rPr lang="tr-TR" sz="1700" dirty="0" smtClean="0">
                <a:latin typeface="Arial Narrow" panose="020B0606020202030204" pitchFamily="34" charset="0"/>
                <a:ea typeface="+mj-ea"/>
                <a:cs typeface="+mj-cs"/>
              </a:rPr>
              <a:t>temin edecektir.</a:t>
            </a:r>
          </a:p>
          <a:p>
            <a:pPr marL="0" indent="0">
              <a:lnSpc>
                <a:spcPct val="150000"/>
              </a:lnSpc>
              <a:buNone/>
            </a:pPr>
            <a:r>
              <a:rPr lang="tr-TR" sz="1700" dirty="0" smtClean="0">
                <a:latin typeface="Arial Narrow" panose="020B0606020202030204" pitchFamily="34" charset="0"/>
                <a:ea typeface="+mj-ea"/>
                <a:cs typeface="+mj-cs"/>
              </a:rPr>
              <a:t>	İşveren, işçiler için gerekli olan </a:t>
            </a:r>
            <a:r>
              <a:rPr lang="tr-TR" sz="1700" dirty="0" err="1" smtClean="0">
                <a:latin typeface="Arial Narrow" panose="020B0606020202030204" pitchFamily="34" charset="0"/>
                <a:ea typeface="+mj-ea"/>
                <a:cs typeface="+mj-cs"/>
              </a:rPr>
              <a:t>KKD’leri</a:t>
            </a:r>
            <a:r>
              <a:rPr lang="tr-TR" sz="17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KKD Kullanımına İlişkin Risk belirleme Tablosuna göre </a:t>
            </a:r>
            <a:r>
              <a:rPr lang="tr-TR" sz="1700" dirty="0" smtClean="0">
                <a:latin typeface="Arial Narrow" panose="020B0606020202030204" pitchFamily="34" charset="0"/>
                <a:ea typeface="+mj-ea"/>
                <a:cs typeface="+mj-cs"/>
              </a:rPr>
              <a:t>» değerlendirecek ve seçecektir. Bu Tabloda riskler;</a:t>
            </a:r>
          </a:p>
          <a:p>
            <a:pPr>
              <a:lnSpc>
                <a:spcPct val="150000"/>
              </a:lnSpc>
              <a:buFont typeface="Wingdings" panose="05000000000000000000" pitchFamily="2" charset="2"/>
              <a:buChar char="ü"/>
            </a:pPr>
            <a:r>
              <a:rPr lang="tr-TR" sz="1700" b="1" dirty="0" smtClean="0">
                <a:latin typeface="Arial Narrow" panose="020B0606020202030204" pitchFamily="34" charset="0"/>
                <a:ea typeface="+mj-ea"/>
                <a:cs typeface="+mj-cs"/>
              </a:rPr>
              <a:t>Fiziksel</a:t>
            </a:r>
            <a:r>
              <a:rPr lang="tr-TR" sz="1700" dirty="0" smtClean="0">
                <a:latin typeface="Arial Narrow" panose="020B0606020202030204" pitchFamily="34" charset="0"/>
                <a:ea typeface="+mj-ea"/>
                <a:cs typeface="+mj-cs"/>
              </a:rPr>
              <a:t> (Mekanik, termal, </a:t>
            </a:r>
            <a:r>
              <a:rPr lang="tr-TR" sz="1700" dirty="0" err="1" smtClean="0">
                <a:latin typeface="Arial Narrow" panose="020B0606020202030204" pitchFamily="34" charset="0"/>
                <a:ea typeface="+mj-ea"/>
                <a:cs typeface="+mj-cs"/>
              </a:rPr>
              <a:t>Elektirik</a:t>
            </a:r>
            <a:r>
              <a:rPr lang="tr-TR" sz="1700" dirty="0" smtClean="0">
                <a:latin typeface="Arial Narrow" panose="020B0606020202030204" pitchFamily="34" charset="0"/>
                <a:ea typeface="+mj-ea"/>
                <a:cs typeface="+mj-cs"/>
              </a:rPr>
              <a:t>, Radyasyon, Gürültü)</a:t>
            </a:r>
          </a:p>
          <a:p>
            <a:pPr>
              <a:lnSpc>
                <a:spcPct val="150000"/>
              </a:lnSpc>
              <a:buFont typeface="Wingdings" panose="05000000000000000000" pitchFamily="2" charset="2"/>
              <a:buChar char="ü"/>
            </a:pPr>
            <a:r>
              <a:rPr lang="tr-TR" sz="1700" b="1" dirty="0" smtClean="0">
                <a:latin typeface="Arial Narrow" panose="020B0606020202030204" pitchFamily="34" charset="0"/>
                <a:ea typeface="+mj-ea"/>
                <a:cs typeface="+mj-cs"/>
              </a:rPr>
              <a:t>Kimyasal</a:t>
            </a:r>
            <a:r>
              <a:rPr lang="tr-TR" sz="1700" dirty="0" smtClean="0">
                <a:latin typeface="Arial Narrow" panose="020B0606020202030204" pitchFamily="34" charset="0"/>
                <a:ea typeface="+mj-ea"/>
                <a:cs typeface="+mj-cs"/>
              </a:rPr>
              <a:t> (Sıvılar, Gazlar, Buharlar)</a:t>
            </a:r>
          </a:p>
          <a:p>
            <a:pPr>
              <a:lnSpc>
                <a:spcPct val="150000"/>
              </a:lnSpc>
              <a:buFont typeface="Wingdings" panose="05000000000000000000" pitchFamily="2" charset="2"/>
              <a:buChar char="ü"/>
            </a:pPr>
            <a:r>
              <a:rPr lang="tr-TR" sz="1700" b="1" dirty="0" smtClean="0">
                <a:latin typeface="Arial Narrow" panose="020B0606020202030204" pitchFamily="34" charset="0"/>
                <a:ea typeface="+mj-ea"/>
                <a:cs typeface="+mj-cs"/>
              </a:rPr>
              <a:t>Biyolojik</a:t>
            </a:r>
            <a:r>
              <a:rPr lang="tr-TR" sz="1700" dirty="0" smtClean="0">
                <a:latin typeface="Arial Narrow" panose="020B0606020202030204" pitchFamily="34" charset="0"/>
                <a:ea typeface="+mj-ea"/>
                <a:cs typeface="+mj-cs"/>
              </a:rPr>
              <a:t> (Bakteriler, virüsler) dikkate alınacaktır.</a:t>
            </a:r>
            <a:endParaRPr lang="tr-TR" sz="1700" dirty="0">
              <a:latin typeface="Arial Narrow" panose="020B0606020202030204" pitchFamily="34" charset="0"/>
              <a:ea typeface="+mj-ea"/>
              <a:cs typeface="+mj-cs"/>
            </a:endParaRPr>
          </a:p>
        </p:txBody>
      </p:sp>
      <p:pic>
        <p:nvPicPr>
          <p:cNvPr id="4098" name="Picture 2" descr="D:\İŞ SAĞLIĞI VE GÜVENLİĞİ UZEM\ÇEKİLEN DERSLER\KİŞİSEL KORUYUCU DONANIM\resimler\temingesYJ9V1J3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4708" y="1988520"/>
            <a:ext cx="3489446" cy="199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764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3.2. </a:t>
            </a:r>
            <a:r>
              <a:rPr lang="tr-TR" sz="1800" b="1" dirty="0" smtClean="0">
                <a:latin typeface="Arial Narrow" panose="020B0606020202030204" pitchFamily="34" charset="0"/>
              </a:rPr>
              <a:t>Teslim </a:t>
            </a: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İşveren </a:t>
            </a:r>
            <a:r>
              <a:rPr lang="tr-TR" sz="1600" b="1" dirty="0">
                <a:latin typeface="Arial Narrow" panose="020B0606020202030204" pitchFamily="34" charset="0"/>
                <a:ea typeface="+mj-ea"/>
                <a:cs typeface="+mj-cs"/>
              </a:rPr>
              <a:t>KKD Kullanımına İlişkin Risk belirleme Tablosuna göre </a:t>
            </a:r>
            <a:r>
              <a:rPr lang="tr-TR" sz="1600" dirty="0" smtClean="0">
                <a:latin typeface="Arial Narrow" panose="020B0606020202030204" pitchFamily="34" charset="0"/>
                <a:ea typeface="+mj-ea"/>
                <a:cs typeface="+mj-cs"/>
              </a:rPr>
              <a:t>değerlendirdiği </a:t>
            </a:r>
            <a:r>
              <a:rPr lang="tr-TR" sz="1600" dirty="0">
                <a:latin typeface="Arial Narrow" panose="020B0606020202030204" pitchFamily="34" charset="0"/>
                <a:ea typeface="+mj-ea"/>
                <a:cs typeface="+mj-cs"/>
              </a:rPr>
              <a:t>ve </a:t>
            </a:r>
            <a:r>
              <a:rPr lang="tr-TR" sz="1600" dirty="0" smtClean="0">
                <a:latin typeface="Arial Narrow" panose="020B0606020202030204" pitchFamily="34" charset="0"/>
                <a:ea typeface="+mj-ea"/>
                <a:cs typeface="+mj-cs"/>
              </a:rPr>
              <a:t>seçtiği </a:t>
            </a:r>
            <a:r>
              <a:rPr lang="tr-TR" sz="1600" dirty="0" smtClean="0">
                <a:latin typeface="Arial Narrow" panose="020B0606020202030204" pitchFamily="34" charset="0"/>
                <a:ea typeface="+mj-ea"/>
                <a:cs typeface="+mj-cs"/>
              </a:rPr>
              <a:t>KKD </a:t>
            </a:r>
            <a:r>
              <a:rPr lang="tr-TR" sz="1600" dirty="0" err="1" smtClean="0">
                <a:latin typeface="Arial Narrow" panose="020B0606020202030204" pitchFamily="34" charset="0"/>
                <a:ea typeface="+mj-ea"/>
                <a:cs typeface="+mj-cs"/>
              </a:rPr>
              <a:t>leri</a:t>
            </a:r>
            <a:r>
              <a:rPr lang="tr-TR" sz="1600"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çalışanlara;</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Zimmet karşılığı,</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Tarih Belirterek,</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Kullanım Taahhüdü alınarak</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Mevsim koşulları dikkate alınarak</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 Periyotları izleyerek (Toz, Gaz Filtreleri vb.)</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Çalışan, Alt işveren çalışanları, Geçici çalışanlar, ziyaretçilerin tamamına teslim edecektir.</a:t>
            </a:r>
            <a:endParaRPr lang="tr-TR" sz="1600" dirty="0" smtClean="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a:t>
            </a:r>
            <a:endParaRPr lang="tr-TR" sz="1700" dirty="0">
              <a:latin typeface="Arial Narrow" panose="020B0606020202030204" pitchFamily="34" charset="0"/>
              <a:ea typeface="+mj-ea"/>
              <a:cs typeface="+mj-cs"/>
            </a:endParaRPr>
          </a:p>
        </p:txBody>
      </p:sp>
      <p:pic>
        <p:nvPicPr>
          <p:cNvPr id="3074" name="Picture 2" descr="D:\İŞ SAĞLIĞI VE GÜVENLİĞİ UZEM\ÇEKİLEN DERSLER\KİŞİSEL KORUYUCU DONANIM\resimler\teslim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7673" y="2941027"/>
            <a:ext cx="3657492" cy="1947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506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3.3. </a:t>
            </a:r>
            <a:r>
              <a:rPr lang="tr-TR" sz="1800" b="1" dirty="0" smtClean="0">
                <a:latin typeface="Arial Narrow" panose="020B0606020202030204" pitchFamily="34" charset="0"/>
              </a:rPr>
              <a:t>Eğitim </a:t>
            </a:r>
          </a:p>
          <a:p>
            <a:pPr marL="0" indent="0">
              <a:lnSpc>
                <a:spcPct val="150000"/>
              </a:lnSpc>
              <a:buNone/>
            </a:pPr>
            <a:r>
              <a:rPr lang="tr-TR" sz="17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İşveren çalışanlara </a:t>
            </a:r>
            <a:r>
              <a:rPr lang="tr-TR" sz="1600" b="1" dirty="0" smtClean="0">
                <a:latin typeface="Arial Narrow" panose="020B0606020202030204" pitchFamily="34" charset="0"/>
                <a:ea typeface="+mj-ea"/>
                <a:cs typeface="+mj-cs"/>
              </a:rPr>
              <a:t>dağıttıkları </a:t>
            </a:r>
            <a:r>
              <a:rPr lang="tr-TR" sz="1600" b="1" dirty="0" smtClean="0">
                <a:latin typeface="Arial Narrow" panose="020B0606020202030204" pitchFamily="34" charset="0"/>
                <a:ea typeface="+mj-ea"/>
                <a:cs typeface="+mj-cs"/>
              </a:rPr>
              <a:t>KKD </a:t>
            </a:r>
            <a:r>
              <a:rPr lang="tr-TR" sz="1600" b="1" dirty="0" err="1" smtClean="0">
                <a:latin typeface="Arial Narrow" panose="020B0606020202030204" pitchFamily="34" charset="0"/>
                <a:ea typeface="+mj-ea"/>
                <a:cs typeface="+mj-cs"/>
              </a:rPr>
              <a:t>ler</a:t>
            </a:r>
            <a:r>
              <a:rPr lang="tr-TR" sz="1600" b="1"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ile ilgili </a:t>
            </a:r>
            <a:r>
              <a:rPr lang="tr-TR" sz="1600" dirty="0" smtClean="0">
                <a:latin typeface="Arial Narrow" panose="020B0606020202030204" pitchFamily="34" charset="0"/>
                <a:ea typeface="+mj-ea"/>
                <a:cs typeface="+mj-cs"/>
              </a:rPr>
              <a:t>çalışanlara aşağıdaki konularda </a:t>
            </a:r>
            <a:r>
              <a:rPr lang="tr-TR" sz="1600" b="1" dirty="0" smtClean="0">
                <a:latin typeface="Arial Narrow" panose="020B0606020202030204" pitchFamily="34" charset="0"/>
                <a:ea typeface="+mj-ea"/>
                <a:cs typeface="+mj-cs"/>
              </a:rPr>
              <a:t>eğitim vermesi gerekmektedir</a:t>
            </a:r>
            <a:r>
              <a:rPr lang="tr-TR" sz="1600" dirty="0" smtClean="0">
                <a:latin typeface="Arial Narrow" panose="020B0606020202030204" pitchFamily="34" charset="0"/>
                <a:ea typeface="+mj-ea"/>
                <a:cs typeface="+mj-cs"/>
              </a:rPr>
              <a:t>.</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Kullanım Kuralları, Hangi risklere karşı kullanılacağı, yeri, şekli</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Fayda ve zararları,</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Vücuda nasıl uyarlanacağı</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Nasıl takılıp söküleceği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 Hangi periyotlarla nasıl temizleyeceği, bakım yapılacağı konularında</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KKD </a:t>
            </a:r>
            <a:r>
              <a:rPr lang="tr-TR" sz="1600" b="1" dirty="0" err="1" smtClean="0">
                <a:latin typeface="Arial Narrow" panose="020B0606020202030204" pitchFamily="34" charset="0"/>
                <a:ea typeface="+mj-ea"/>
                <a:cs typeface="+mj-cs"/>
              </a:rPr>
              <a:t>leri</a:t>
            </a:r>
            <a:r>
              <a:rPr lang="tr-TR" sz="1600" b="1"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dağıttıkları tüm kişilere (Çalışan, Alt işveren çalışanları, Geçici çalışanlar, ziyaretçiler vb.) eğitim vermesi gerekmektedir.</a:t>
            </a:r>
            <a:endParaRPr lang="tr-TR" sz="1600" dirty="0" smtClean="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a:t>
            </a:r>
            <a:endParaRPr lang="tr-TR" sz="1700" dirty="0">
              <a:latin typeface="Arial Narrow" panose="020B0606020202030204" pitchFamily="34" charset="0"/>
              <a:ea typeface="+mj-ea"/>
              <a:cs typeface="+mj-cs"/>
            </a:endParaRPr>
          </a:p>
        </p:txBody>
      </p:sp>
      <p:pic>
        <p:nvPicPr>
          <p:cNvPr id="5122" name="Picture 2" descr="D:\İŞ SAĞLIĞI VE GÜVENLİĞİ UZEM\ÇEKİLEN DERSLER\KİŞİSEL KORUYUCU DONANIM\resimler\eğitimges03DD8ML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662" y="2745031"/>
            <a:ext cx="3399692" cy="2262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832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3.4. </a:t>
            </a:r>
            <a:r>
              <a:rPr lang="tr-TR" sz="1800" b="1" dirty="0" smtClean="0">
                <a:latin typeface="Arial Narrow" panose="020B0606020202030204" pitchFamily="34" charset="0"/>
              </a:rPr>
              <a:t>Uygunluk</a:t>
            </a: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İşveren </a:t>
            </a:r>
            <a:r>
              <a:rPr lang="tr-TR" sz="1600" dirty="0" smtClean="0">
                <a:latin typeface="Arial Narrow" panose="020B0606020202030204" pitchFamily="34" charset="0"/>
                <a:ea typeface="+mj-ea"/>
                <a:cs typeface="+mj-cs"/>
              </a:rPr>
              <a:t>KKD </a:t>
            </a:r>
            <a:r>
              <a:rPr lang="tr-TR" sz="1600" dirty="0" err="1" smtClean="0">
                <a:latin typeface="Arial Narrow" panose="020B0606020202030204" pitchFamily="34" charset="0"/>
                <a:ea typeface="+mj-ea"/>
                <a:cs typeface="+mj-cs"/>
              </a:rPr>
              <a:t>lerin</a:t>
            </a:r>
            <a:r>
              <a:rPr lang="tr-TR" sz="1600"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aşağıdaki konularda uygunluklarını kontrol etmesi gerekmektedir..</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KKD yönetmeliği ve standartlara</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Yapılan işe,</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Çalışanların vücut ölçülerine</a:t>
            </a:r>
          </a:p>
          <a:p>
            <a:pPr>
              <a:lnSpc>
                <a:spcPct val="150000"/>
              </a:lnSpc>
              <a:buFont typeface="Wingdings" panose="05000000000000000000" pitchFamily="2" charset="2"/>
              <a:buChar char="Ø"/>
            </a:pPr>
            <a:r>
              <a:rPr lang="tr-TR" sz="1600" dirty="0" smtClean="0">
                <a:latin typeface="Arial Narrow" panose="020B0606020202030204" pitchFamily="34" charset="0"/>
              </a:rPr>
              <a:t>Çalışanların Bünyesine</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 Hijyenik ve alerjik şartlara uygunluk sağlanacaktır.</a:t>
            </a:r>
            <a:r>
              <a:rPr lang="tr-TR" sz="1700" dirty="0" smtClean="0">
                <a:latin typeface="Arial Narrow" panose="020B0606020202030204" pitchFamily="34" charset="0"/>
                <a:ea typeface="+mj-ea"/>
                <a:cs typeface="+mj-cs"/>
              </a:rPr>
              <a:t>	</a:t>
            </a:r>
            <a:endParaRPr lang="tr-TR" sz="1700" dirty="0">
              <a:latin typeface="Arial Narrow" panose="020B0606020202030204" pitchFamily="34" charset="0"/>
              <a:ea typeface="+mj-ea"/>
              <a:cs typeface="+mj-cs"/>
            </a:endParaRPr>
          </a:p>
        </p:txBody>
      </p:sp>
      <p:pic>
        <p:nvPicPr>
          <p:cNvPr id="6146" name="Picture 2" descr="D:\İŞ SAĞLIĞI VE GÜVENLİĞİ UZEM\ÇEKİLEN DERSLER\KİŞİSEL KORUYUCU DONANIM\resimler\kkd-001-770x3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809143"/>
            <a:ext cx="5439508" cy="3028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147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3.5. </a:t>
            </a:r>
            <a:r>
              <a:rPr lang="tr-TR" sz="1800" b="1" dirty="0" smtClean="0">
                <a:latin typeface="Arial Narrow" panose="020B0606020202030204" pitchFamily="34" charset="0"/>
              </a:rPr>
              <a:t>Örnekleme</a:t>
            </a:r>
          </a:p>
          <a:p>
            <a:pPr marL="0" lvl="0" indent="0">
              <a:buNone/>
            </a:pPr>
            <a:r>
              <a:rPr lang="tr-TR" sz="1900" b="1" dirty="0" smtClean="0">
                <a:latin typeface="Arial Narrow" panose="020B0606020202030204" pitchFamily="34" charset="0"/>
              </a:rPr>
              <a:t>	</a:t>
            </a:r>
            <a:r>
              <a:rPr lang="tr-TR" sz="1600" dirty="0">
                <a:latin typeface="Arial Narrow" panose="020B0606020202030204" pitchFamily="34" charset="0"/>
                <a:ea typeface="+mj-ea"/>
                <a:cs typeface="+mj-cs"/>
              </a:rPr>
              <a:t>İşveren aşağıdaki kişiler üzerinde örnekleme yaparak </a:t>
            </a:r>
            <a:r>
              <a:rPr lang="tr-TR" sz="1600" b="1" dirty="0">
                <a:latin typeface="Arial Narrow" panose="020B0606020202030204" pitchFamily="34" charset="0"/>
                <a:ea typeface="+mj-ea"/>
                <a:cs typeface="+mj-cs"/>
              </a:rPr>
              <a:t>KKD kullanımını yaygınlaştırması gerektirmektedir.</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İdareciler ile</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İş güvenliği personeli ile,</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Üst düzey yöneticiler ile</a:t>
            </a:r>
          </a:p>
          <a:p>
            <a:pPr>
              <a:lnSpc>
                <a:spcPct val="150000"/>
              </a:lnSpc>
              <a:buFont typeface="Wingdings" panose="05000000000000000000" pitchFamily="2" charset="2"/>
              <a:buChar char="Ø"/>
            </a:pPr>
            <a:r>
              <a:rPr lang="tr-TR" sz="1600" dirty="0" smtClean="0">
                <a:latin typeface="Arial Narrow" panose="020B0606020202030204" pitchFamily="34" charset="0"/>
              </a:rPr>
              <a:t>Dış görevliler ve misafirler ile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 Alt işveren elemanları ile .</a:t>
            </a:r>
            <a:r>
              <a:rPr lang="tr-TR" sz="1700" dirty="0" smtClean="0">
                <a:latin typeface="Arial Narrow" panose="020B0606020202030204" pitchFamily="34" charset="0"/>
                <a:ea typeface="+mj-ea"/>
                <a:cs typeface="+mj-cs"/>
              </a:rPr>
              <a:t>	</a:t>
            </a:r>
            <a:endParaRPr lang="tr-TR" sz="1700" dirty="0">
              <a:latin typeface="Arial Narrow" panose="020B0606020202030204" pitchFamily="34" charset="0"/>
              <a:ea typeface="+mj-ea"/>
              <a:cs typeface="+mj-cs"/>
            </a:endParaRPr>
          </a:p>
        </p:txBody>
      </p:sp>
      <p:pic>
        <p:nvPicPr>
          <p:cNvPr id="7170" name="Picture 2" descr="D:\İŞ SAĞLIĞI VE GÜVENLİĞİ UZEM\ÇEKİLEN DERSLER\KİŞİSEL KORUYUCU DONANIM\resimler\müdürimagesVCI1I4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303" y="2749428"/>
            <a:ext cx="3625727" cy="252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537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lvl="0" indent="0">
              <a:buNone/>
            </a:pPr>
            <a:r>
              <a:rPr lang="tr-TR" sz="1800" b="1" dirty="0" smtClean="0">
                <a:latin typeface="Arial Narrow" panose="020B0606020202030204" pitchFamily="34" charset="0"/>
                <a:ea typeface="+mj-ea"/>
                <a:cs typeface="+mj-cs"/>
              </a:rPr>
              <a:t>3.6. </a:t>
            </a:r>
            <a:r>
              <a:rPr lang="tr-TR" sz="1800" b="1" dirty="0" smtClean="0">
                <a:latin typeface="Arial Narrow" panose="020B0606020202030204" pitchFamily="34" charset="0"/>
              </a:rPr>
              <a:t>Teşvik</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Özendirme</a:t>
            </a:r>
          </a:p>
          <a:p>
            <a:pPr>
              <a:lnSpc>
                <a:spcPct val="150000"/>
              </a:lnSpc>
              <a:buFont typeface="Wingdings" panose="05000000000000000000" pitchFamily="2" charset="2"/>
              <a:buChar char="Ø"/>
            </a:pPr>
            <a:r>
              <a:rPr lang="tr-TR" sz="1600" dirty="0" smtClean="0">
                <a:latin typeface="Arial Narrow" panose="020B0606020202030204" pitchFamily="34" charset="0"/>
              </a:rPr>
              <a:t>Ödüllendirme</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 Yarışmalar</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Temizleme ve temiz bulundurma</a:t>
            </a:r>
          </a:p>
          <a:p>
            <a:pPr marL="0" indent="0">
              <a:lnSpc>
                <a:spcPct val="100000"/>
              </a:lnSpc>
              <a:buNone/>
            </a:pPr>
            <a:r>
              <a:rPr lang="tr-TR" sz="1800" b="1" dirty="0">
                <a:latin typeface="Arial Narrow" panose="020B0606020202030204" pitchFamily="34" charset="0"/>
                <a:ea typeface="+mj-ea"/>
                <a:cs typeface="+mj-cs"/>
              </a:rPr>
              <a:t>3.7. Yenileme</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Koruma özelliğini kaybedenlerin,</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Kullanım periyodu dolanların,</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İş değiştirenleri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Uygun olmadığını belirtenlerin </a:t>
            </a:r>
            <a:r>
              <a:rPr lang="tr-TR" sz="1600" dirty="0" err="1" smtClean="0">
                <a:latin typeface="Arial Narrow" panose="020B0606020202030204" pitchFamily="34" charset="0"/>
                <a:ea typeface="+mj-ea"/>
                <a:cs typeface="+mj-cs"/>
              </a:rPr>
              <a:t>KKD’lerinin</a:t>
            </a:r>
            <a:r>
              <a:rPr lang="tr-TR" sz="1600" dirty="0" smtClean="0">
                <a:latin typeface="Arial Narrow" panose="020B0606020202030204" pitchFamily="34" charset="0"/>
                <a:ea typeface="+mj-ea"/>
                <a:cs typeface="+mj-cs"/>
              </a:rPr>
              <a:t> değiştirilmesi gerekmektedir.</a:t>
            </a:r>
            <a:r>
              <a:rPr lang="tr-TR" sz="1700" dirty="0" smtClean="0">
                <a:latin typeface="Arial Narrow" panose="020B0606020202030204" pitchFamily="34" charset="0"/>
                <a:ea typeface="+mj-ea"/>
                <a:cs typeface="+mj-cs"/>
              </a:rPr>
              <a:t>	</a:t>
            </a:r>
            <a:endParaRPr lang="tr-TR" sz="1700" dirty="0">
              <a:latin typeface="Arial Narrow" panose="020B0606020202030204" pitchFamily="34" charset="0"/>
              <a:ea typeface="+mj-ea"/>
              <a:cs typeface="+mj-cs"/>
            </a:endParaRPr>
          </a:p>
        </p:txBody>
      </p:sp>
      <p:pic>
        <p:nvPicPr>
          <p:cNvPr id="8194" name="Picture 2" descr="D:\İŞ SAĞLIĞI VE GÜVENLİĞİ UZEM\ÇEKİLEN DERSLER\KİŞİSEL KORUYUCU DONANIM\resimler\teşvik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7468" y="1646726"/>
            <a:ext cx="3633055" cy="1965423"/>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D:\İŞ SAĞLIĞI VE GÜVENLİĞİ UZEM\ÇEKİLEN DERSLER\KİŞİSEL KORUYUCU DONANIM\resimler\yeni kkdimagesZBRKHNF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7467" y="3821724"/>
            <a:ext cx="3633055" cy="2028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6828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İŞVERENİN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fontScale="92500" lnSpcReduction="10000"/>
          </a:bodyPr>
          <a:lstStyle/>
          <a:p>
            <a:pPr marL="0" lvl="0" indent="0">
              <a:buNone/>
            </a:pPr>
            <a:r>
              <a:rPr lang="tr-TR" sz="1900" b="1" dirty="0" smtClean="0">
                <a:latin typeface="Arial Narrow" panose="020B0606020202030204" pitchFamily="34" charset="0"/>
                <a:ea typeface="+mj-ea"/>
                <a:cs typeface="+mj-cs"/>
              </a:rPr>
              <a:t>3.8. </a:t>
            </a:r>
            <a:r>
              <a:rPr lang="tr-TR" sz="1900" b="1" dirty="0" smtClean="0">
                <a:latin typeface="Arial Narrow" panose="020B0606020202030204" pitchFamily="34" charset="0"/>
              </a:rPr>
              <a:t>Denetleme ve Disiplin</a:t>
            </a:r>
          </a:p>
          <a:p>
            <a:pPr marL="0" lvl="0" indent="0">
              <a:buNone/>
            </a:pPr>
            <a:r>
              <a:rPr lang="tr-TR" sz="1700" b="1" dirty="0" smtClean="0">
                <a:latin typeface="Arial Narrow" panose="020B0606020202030204" pitchFamily="34" charset="0"/>
              </a:rPr>
              <a:t>İç Denetimler</a:t>
            </a:r>
          </a:p>
          <a:p>
            <a:pPr>
              <a:lnSpc>
                <a:spcPct val="150000"/>
              </a:lnSpc>
              <a:buFont typeface="Wingdings" panose="05000000000000000000" pitchFamily="2" charset="2"/>
              <a:buChar char="Ø"/>
            </a:pPr>
            <a:r>
              <a:rPr lang="tr-TR" sz="1700" dirty="0" smtClean="0">
                <a:latin typeface="Arial Narrow" panose="020B0606020202030204" pitchFamily="34" charset="0"/>
                <a:ea typeface="+mj-ea"/>
                <a:cs typeface="+mj-cs"/>
              </a:rPr>
              <a:t>İlk Kademe yöneticiler</a:t>
            </a:r>
          </a:p>
          <a:p>
            <a:pPr>
              <a:lnSpc>
                <a:spcPct val="150000"/>
              </a:lnSpc>
              <a:buFont typeface="Wingdings" panose="05000000000000000000" pitchFamily="2" charset="2"/>
              <a:buChar char="Ø"/>
            </a:pPr>
            <a:r>
              <a:rPr lang="tr-TR" sz="1700" dirty="0" smtClean="0">
                <a:latin typeface="Arial Narrow" panose="020B0606020202030204" pitchFamily="34" charset="0"/>
              </a:rPr>
              <a:t>İş Güvenliği uzmanı</a:t>
            </a:r>
          </a:p>
          <a:p>
            <a:pPr>
              <a:lnSpc>
                <a:spcPct val="150000"/>
              </a:lnSpc>
              <a:buFont typeface="Wingdings" panose="05000000000000000000" pitchFamily="2" charset="2"/>
              <a:buChar char="Ø"/>
            </a:pPr>
            <a:r>
              <a:rPr lang="tr-TR" sz="1700" dirty="0" smtClean="0">
                <a:latin typeface="Arial Narrow" panose="020B0606020202030204" pitchFamily="34" charset="0"/>
                <a:ea typeface="+mj-ea"/>
                <a:cs typeface="+mj-cs"/>
              </a:rPr>
              <a:t> Üst Yöneticilerin Denetimi</a:t>
            </a:r>
          </a:p>
          <a:p>
            <a:pPr marL="0" indent="0">
              <a:buNone/>
            </a:pPr>
            <a:r>
              <a:rPr lang="tr-TR" sz="1700" b="1" dirty="0">
                <a:latin typeface="Arial Narrow" panose="020B0606020202030204" pitchFamily="34" charset="0"/>
              </a:rPr>
              <a:t>Dış Denetim</a:t>
            </a:r>
          </a:p>
          <a:p>
            <a:pPr>
              <a:lnSpc>
                <a:spcPct val="150000"/>
              </a:lnSpc>
              <a:buFont typeface="Wingdings" panose="05000000000000000000" pitchFamily="2" charset="2"/>
              <a:buChar char="Ø"/>
            </a:pPr>
            <a:r>
              <a:rPr lang="tr-TR" sz="1700" dirty="0" smtClean="0">
                <a:latin typeface="Arial Narrow" panose="020B0606020202030204" pitchFamily="34" charset="0"/>
                <a:ea typeface="+mj-ea"/>
                <a:cs typeface="+mj-cs"/>
              </a:rPr>
              <a:t>Kamu ve Özel Kuruluş Denetlemeleri</a:t>
            </a:r>
          </a:p>
          <a:p>
            <a:pPr marL="0" indent="0">
              <a:lnSpc>
                <a:spcPct val="100000"/>
              </a:lnSpc>
              <a:buNone/>
            </a:pPr>
            <a:endParaRPr lang="tr-TR" sz="1700" b="1" dirty="0" smtClean="0">
              <a:latin typeface="Arial Narrow" panose="020B0606020202030204" pitchFamily="34" charset="0"/>
            </a:endParaRPr>
          </a:p>
          <a:p>
            <a:pPr marL="0" indent="0">
              <a:lnSpc>
                <a:spcPct val="100000"/>
              </a:lnSpc>
              <a:buNone/>
            </a:pPr>
            <a:r>
              <a:rPr lang="tr-TR" sz="1700" b="1" dirty="0" smtClean="0">
                <a:latin typeface="Arial Narrow" panose="020B0606020202030204" pitchFamily="34" charset="0"/>
              </a:rPr>
              <a:t>Disiplin İşlemleri</a:t>
            </a:r>
            <a:r>
              <a:rPr lang="tr-TR" sz="1700" b="1" dirty="0">
                <a:latin typeface="Arial Narrow" panose="020B0606020202030204" pitchFamily="34" charset="0"/>
              </a:rPr>
              <a:t>: </a:t>
            </a:r>
          </a:p>
          <a:p>
            <a:pPr>
              <a:lnSpc>
                <a:spcPct val="150000"/>
              </a:lnSpc>
              <a:buFont typeface="Wingdings" panose="05000000000000000000" pitchFamily="2" charset="2"/>
              <a:buChar char="Ø"/>
            </a:pPr>
            <a:r>
              <a:rPr lang="tr-TR" sz="1700" dirty="0" smtClean="0">
                <a:latin typeface="Arial Narrow" panose="020B0606020202030204" pitchFamily="34" charset="0"/>
                <a:ea typeface="+mj-ea"/>
                <a:cs typeface="+mj-cs"/>
              </a:rPr>
              <a:t>1,2,3. ihtar yevmiye kesintileri</a:t>
            </a:r>
          </a:p>
          <a:p>
            <a:pPr>
              <a:lnSpc>
                <a:spcPct val="150000"/>
              </a:lnSpc>
              <a:buFont typeface="Wingdings" panose="05000000000000000000" pitchFamily="2" charset="2"/>
              <a:buChar char="Ø"/>
            </a:pPr>
            <a:r>
              <a:rPr lang="tr-TR" sz="1700" dirty="0" smtClean="0">
                <a:latin typeface="Arial Narrow" panose="020B0606020202030204" pitchFamily="34" charset="0"/>
                <a:ea typeface="+mj-ea"/>
                <a:cs typeface="+mj-cs"/>
              </a:rPr>
              <a:t>Tekrarında İş Akdinin </a:t>
            </a:r>
            <a:r>
              <a:rPr lang="tr-TR" sz="1700" dirty="0">
                <a:latin typeface="Arial Narrow" panose="020B0606020202030204" pitchFamily="34" charset="0"/>
                <a:ea typeface="+mj-ea"/>
                <a:cs typeface="+mj-cs"/>
              </a:rPr>
              <a:t>F</a:t>
            </a:r>
            <a:r>
              <a:rPr lang="tr-TR" sz="1700" dirty="0" smtClean="0">
                <a:latin typeface="Arial Narrow" panose="020B0606020202030204" pitchFamily="34" charset="0"/>
                <a:ea typeface="+mj-ea"/>
                <a:cs typeface="+mj-cs"/>
              </a:rPr>
              <a:t>eshi (</a:t>
            </a:r>
            <a:r>
              <a:rPr lang="tr-TR" sz="1700" dirty="0">
                <a:latin typeface="Arial Narrow" panose="020B0606020202030204" pitchFamily="34" charset="0"/>
                <a:ea typeface="+mj-ea"/>
                <a:cs typeface="+mj-cs"/>
              </a:rPr>
              <a:t>İ</a:t>
            </a:r>
            <a:r>
              <a:rPr lang="tr-TR" sz="1700" dirty="0" smtClean="0">
                <a:latin typeface="Arial Narrow" panose="020B0606020202030204" pitchFamily="34" charset="0"/>
                <a:ea typeface="+mj-ea"/>
                <a:cs typeface="+mj-cs"/>
              </a:rPr>
              <a:t>ş Kanunu Madde 25)</a:t>
            </a:r>
          </a:p>
          <a:p>
            <a:pPr marL="0" indent="0">
              <a:lnSpc>
                <a:spcPct val="100000"/>
              </a:lnSpc>
              <a:buNone/>
            </a:pPr>
            <a:r>
              <a:rPr lang="tr-TR" sz="1700" dirty="0" smtClean="0">
                <a:latin typeface="Arial Narrow" panose="020B0606020202030204" pitchFamily="34" charset="0"/>
                <a:ea typeface="+mj-ea"/>
                <a:cs typeface="+mj-cs"/>
              </a:rPr>
              <a:t>	</a:t>
            </a:r>
            <a:endParaRPr lang="tr-TR" sz="1700" dirty="0">
              <a:latin typeface="Arial Narrow" panose="020B0606020202030204" pitchFamily="34" charset="0"/>
              <a:ea typeface="+mj-ea"/>
              <a:cs typeface="+mj-cs"/>
            </a:endParaRPr>
          </a:p>
        </p:txBody>
      </p:sp>
      <p:pic>
        <p:nvPicPr>
          <p:cNvPr id="9218" name="Picture 2" descr="D:\İŞ SAĞLIĞI VE GÜVENLİĞİ UZEM\ÇEKİLEN DERSLER\KİŞİSEL KORUYUCU DONANIM\resimler\idenetmagesMC56F0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505" y="1932842"/>
            <a:ext cx="3327157" cy="2313864"/>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D:\İŞ SAĞLIĞI VE GÜVENLİĞİ UZEM\ÇEKİLEN DERSLER\KİŞİSEL KORUYUCU DONANIM\resimler\disiplinimages7PH0KYL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6505" y="4462829"/>
            <a:ext cx="3327157"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337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İŞÇİNİN SORUMLULUKLARI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lvl="0" indent="0">
              <a:buNone/>
            </a:pPr>
            <a:r>
              <a:rPr lang="tr-TR" sz="1800" b="1" dirty="0" smtClean="0">
                <a:latin typeface="Arial Narrow" panose="020B0606020202030204" pitchFamily="34" charset="0"/>
                <a:ea typeface="+mj-ea"/>
                <a:cs typeface="+mj-cs"/>
              </a:rPr>
              <a:t>4.1. </a:t>
            </a:r>
            <a:r>
              <a:rPr lang="tr-TR" sz="1800" b="1" dirty="0" smtClean="0">
                <a:latin typeface="Arial Narrow" panose="020B0606020202030204" pitchFamily="34" charset="0"/>
              </a:rPr>
              <a:t>Kullanım</a:t>
            </a:r>
          </a:p>
          <a:p>
            <a:pPr marL="0" indent="0">
              <a:lnSpc>
                <a:spcPct val="150000"/>
              </a:lnSpc>
              <a:buNone/>
            </a:pPr>
            <a:r>
              <a:rPr lang="tr-TR" sz="1600" dirty="0" smtClean="0">
                <a:latin typeface="Arial Narrow" panose="020B0606020202030204" pitchFamily="34" charset="0"/>
              </a:rPr>
              <a:t>İşçiler </a:t>
            </a:r>
            <a:r>
              <a:rPr lang="tr-TR" sz="1600" dirty="0" smtClean="0">
                <a:latin typeface="Arial Narrow" panose="020B0606020202030204" pitchFamily="34" charset="0"/>
              </a:rPr>
              <a:t>KKD </a:t>
            </a:r>
            <a:r>
              <a:rPr lang="tr-TR" sz="1600" dirty="0" err="1" smtClean="0">
                <a:latin typeface="Arial Narrow" panose="020B0606020202030204" pitchFamily="34" charset="0"/>
              </a:rPr>
              <a:t>leri</a:t>
            </a:r>
            <a:r>
              <a:rPr lang="tr-TR" sz="1600" dirty="0" smtClean="0">
                <a:latin typeface="Arial Narrow" panose="020B0606020202030204" pitchFamily="34" charset="0"/>
              </a:rPr>
              <a:t> </a:t>
            </a:r>
            <a:r>
              <a:rPr lang="tr-TR" sz="1600" b="1" dirty="0" smtClean="0">
                <a:latin typeface="Arial Narrow" panose="020B0606020202030204" pitchFamily="34" charset="0"/>
              </a:rPr>
              <a:t>eğitilip öğretildiği gibi </a:t>
            </a:r>
            <a:r>
              <a:rPr lang="tr-TR" sz="1600" dirty="0" smtClean="0">
                <a:latin typeface="Arial Narrow" panose="020B0606020202030204" pitchFamily="34" charset="0"/>
              </a:rPr>
              <a:t>sabır ve tahammül göstererek </a:t>
            </a:r>
            <a:r>
              <a:rPr lang="tr-TR" sz="1600" b="1" dirty="0" smtClean="0">
                <a:latin typeface="Arial Narrow" panose="020B0606020202030204" pitchFamily="34" charset="0"/>
              </a:rPr>
              <a:t>iş başında istisnasız kullanmakla yükümlüdür</a:t>
            </a:r>
            <a:r>
              <a:rPr lang="tr-TR" sz="1600" dirty="0" smtClean="0">
                <a:latin typeface="Arial Narrow" panose="020B0606020202030204" pitchFamily="34" charset="0"/>
              </a:rPr>
              <a:t>.</a:t>
            </a:r>
            <a:endParaRPr lang="tr-TR" sz="1600" dirty="0" smtClean="0">
              <a:latin typeface="Arial Narrow" panose="020B0606020202030204" pitchFamily="34" charset="0"/>
              <a:ea typeface="+mj-ea"/>
              <a:cs typeface="+mj-cs"/>
            </a:endParaRPr>
          </a:p>
          <a:p>
            <a:pPr marL="0" indent="0">
              <a:lnSpc>
                <a:spcPct val="100000"/>
              </a:lnSpc>
              <a:buNone/>
            </a:pPr>
            <a:endParaRPr lang="tr-TR" sz="1800" b="1" dirty="0" smtClean="0">
              <a:latin typeface="Arial Narrow" panose="020B0606020202030204" pitchFamily="34" charset="0"/>
              <a:ea typeface="+mj-ea"/>
              <a:cs typeface="+mj-cs"/>
            </a:endParaRPr>
          </a:p>
          <a:p>
            <a:pPr marL="0" indent="0">
              <a:lnSpc>
                <a:spcPct val="100000"/>
              </a:lnSpc>
              <a:buNone/>
            </a:pPr>
            <a:endParaRPr lang="tr-TR" sz="1800" b="1" dirty="0" smtClean="0">
              <a:latin typeface="Arial Narrow" panose="020B0606020202030204" pitchFamily="34" charset="0"/>
              <a:ea typeface="+mj-ea"/>
              <a:cs typeface="+mj-cs"/>
            </a:endParaRPr>
          </a:p>
          <a:p>
            <a:pPr marL="0" indent="0">
              <a:lnSpc>
                <a:spcPct val="100000"/>
              </a:lnSpc>
              <a:buNone/>
            </a:pPr>
            <a:endParaRPr lang="tr-TR" sz="1800" b="1" dirty="0">
              <a:latin typeface="Arial Narrow" panose="020B0606020202030204" pitchFamily="34" charset="0"/>
              <a:ea typeface="+mj-ea"/>
              <a:cs typeface="+mj-cs"/>
            </a:endParaRPr>
          </a:p>
          <a:p>
            <a:pPr marL="0" indent="0">
              <a:lnSpc>
                <a:spcPct val="100000"/>
              </a:lnSpc>
              <a:buNone/>
            </a:pPr>
            <a:endParaRPr lang="tr-TR" sz="1800" b="1" dirty="0" smtClean="0">
              <a:latin typeface="Arial Narrow" panose="020B0606020202030204" pitchFamily="34" charset="0"/>
              <a:ea typeface="+mj-ea"/>
              <a:cs typeface="+mj-cs"/>
            </a:endParaRPr>
          </a:p>
          <a:p>
            <a:pPr marL="0" indent="0">
              <a:lnSpc>
                <a:spcPct val="100000"/>
              </a:lnSpc>
              <a:buNone/>
            </a:pPr>
            <a:r>
              <a:rPr lang="tr-TR" sz="1800" b="1" dirty="0" smtClean="0">
                <a:latin typeface="Arial Narrow" panose="020B0606020202030204" pitchFamily="34" charset="0"/>
                <a:ea typeface="+mj-ea"/>
                <a:cs typeface="+mj-cs"/>
              </a:rPr>
              <a:t>4.2. Beyan</a:t>
            </a:r>
          </a:p>
          <a:p>
            <a:pPr marL="0" indent="0">
              <a:lnSpc>
                <a:spcPct val="100000"/>
              </a:lnSpc>
              <a:buNone/>
            </a:pPr>
            <a:r>
              <a:rPr lang="tr-TR" sz="1600" dirty="0" smtClean="0">
                <a:latin typeface="Arial Narrow" panose="020B0606020202030204" pitchFamily="34" charset="0"/>
              </a:rPr>
              <a:t>İşçiler </a:t>
            </a:r>
            <a:r>
              <a:rPr lang="tr-TR" sz="1600" dirty="0" smtClean="0">
                <a:latin typeface="Arial Narrow" panose="020B0606020202030204" pitchFamily="34" charset="0"/>
              </a:rPr>
              <a:t>KKD </a:t>
            </a:r>
            <a:r>
              <a:rPr lang="tr-TR" sz="1600" dirty="0" err="1" smtClean="0">
                <a:latin typeface="Arial Narrow" panose="020B0606020202030204" pitchFamily="34" charset="0"/>
              </a:rPr>
              <a:t>lerin</a:t>
            </a:r>
            <a:r>
              <a:rPr lang="tr-TR" sz="1600" dirty="0" smtClean="0">
                <a:latin typeface="Arial Narrow" panose="020B0606020202030204" pitchFamily="34" charset="0"/>
              </a:rPr>
              <a:t> </a:t>
            </a:r>
            <a:r>
              <a:rPr lang="tr-TR" sz="1600" b="1" dirty="0" smtClean="0">
                <a:latin typeface="Arial Narrow" panose="020B0606020202030204" pitchFamily="34" charset="0"/>
              </a:rPr>
              <a:t>işe, kullanıma, vücut yapılarına uygun olup </a:t>
            </a:r>
            <a:r>
              <a:rPr lang="tr-TR" sz="1600" dirty="0" smtClean="0">
                <a:latin typeface="Arial Narrow" panose="020B0606020202030204" pitchFamily="34" charset="0"/>
              </a:rPr>
              <a:t>olmadıkları hususunda yetkililere beyanda bulunmaları gerekmektedir.</a:t>
            </a:r>
          </a:p>
          <a:p>
            <a:pPr marL="0" indent="0">
              <a:lnSpc>
                <a:spcPct val="100000"/>
              </a:lnSpc>
              <a:buNone/>
            </a:pPr>
            <a:endParaRPr lang="tr-TR" sz="1600" dirty="0">
              <a:latin typeface="Arial Narrow" panose="020B0606020202030204" pitchFamily="34" charset="0"/>
            </a:endParaRPr>
          </a:p>
          <a:p>
            <a:pPr marL="0" indent="0">
              <a:lnSpc>
                <a:spcPct val="100000"/>
              </a:lnSpc>
              <a:buNone/>
            </a:pPr>
            <a:r>
              <a:rPr lang="tr-TR" sz="1800" b="1" dirty="0" smtClean="0">
                <a:latin typeface="Arial Narrow" panose="020B0606020202030204" pitchFamily="34" charset="0"/>
                <a:ea typeface="+mj-ea"/>
                <a:cs typeface="+mj-cs"/>
              </a:rPr>
              <a:t>4.3</a:t>
            </a:r>
            <a:r>
              <a:rPr lang="tr-TR" sz="1800" b="1" dirty="0">
                <a:latin typeface="Arial Narrow" panose="020B0606020202030204" pitchFamily="34" charset="0"/>
                <a:ea typeface="+mj-ea"/>
                <a:cs typeface="+mj-cs"/>
              </a:rPr>
              <a:t>. Katılım ve </a:t>
            </a:r>
            <a:r>
              <a:rPr lang="tr-TR" sz="1800" b="1" dirty="0" smtClean="0">
                <a:latin typeface="Arial Narrow" panose="020B0606020202030204" pitchFamily="34" charset="0"/>
                <a:ea typeface="+mj-ea"/>
                <a:cs typeface="+mj-cs"/>
              </a:rPr>
              <a:t>Tercih</a:t>
            </a:r>
          </a:p>
          <a:p>
            <a:pPr marL="0" indent="0">
              <a:lnSpc>
                <a:spcPct val="150000"/>
              </a:lnSpc>
              <a:buNone/>
            </a:pPr>
            <a:r>
              <a:rPr lang="tr-TR" sz="1600" dirty="0">
                <a:latin typeface="Arial Narrow" panose="020B0606020202030204" pitchFamily="34" charset="0"/>
              </a:rPr>
              <a:t>İşçiler </a:t>
            </a:r>
            <a:r>
              <a:rPr lang="tr-TR" sz="1600" dirty="0" smtClean="0">
                <a:latin typeface="Arial Narrow" panose="020B0606020202030204" pitchFamily="34" charset="0"/>
              </a:rPr>
              <a:t>şahsen</a:t>
            </a:r>
            <a:r>
              <a:rPr lang="tr-TR" sz="1600" dirty="0">
                <a:latin typeface="Arial Narrow" panose="020B0606020202030204" pitchFamily="34" charset="0"/>
              </a:rPr>
              <a:t>, Sendika veya İSİG kurulları vasıtasıyla </a:t>
            </a:r>
            <a:r>
              <a:rPr lang="tr-TR" sz="1600" dirty="0" smtClean="0">
                <a:latin typeface="Arial Narrow" panose="020B0606020202030204" pitchFamily="34" charset="0"/>
              </a:rPr>
              <a:t>KKD </a:t>
            </a:r>
            <a:r>
              <a:rPr lang="tr-TR" sz="1600" dirty="0" err="1" smtClean="0">
                <a:latin typeface="Arial Narrow" panose="020B0606020202030204" pitchFamily="34" charset="0"/>
              </a:rPr>
              <a:t>lerin</a:t>
            </a:r>
            <a:r>
              <a:rPr lang="tr-TR" sz="1600" dirty="0" smtClean="0">
                <a:latin typeface="Arial Narrow" panose="020B0606020202030204" pitchFamily="34" charset="0"/>
              </a:rPr>
              <a:t> </a:t>
            </a:r>
            <a:r>
              <a:rPr lang="tr-TR" sz="1600" dirty="0">
                <a:latin typeface="Arial Narrow" panose="020B0606020202030204" pitchFamily="34" charset="0"/>
              </a:rPr>
              <a:t>temininde katılım sağlayarak kendileri için en uygun </a:t>
            </a:r>
            <a:r>
              <a:rPr lang="tr-TR" sz="1600" dirty="0" smtClean="0">
                <a:latin typeface="Arial Narrow" panose="020B0606020202030204" pitchFamily="34" charset="0"/>
              </a:rPr>
              <a:t>KKD </a:t>
            </a:r>
            <a:r>
              <a:rPr lang="tr-TR" sz="1600" dirty="0" err="1" smtClean="0">
                <a:latin typeface="Arial Narrow" panose="020B0606020202030204" pitchFamily="34" charset="0"/>
              </a:rPr>
              <a:t>lerin</a:t>
            </a:r>
            <a:r>
              <a:rPr lang="tr-TR" sz="1600" dirty="0" smtClean="0">
                <a:latin typeface="Arial Narrow" panose="020B0606020202030204" pitchFamily="34" charset="0"/>
              </a:rPr>
              <a:t> </a:t>
            </a:r>
            <a:r>
              <a:rPr lang="tr-TR" sz="1600" dirty="0">
                <a:latin typeface="Arial Narrow" panose="020B0606020202030204" pitchFamily="34" charset="0"/>
              </a:rPr>
              <a:t>alınmasını sağlar ve tercih kullanırlar. </a:t>
            </a:r>
          </a:p>
        </p:txBody>
      </p:sp>
      <p:pic>
        <p:nvPicPr>
          <p:cNvPr id="10242" name="Picture 2" descr="D:\İŞ SAĞLIĞI VE GÜVENLİĞİ UZEM\ÇEKİLEN DERSLER\KİŞİSEL KORUYUCU DONANIM\resimler\kullimagesKCQDXIB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7631" y="2661137"/>
            <a:ext cx="2520462" cy="1786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531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r>
              <a:rPr lang="tr-TR" sz="2400" dirty="0"/>
              <a:t>Kişisel Koruyucu Donanım Yönetmeliği. (2004 </a:t>
            </a:r>
            <a:r>
              <a:rPr lang="tr-TR" sz="2400" dirty="0" err="1"/>
              <a:t>rev</a:t>
            </a:r>
            <a:r>
              <a:rPr lang="tr-TR" sz="2400" dirty="0"/>
              <a:t>. 2006). </a:t>
            </a:r>
          </a:p>
          <a:p>
            <a:r>
              <a:rPr lang="tr-TR" sz="2400" dirty="0"/>
              <a:t>Kişisel Koruyucu Donanımların İşyerlerinde Kullanılması Hakkında Yönetmelik. (2013). </a:t>
            </a:r>
          </a:p>
          <a:p>
            <a:r>
              <a:rPr lang="en-US" sz="2400" dirty="0"/>
              <a:t>Herrick, R. F. (2011). Personal Protection, Encyclopedia of Occupational Health and Safety, Geneva: International Labor Organization </a:t>
            </a:r>
          </a:p>
          <a:p>
            <a:r>
              <a:rPr lang="tr-TR" sz="2400" dirty="0"/>
              <a:t>Demirbilek, T. Ve Çakır, Ö. (2008). Kişisel koruyucu donanım kullanımını etkileyen bireysel ve örgütsel değişkenler. Dokuz Eylül Üniversitesi İktisadi ve İdari Bilimler Fakültesi Dergisi Cilt: 23, Sayı: 2, </a:t>
            </a:r>
            <a:r>
              <a:rPr lang="tr-TR" sz="2400" dirty="0" err="1"/>
              <a:t>ss</a:t>
            </a:r>
            <a:r>
              <a:rPr lang="tr-TR" sz="2400" dirty="0"/>
              <a:t>: 173-191. </a:t>
            </a:r>
            <a:endParaRPr lang="tr-TR" sz="2400" dirty="0" smtClean="0"/>
          </a:p>
          <a:p>
            <a:r>
              <a:rPr lang="en-US" sz="2400" dirty="0"/>
              <a:t>Stony Brook University. Personal </a:t>
            </a:r>
            <a:r>
              <a:rPr lang="en-US" sz="2400" dirty="0" err="1"/>
              <a:t>Prptective</a:t>
            </a:r>
            <a:r>
              <a:rPr lang="en-US" sz="2400" dirty="0"/>
              <a:t> Equipment Selection Guide. New York </a:t>
            </a:r>
            <a:endParaRPr lang="tr-TR" sz="2400" dirty="0"/>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5054</TotalTime>
  <Words>788</Words>
  <Application>Microsoft Office PowerPoint</Application>
  <PresentationFormat>Özel</PresentationFormat>
  <Paragraphs>174</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Office Teması</vt:lpstr>
      <vt:lpstr> KİŞİSEL KORUYUCU DONANIM(KKD) KULLANILMASINDA SORUMLU TARAFLAR VE GÖREVLERİ</vt:lpstr>
      <vt:lpstr>KONU BAŞLIKLARI</vt:lpstr>
      <vt:lpstr>1. Giriş</vt:lpstr>
      <vt:lpstr>1. Giriş</vt:lpstr>
      <vt:lpstr>2. DEVLETİN SORUMLULUKLARI</vt:lpstr>
      <vt:lpstr>2. DEVLETİN SORUMLULUKLARI</vt:lpstr>
      <vt:lpstr>2. DEVLETİN SORUMLULUKLARI</vt:lpstr>
      <vt:lpstr>2. DEVLETİN SORUMLULUKLARI</vt:lpstr>
      <vt:lpstr>2. DEVLETİN SORUMLULUKLARI</vt:lpstr>
      <vt:lpstr>2. DEVLETİN SORUMLULUKLARI</vt:lpstr>
      <vt:lpstr>2. DEVLETİN SORUMLULUKLARI</vt:lpstr>
      <vt:lpstr>2. DEVLETİN SORUMLULUKLARI</vt:lpstr>
      <vt:lpstr>3. İŞVERENİN SORUMLULUKLARI</vt:lpstr>
      <vt:lpstr>3. İŞVERENİN SORUMLULUKLARI</vt:lpstr>
      <vt:lpstr>3. İŞVERENİN SORUMLULUKLARI</vt:lpstr>
      <vt:lpstr>3. İŞVERENİN SORUMLULUKLARI</vt:lpstr>
      <vt:lpstr>3. İŞVERENİN SORUMLULUKLARI</vt:lpstr>
      <vt:lpstr>3. İŞVERENİN SORUMLULUKLARI</vt:lpstr>
      <vt:lpstr>3. İŞVERENİN SORUMLULUKLARI</vt:lpstr>
      <vt:lpstr>4. İŞÇİNİN SORUMLULUKLARI</vt:lpstr>
      <vt:lpstr>5. 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Acer</cp:lastModifiedBy>
  <cp:revision>250</cp:revision>
  <cp:lastPrinted>2018-02-07T07:08:30Z</cp:lastPrinted>
  <dcterms:created xsi:type="dcterms:W3CDTF">2016-06-28T08:34:33Z</dcterms:created>
  <dcterms:modified xsi:type="dcterms:W3CDTF">2021-01-17T11:00:06Z</dcterms:modified>
</cp:coreProperties>
</file>