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45"/>
  </p:notesMasterIdLst>
  <p:handoutMasterIdLst>
    <p:handoutMasterId r:id="rId46"/>
  </p:handoutMasterIdLst>
  <p:sldIdLst>
    <p:sldId id="1468" r:id="rId2"/>
    <p:sldId id="1469" r:id="rId3"/>
    <p:sldId id="1474" r:id="rId4"/>
    <p:sldId id="1472" r:id="rId5"/>
    <p:sldId id="1476" r:id="rId6"/>
    <p:sldId id="1513" r:id="rId7"/>
    <p:sldId id="1477" r:id="rId8"/>
    <p:sldId id="1478" r:id="rId9"/>
    <p:sldId id="1479" r:id="rId10"/>
    <p:sldId id="1480" r:id="rId11"/>
    <p:sldId id="1481" r:id="rId12"/>
    <p:sldId id="1482" r:id="rId13"/>
    <p:sldId id="1483" r:id="rId14"/>
    <p:sldId id="1484" r:id="rId15"/>
    <p:sldId id="1485" r:id="rId16"/>
    <p:sldId id="1486" r:id="rId17"/>
    <p:sldId id="1487" r:id="rId18"/>
    <p:sldId id="1488" r:id="rId19"/>
    <p:sldId id="1511" r:id="rId20"/>
    <p:sldId id="1489" r:id="rId21"/>
    <p:sldId id="1490" r:id="rId22"/>
    <p:sldId id="1491" r:id="rId23"/>
    <p:sldId id="1492" r:id="rId24"/>
    <p:sldId id="1493" r:id="rId25"/>
    <p:sldId id="1494" r:id="rId26"/>
    <p:sldId id="1495" r:id="rId27"/>
    <p:sldId id="1496" r:id="rId28"/>
    <p:sldId id="1497" r:id="rId29"/>
    <p:sldId id="1498" r:id="rId30"/>
    <p:sldId id="1508" r:id="rId31"/>
    <p:sldId id="1510" r:id="rId32"/>
    <p:sldId id="1509" r:id="rId33"/>
    <p:sldId id="1507" r:id="rId34"/>
    <p:sldId id="1499" r:id="rId35"/>
    <p:sldId id="1500" r:id="rId36"/>
    <p:sldId id="1501" r:id="rId37"/>
    <p:sldId id="1502" r:id="rId38"/>
    <p:sldId id="1503" r:id="rId39"/>
    <p:sldId id="1504" r:id="rId40"/>
    <p:sldId id="1505" r:id="rId41"/>
    <p:sldId id="1512" r:id="rId42"/>
    <p:sldId id="1506" r:id="rId43"/>
    <p:sldId id="1229" r:id="rId4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94">
          <p15:clr>
            <a:srgbClr val="A4A3A4"/>
          </p15:clr>
        </p15:guide>
        <p15:guide id="2" orient="horz" pos="1151">
          <p15:clr>
            <a:srgbClr val="A4A3A4"/>
          </p15:clr>
        </p15:guide>
        <p15:guide id="3" orient="horz" pos="2018">
          <p15:clr>
            <a:srgbClr val="A4A3A4"/>
          </p15:clr>
        </p15:guide>
        <p15:guide id="4" orient="horz" pos="2652">
          <p15:clr>
            <a:srgbClr val="A4A3A4"/>
          </p15:clr>
        </p15:guide>
        <p15:guide id="5" pos="5579">
          <p15:clr>
            <a:srgbClr val="A4A3A4"/>
          </p15:clr>
        </p15:guide>
        <p15:guide id="6" pos="5266">
          <p15:clr>
            <a:srgbClr val="A4A3A4"/>
          </p15:clr>
        </p15:guide>
        <p15:guide id="7" pos="198">
          <p15:clr>
            <a:srgbClr val="A4A3A4"/>
          </p15:clr>
        </p15:guide>
        <p15:guide id="8" pos="3193">
          <p15:clr>
            <a:srgbClr val="A4A3A4"/>
          </p15:clr>
        </p15:guide>
        <p15:guide id="9" pos="49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B1A"/>
    <a:srgbClr val="0066CC"/>
    <a:srgbClr val="3366FF"/>
    <a:srgbClr val="414141"/>
    <a:srgbClr val="5A5A59"/>
    <a:srgbClr val="004074"/>
    <a:srgbClr val="004986"/>
    <a:srgbClr val="00A4FF"/>
    <a:srgbClr val="575F57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981" autoAdjust="0"/>
  </p:normalViewPr>
  <p:slideViewPr>
    <p:cSldViewPr snapToGrid="0">
      <p:cViewPr varScale="1">
        <p:scale>
          <a:sx n="69" d="100"/>
          <a:sy n="69" d="100"/>
        </p:scale>
        <p:origin x="1410" y="30"/>
      </p:cViewPr>
      <p:guideLst>
        <p:guide orient="horz" pos="2294"/>
        <p:guide orient="horz" pos="1151"/>
        <p:guide orient="horz" pos="2018"/>
        <p:guide orient="horz" pos="2652"/>
        <p:guide pos="5579"/>
        <p:guide pos="5266"/>
        <p:guide pos="198"/>
        <p:guide pos="3193"/>
        <p:guide pos="4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-390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FBF181-6581-4E2F-849B-67FB4221BBBA}" type="datetimeFigureOut">
              <a:rPr lang="de-DE"/>
              <a:pPr>
                <a:defRPr/>
              </a:pPr>
              <a:t>09.10.2022</a:t>
            </a:fld>
            <a:endParaRPr lang="de-DE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2F2CB9-D2A6-4AD7-95AE-4B6DB534C3C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141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5FAF4A-B3D3-49A6-BC24-6E15E10FCEA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642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628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40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40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41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41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42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42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126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098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FCD38-99AF-4A5C-A3C6-5F2C5E350B3F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99047-901E-42EF-B193-04CF4582D6F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BD179-0C44-4F2F-9802-C0E7B14F3F24}" type="datetimeFigureOut">
              <a:rPr lang="tr-TR" smtClean="0"/>
              <a:pPr/>
              <a:t>9.10.2022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E55E4-418F-4877-B927-144BC77063F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0" y="5947856"/>
            <a:ext cx="9144000" cy="72008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tr-TR" sz="3200" b="1" noProof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Book Antiqua" panose="02040602050305030304" pitchFamily="18" charset="0"/>
                <a:cs typeface="Calibri" pitchFamily="34" charset="0"/>
              </a:rPr>
              <a:t>Doç. Dr. Ibrahim BULDUK</a:t>
            </a:r>
          </a:p>
        </p:txBody>
      </p:sp>
      <p:sp>
        <p:nvSpPr>
          <p:cNvPr id="6" name="Rechteck 4"/>
          <p:cNvSpPr>
            <a:spLocks noChangeArrowheads="1"/>
          </p:cNvSpPr>
          <p:nvPr/>
        </p:nvSpPr>
        <p:spPr bwMode="auto">
          <a:xfrm>
            <a:off x="0" y="27284"/>
            <a:ext cx="9144000" cy="181508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tr-TR" sz="6600" b="1" noProof="1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  <a:p>
            <a:pPr algn="ctr">
              <a:defRPr/>
            </a:pPr>
            <a:endParaRPr lang="tr-TR" sz="6600" b="1" noProof="1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  <a:p>
            <a:pPr algn="ctr">
              <a:defRPr/>
            </a:pPr>
            <a:endParaRPr lang="tr-TR" sz="6600" b="1" noProof="1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  <a:p>
            <a:pPr algn="ctr">
              <a:defRPr/>
            </a:pPr>
            <a:r>
              <a:rPr lang="tr-TR" sz="6600" b="1" noProof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Book Antiqua" panose="02040602050305030304" pitchFamily="18" charset="0"/>
                <a:cs typeface="Calibri" pitchFamily="34" charset="0"/>
              </a:rPr>
              <a:t>KKD TÜRLERI</a:t>
            </a:r>
          </a:p>
          <a:p>
            <a:pPr algn="ctr">
              <a:defRPr/>
            </a:pPr>
            <a:endParaRPr lang="tr-TR" sz="6600" b="1" noProof="1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  <a:p>
            <a:pPr algn="ctr">
              <a:defRPr/>
            </a:pPr>
            <a:endParaRPr lang="tr-TR" sz="6600" b="1" noProof="1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  <a:p>
            <a:pPr algn="ctr">
              <a:defRPr/>
            </a:pPr>
            <a:endParaRPr lang="tr-TR" sz="6600" b="1" noProof="1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</p:txBody>
      </p:sp>
      <p:pic>
        <p:nvPicPr>
          <p:cNvPr id="1028" name="Picture 4" descr="Face Guard CE Belgeli Tam Korumalı Koruyucu Siperlik | Maske &amp; Siperlik |  Kshop | Online Pijama ve İç Giyim Mağazanı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863" y="1395060"/>
            <a:ext cx="3960000" cy="453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077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588" y="0"/>
            <a:ext cx="9144000" cy="6858001"/>
            <a:chOff x="0" y="0"/>
            <a:chExt cx="5760" cy="3747"/>
          </a:xfrm>
        </p:grpSpPr>
        <p:sp>
          <p:nvSpPr>
            <p:cNvPr id="46107" name="Rectangle 2"/>
            <p:cNvSpPr>
              <a:spLocks noChangeArrowheads="1"/>
            </p:cNvSpPr>
            <p:nvPr/>
          </p:nvSpPr>
          <p:spPr bwMode="gray">
            <a:xfrm flipV="1">
              <a:off x="0" y="0"/>
              <a:ext cx="5760" cy="16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6108" name="Rectangle 3"/>
            <p:cNvSpPr>
              <a:spLocks noChangeArrowheads="1"/>
            </p:cNvSpPr>
            <p:nvPr/>
          </p:nvSpPr>
          <p:spPr bwMode="gray">
            <a:xfrm>
              <a:off x="0" y="1842"/>
              <a:ext cx="5760" cy="928"/>
            </a:xfrm>
            <a:prstGeom prst="rect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6109" name="Rectangle 16"/>
            <p:cNvSpPr>
              <a:spLocks noChangeArrowheads="1"/>
            </p:cNvSpPr>
            <p:nvPr/>
          </p:nvSpPr>
          <p:spPr bwMode="gray">
            <a:xfrm flipV="1">
              <a:off x="0" y="1603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0000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6110" name="Rectangle 5"/>
            <p:cNvSpPr>
              <a:spLocks noChangeArrowheads="1"/>
            </p:cNvSpPr>
            <p:nvPr/>
          </p:nvSpPr>
          <p:spPr bwMode="gray">
            <a:xfrm flipV="1">
              <a:off x="0" y="2762"/>
              <a:ext cx="5760" cy="98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17095" name="Picture 74"/>
          <p:cNvPicPr>
            <a:picLocks noChangeAspect="1" noChangeArrowheads="1"/>
          </p:cNvPicPr>
          <p:nvPr/>
        </p:nvPicPr>
        <p:blipFill>
          <a:blip r:embed="rId3" cstate="print">
            <a:lum bright="24000"/>
          </a:blip>
          <a:srcRect/>
          <a:stretch>
            <a:fillRect/>
          </a:stretch>
        </p:blipFill>
        <p:spPr bwMode="auto">
          <a:xfrm>
            <a:off x="7966075" y="4492511"/>
            <a:ext cx="892175" cy="130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204913" y="1335088"/>
            <a:ext cx="2339975" cy="5174894"/>
            <a:chOff x="6408" y="661"/>
            <a:chExt cx="1718" cy="4055"/>
          </a:xfrm>
        </p:grpSpPr>
        <p:sp>
          <p:nvSpPr>
            <p:cNvPr id="46100" name="Freeform 27"/>
            <p:cNvSpPr>
              <a:spLocks/>
            </p:cNvSpPr>
            <p:nvPr/>
          </p:nvSpPr>
          <p:spPr bwMode="auto">
            <a:xfrm flipH="1">
              <a:off x="6410" y="3798"/>
              <a:ext cx="580" cy="918"/>
            </a:xfrm>
            <a:custGeom>
              <a:avLst/>
              <a:gdLst>
                <a:gd name="T0" fmla="*/ 6272 w 290"/>
                <a:gd name="T1" fmla="*/ 11584 h 459"/>
                <a:gd name="T2" fmla="*/ 6240 w 290"/>
                <a:gd name="T3" fmla="*/ 9984 h 459"/>
                <a:gd name="T4" fmla="*/ 7712 w 290"/>
                <a:gd name="T5" fmla="*/ 5696 h 459"/>
                <a:gd name="T6" fmla="*/ 8000 w 290"/>
                <a:gd name="T7" fmla="*/ 4320 h 459"/>
                <a:gd name="T8" fmla="*/ 8992 w 290"/>
                <a:gd name="T9" fmla="*/ 3232 h 459"/>
                <a:gd name="T10" fmla="*/ 8384 w 290"/>
                <a:gd name="T11" fmla="*/ 2080 h 459"/>
                <a:gd name="T12" fmla="*/ 6272 w 290"/>
                <a:gd name="T13" fmla="*/ 352 h 459"/>
                <a:gd name="T14" fmla="*/ 5696 w 290"/>
                <a:gd name="T15" fmla="*/ 1696 h 459"/>
                <a:gd name="T16" fmla="*/ 5024 w 290"/>
                <a:gd name="T17" fmla="*/ 3008 h 459"/>
                <a:gd name="T18" fmla="*/ 3968 w 290"/>
                <a:gd name="T19" fmla="*/ 3168 h 459"/>
                <a:gd name="T20" fmla="*/ 4416 w 290"/>
                <a:gd name="T21" fmla="*/ 2080 h 459"/>
                <a:gd name="T22" fmla="*/ 3136 w 290"/>
                <a:gd name="T23" fmla="*/ 736 h 459"/>
                <a:gd name="T24" fmla="*/ 1568 w 290"/>
                <a:gd name="T25" fmla="*/ 2144 h 459"/>
                <a:gd name="T26" fmla="*/ 1632 w 290"/>
                <a:gd name="T27" fmla="*/ 3296 h 459"/>
                <a:gd name="T28" fmla="*/ 1632 w 290"/>
                <a:gd name="T29" fmla="*/ 3488 h 459"/>
                <a:gd name="T30" fmla="*/ 928 w 290"/>
                <a:gd name="T31" fmla="*/ 6336 h 459"/>
                <a:gd name="T32" fmla="*/ 1472 w 290"/>
                <a:gd name="T33" fmla="*/ 7680 h 459"/>
                <a:gd name="T34" fmla="*/ 1984 w 290"/>
                <a:gd name="T35" fmla="*/ 8384 h 459"/>
                <a:gd name="T36" fmla="*/ 64 w 290"/>
                <a:gd name="T37" fmla="*/ 13312 h 459"/>
                <a:gd name="T38" fmla="*/ 0 w 290"/>
                <a:gd name="T39" fmla="*/ 14688 h 459"/>
                <a:gd name="T40" fmla="*/ 6592 w 290"/>
                <a:gd name="T41" fmla="*/ 14688 h 459"/>
                <a:gd name="T42" fmla="*/ 6272 w 290"/>
                <a:gd name="T43" fmla="*/ 11584 h 4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90"/>
                <a:gd name="T67" fmla="*/ 0 h 459"/>
                <a:gd name="T68" fmla="*/ 290 w 290"/>
                <a:gd name="T69" fmla="*/ 459 h 45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90" h="459">
                  <a:moveTo>
                    <a:pt x="196" y="362"/>
                  </a:moveTo>
                  <a:cubicBezTo>
                    <a:pt x="186" y="328"/>
                    <a:pt x="195" y="312"/>
                    <a:pt x="195" y="312"/>
                  </a:cubicBezTo>
                  <a:cubicBezTo>
                    <a:pt x="220" y="281"/>
                    <a:pt x="241" y="178"/>
                    <a:pt x="241" y="178"/>
                  </a:cubicBezTo>
                  <a:cubicBezTo>
                    <a:pt x="244" y="136"/>
                    <a:pt x="250" y="135"/>
                    <a:pt x="250" y="135"/>
                  </a:cubicBezTo>
                  <a:cubicBezTo>
                    <a:pt x="281" y="101"/>
                    <a:pt x="281" y="101"/>
                    <a:pt x="281" y="101"/>
                  </a:cubicBezTo>
                  <a:cubicBezTo>
                    <a:pt x="290" y="86"/>
                    <a:pt x="262" y="65"/>
                    <a:pt x="262" y="65"/>
                  </a:cubicBezTo>
                  <a:cubicBezTo>
                    <a:pt x="196" y="11"/>
                    <a:pt x="196" y="11"/>
                    <a:pt x="196" y="11"/>
                  </a:cubicBezTo>
                  <a:cubicBezTo>
                    <a:pt x="173" y="0"/>
                    <a:pt x="178" y="53"/>
                    <a:pt x="178" y="53"/>
                  </a:cubicBezTo>
                  <a:cubicBezTo>
                    <a:pt x="177" y="83"/>
                    <a:pt x="157" y="94"/>
                    <a:pt x="157" y="94"/>
                  </a:cubicBezTo>
                  <a:cubicBezTo>
                    <a:pt x="117" y="133"/>
                    <a:pt x="124" y="99"/>
                    <a:pt x="124" y="99"/>
                  </a:cubicBezTo>
                  <a:cubicBezTo>
                    <a:pt x="138" y="65"/>
                    <a:pt x="138" y="65"/>
                    <a:pt x="138" y="65"/>
                  </a:cubicBezTo>
                  <a:cubicBezTo>
                    <a:pt x="144" y="24"/>
                    <a:pt x="98" y="23"/>
                    <a:pt x="98" y="23"/>
                  </a:cubicBezTo>
                  <a:cubicBezTo>
                    <a:pt x="47" y="20"/>
                    <a:pt x="49" y="67"/>
                    <a:pt x="49" y="67"/>
                  </a:cubicBezTo>
                  <a:cubicBezTo>
                    <a:pt x="40" y="78"/>
                    <a:pt x="51" y="103"/>
                    <a:pt x="51" y="103"/>
                  </a:cubicBezTo>
                  <a:cubicBezTo>
                    <a:pt x="55" y="107"/>
                    <a:pt x="51" y="109"/>
                    <a:pt x="51" y="109"/>
                  </a:cubicBezTo>
                  <a:cubicBezTo>
                    <a:pt x="24" y="128"/>
                    <a:pt x="29" y="198"/>
                    <a:pt x="29" y="198"/>
                  </a:cubicBezTo>
                  <a:cubicBezTo>
                    <a:pt x="31" y="224"/>
                    <a:pt x="46" y="240"/>
                    <a:pt x="46" y="240"/>
                  </a:cubicBezTo>
                  <a:cubicBezTo>
                    <a:pt x="63" y="247"/>
                    <a:pt x="62" y="262"/>
                    <a:pt x="62" y="262"/>
                  </a:cubicBezTo>
                  <a:cubicBezTo>
                    <a:pt x="31" y="305"/>
                    <a:pt x="2" y="416"/>
                    <a:pt x="2" y="416"/>
                  </a:cubicBezTo>
                  <a:cubicBezTo>
                    <a:pt x="0" y="459"/>
                    <a:pt x="0" y="459"/>
                    <a:pt x="0" y="459"/>
                  </a:cubicBezTo>
                  <a:cubicBezTo>
                    <a:pt x="206" y="459"/>
                    <a:pt x="206" y="459"/>
                    <a:pt x="206" y="459"/>
                  </a:cubicBezTo>
                  <a:lnTo>
                    <a:pt x="196" y="362"/>
                  </a:lnTo>
                  <a:close/>
                </a:path>
              </a:pathLst>
            </a:custGeom>
            <a:gradFill rotWithShape="1"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grpSp>
          <p:nvGrpSpPr>
            <p:cNvPr id="4" name="Group 28"/>
            <p:cNvGrpSpPr>
              <a:grpSpLocks/>
            </p:cNvGrpSpPr>
            <p:nvPr/>
          </p:nvGrpSpPr>
          <p:grpSpPr bwMode="auto">
            <a:xfrm>
              <a:off x="6408" y="661"/>
              <a:ext cx="1718" cy="3327"/>
              <a:chOff x="6408" y="661"/>
              <a:chExt cx="1718" cy="3327"/>
            </a:xfrm>
          </p:grpSpPr>
          <p:sp>
            <p:nvSpPr>
              <p:cNvPr id="46102" name="Freeform 29"/>
              <p:cNvSpPr>
                <a:spLocks/>
              </p:cNvSpPr>
              <p:nvPr/>
            </p:nvSpPr>
            <p:spPr bwMode="auto">
              <a:xfrm flipH="1">
                <a:off x="6408" y="661"/>
                <a:ext cx="1718" cy="3327"/>
              </a:xfrm>
              <a:custGeom>
                <a:avLst/>
                <a:gdLst>
                  <a:gd name="T0" fmla="*/ 15328 w 859"/>
                  <a:gd name="T1" fmla="*/ 7432 h 1663"/>
                  <a:gd name="T2" fmla="*/ 10816 w 859"/>
                  <a:gd name="T3" fmla="*/ 9097 h 1663"/>
                  <a:gd name="T4" fmla="*/ 10496 w 859"/>
                  <a:gd name="T5" fmla="*/ 10955 h 1663"/>
                  <a:gd name="T6" fmla="*/ 7904 w 859"/>
                  <a:gd name="T7" fmla="*/ 15605 h 1663"/>
                  <a:gd name="T8" fmla="*/ 4832 w 859"/>
                  <a:gd name="T9" fmla="*/ 21564 h 1663"/>
                  <a:gd name="T10" fmla="*/ 1728 w 859"/>
                  <a:gd name="T11" fmla="*/ 23743 h 1663"/>
                  <a:gd name="T12" fmla="*/ 0 w 859"/>
                  <a:gd name="T13" fmla="*/ 24575 h 1663"/>
                  <a:gd name="T14" fmla="*/ 5472 w 859"/>
                  <a:gd name="T15" fmla="*/ 24703 h 1663"/>
                  <a:gd name="T16" fmla="*/ 11424 w 859"/>
                  <a:gd name="T17" fmla="*/ 16695 h 1663"/>
                  <a:gd name="T18" fmla="*/ 11136 w 859"/>
                  <a:gd name="T19" fmla="*/ 25216 h 1663"/>
                  <a:gd name="T20" fmla="*/ 11264 w 859"/>
                  <a:gd name="T21" fmla="*/ 30099 h 1663"/>
                  <a:gd name="T22" fmla="*/ 15008 w 859"/>
                  <a:gd name="T23" fmla="*/ 28881 h 1663"/>
                  <a:gd name="T24" fmla="*/ 18176 w 859"/>
                  <a:gd name="T25" fmla="*/ 37691 h 1663"/>
                  <a:gd name="T26" fmla="*/ 20192 w 859"/>
                  <a:gd name="T27" fmla="*/ 44903 h 1663"/>
                  <a:gd name="T28" fmla="*/ 19136 w 859"/>
                  <a:gd name="T29" fmla="*/ 46988 h 1663"/>
                  <a:gd name="T30" fmla="*/ 19872 w 859"/>
                  <a:gd name="T31" fmla="*/ 49999 h 1663"/>
                  <a:gd name="T32" fmla="*/ 21344 w 859"/>
                  <a:gd name="T33" fmla="*/ 52560 h 1663"/>
                  <a:gd name="T34" fmla="*/ 22208 w 859"/>
                  <a:gd name="T35" fmla="*/ 50127 h 1663"/>
                  <a:gd name="T36" fmla="*/ 23936 w 859"/>
                  <a:gd name="T37" fmla="*/ 51600 h 1663"/>
                  <a:gd name="T38" fmla="*/ 26592 w 859"/>
                  <a:gd name="T39" fmla="*/ 51215 h 1663"/>
                  <a:gd name="T40" fmla="*/ 26240 w 859"/>
                  <a:gd name="T41" fmla="*/ 48973 h 1663"/>
                  <a:gd name="T42" fmla="*/ 24448 w 859"/>
                  <a:gd name="T43" fmla="*/ 43303 h 1663"/>
                  <a:gd name="T44" fmla="*/ 25472 w 859"/>
                  <a:gd name="T45" fmla="*/ 31924 h 1663"/>
                  <a:gd name="T46" fmla="*/ 27040 w 859"/>
                  <a:gd name="T47" fmla="*/ 30131 h 1663"/>
                  <a:gd name="T48" fmla="*/ 27040 w 859"/>
                  <a:gd name="T49" fmla="*/ 27856 h 1663"/>
                  <a:gd name="T50" fmla="*/ 25344 w 859"/>
                  <a:gd name="T51" fmla="*/ 10059 h 1663"/>
                  <a:gd name="T52" fmla="*/ 20320 w 859"/>
                  <a:gd name="T53" fmla="*/ 7912 h 1663"/>
                  <a:gd name="T54" fmla="*/ 19712 w 859"/>
                  <a:gd name="T55" fmla="*/ 6372 h 1663"/>
                  <a:gd name="T56" fmla="*/ 20352 w 859"/>
                  <a:gd name="T57" fmla="*/ 4483 h 1663"/>
                  <a:gd name="T58" fmla="*/ 17120 w 859"/>
                  <a:gd name="T59" fmla="*/ 736 h 1663"/>
                  <a:gd name="T60" fmla="*/ 15488 w 859"/>
                  <a:gd name="T61" fmla="*/ 4067 h 1663"/>
                  <a:gd name="T62" fmla="*/ 15680 w 859"/>
                  <a:gd name="T63" fmla="*/ 5828 h 166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59"/>
                  <a:gd name="T97" fmla="*/ 0 h 1663"/>
                  <a:gd name="T98" fmla="*/ 859 w 859"/>
                  <a:gd name="T99" fmla="*/ 1663 h 166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59" h="1663">
                    <a:moveTo>
                      <a:pt x="498" y="221"/>
                    </a:moveTo>
                    <a:cubicBezTo>
                      <a:pt x="498" y="221"/>
                      <a:pt x="495" y="230"/>
                      <a:pt x="479" y="232"/>
                    </a:cubicBezTo>
                    <a:cubicBezTo>
                      <a:pt x="358" y="267"/>
                      <a:pt x="358" y="267"/>
                      <a:pt x="358" y="267"/>
                    </a:cubicBezTo>
                    <a:cubicBezTo>
                      <a:pt x="358" y="267"/>
                      <a:pt x="343" y="268"/>
                      <a:pt x="338" y="284"/>
                    </a:cubicBezTo>
                    <a:cubicBezTo>
                      <a:pt x="338" y="284"/>
                      <a:pt x="330" y="327"/>
                      <a:pt x="330" y="333"/>
                    </a:cubicBezTo>
                    <a:cubicBezTo>
                      <a:pt x="328" y="342"/>
                      <a:pt x="328" y="342"/>
                      <a:pt x="328" y="342"/>
                    </a:cubicBezTo>
                    <a:cubicBezTo>
                      <a:pt x="328" y="342"/>
                      <a:pt x="273" y="438"/>
                      <a:pt x="262" y="449"/>
                    </a:cubicBezTo>
                    <a:cubicBezTo>
                      <a:pt x="262" y="449"/>
                      <a:pt x="249" y="469"/>
                      <a:pt x="247" y="487"/>
                    </a:cubicBezTo>
                    <a:cubicBezTo>
                      <a:pt x="247" y="487"/>
                      <a:pt x="180" y="585"/>
                      <a:pt x="177" y="619"/>
                    </a:cubicBezTo>
                    <a:cubicBezTo>
                      <a:pt x="177" y="619"/>
                      <a:pt x="154" y="635"/>
                      <a:pt x="151" y="673"/>
                    </a:cubicBezTo>
                    <a:cubicBezTo>
                      <a:pt x="151" y="673"/>
                      <a:pt x="117" y="702"/>
                      <a:pt x="102" y="731"/>
                    </a:cubicBezTo>
                    <a:cubicBezTo>
                      <a:pt x="102" y="731"/>
                      <a:pt x="66" y="736"/>
                      <a:pt x="54" y="741"/>
                    </a:cubicBezTo>
                    <a:cubicBezTo>
                      <a:pt x="54" y="741"/>
                      <a:pt x="20" y="746"/>
                      <a:pt x="13" y="759"/>
                    </a:cubicBezTo>
                    <a:cubicBezTo>
                      <a:pt x="0" y="767"/>
                      <a:pt x="0" y="767"/>
                      <a:pt x="0" y="767"/>
                    </a:cubicBezTo>
                    <a:cubicBezTo>
                      <a:pt x="0" y="770"/>
                      <a:pt x="0" y="770"/>
                      <a:pt x="0" y="770"/>
                    </a:cubicBezTo>
                    <a:cubicBezTo>
                      <a:pt x="171" y="771"/>
                      <a:pt x="171" y="771"/>
                      <a:pt x="171" y="771"/>
                    </a:cubicBezTo>
                    <a:cubicBezTo>
                      <a:pt x="171" y="771"/>
                      <a:pt x="233" y="715"/>
                      <a:pt x="230" y="703"/>
                    </a:cubicBezTo>
                    <a:cubicBezTo>
                      <a:pt x="230" y="703"/>
                      <a:pt x="291" y="636"/>
                      <a:pt x="357" y="521"/>
                    </a:cubicBezTo>
                    <a:cubicBezTo>
                      <a:pt x="366" y="519"/>
                      <a:pt x="366" y="519"/>
                      <a:pt x="366" y="519"/>
                    </a:cubicBezTo>
                    <a:cubicBezTo>
                      <a:pt x="366" y="519"/>
                      <a:pt x="373" y="663"/>
                      <a:pt x="348" y="787"/>
                    </a:cubicBezTo>
                    <a:cubicBezTo>
                      <a:pt x="351" y="789"/>
                      <a:pt x="351" y="789"/>
                      <a:pt x="351" y="789"/>
                    </a:cubicBezTo>
                    <a:cubicBezTo>
                      <a:pt x="352" y="939"/>
                      <a:pt x="352" y="939"/>
                      <a:pt x="352" y="939"/>
                    </a:cubicBezTo>
                    <a:cubicBezTo>
                      <a:pt x="352" y="939"/>
                      <a:pt x="425" y="981"/>
                      <a:pt x="442" y="955"/>
                    </a:cubicBezTo>
                    <a:cubicBezTo>
                      <a:pt x="469" y="901"/>
                      <a:pt x="469" y="901"/>
                      <a:pt x="469" y="901"/>
                    </a:cubicBezTo>
                    <a:cubicBezTo>
                      <a:pt x="484" y="900"/>
                      <a:pt x="484" y="900"/>
                      <a:pt x="484" y="900"/>
                    </a:cubicBezTo>
                    <a:cubicBezTo>
                      <a:pt x="484" y="900"/>
                      <a:pt x="517" y="1036"/>
                      <a:pt x="568" y="1176"/>
                    </a:cubicBezTo>
                    <a:cubicBezTo>
                      <a:pt x="571" y="1248"/>
                      <a:pt x="571" y="1248"/>
                      <a:pt x="571" y="1248"/>
                    </a:cubicBezTo>
                    <a:cubicBezTo>
                      <a:pt x="571" y="1248"/>
                      <a:pt x="600" y="1359"/>
                      <a:pt x="631" y="1401"/>
                    </a:cubicBezTo>
                    <a:cubicBezTo>
                      <a:pt x="631" y="1401"/>
                      <a:pt x="632" y="1416"/>
                      <a:pt x="616" y="1424"/>
                    </a:cubicBezTo>
                    <a:cubicBezTo>
                      <a:pt x="616" y="1424"/>
                      <a:pt x="600" y="1439"/>
                      <a:pt x="598" y="1466"/>
                    </a:cubicBezTo>
                    <a:cubicBezTo>
                      <a:pt x="598" y="1466"/>
                      <a:pt x="593" y="1535"/>
                      <a:pt x="621" y="1554"/>
                    </a:cubicBezTo>
                    <a:cubicBezTo>
                      <a:pt x="621" y="1554"/>
                      <a:pt x="624" y="1557"/>
                      <a:pt x="621" y="1560"/>
                    </a:cubicBezTo>
                    <a:cubicBezTo>
                      <a:pt x="621" y="1560"/>
                      <a:pt x="610" y="1585"/>
                      <a:pt x="618" y="1596"/>
                    </a:cubicBezTo>
                    <a:cubicBezTo>
                      <a:pt x="618" y="1596"/>
                      <a:pt x="616" y="1643"/>
                      <a:pt x="667" y="1640"/>
                    </a:cubicBezTo>
                    <a:cubicBezTo>
                      <a:pt x="667" y="1640"/>
                      <a:pt x="713" y="1639"/>
                      <a:pt x="707" y="1598"/>
                    </a:cubicBezTo>
                    <a:cubicBezTo>
                      <a:pt x="694" y="1564"/>
                      <a:pt x="694" y="1564"/>
                      <a:pt x="694" y="1564"/>
                    </a:cubicBezTo>
                    <a:cubicBezTo>
                      <a:pt x="694" y="1564"/>
                      <a:pt x="686" y="1530"/>
                      <a:pt x="726" y="1569"/>
                    </a:cubicBezTo>
                    <a:cubicBezTo>
                      <a:pt x="726" y="1569"/>
                      <a:pt x="746" y="1580"/>
                      <a:pt x="748" y="1610"/>
                    </a:cubicBezTo>
                    <a:cubicBezTo>
                      <a:pt x="748" y="1610"/>
                      <a:pt x="742" y="1663"/>
                      <a:pt x="765" y="1653"/>
                    </a:cubicBezTo>
                    <a:cubicBezTo>
                      <a:pt x="831" y="1598"/>
                      <a:pt x="831" y="1598"/>
                      <a:pt x="831" y="1598"/>
                    </a:cubicBezTo>
                    <a:cubicBezTo>
                      <a:pt x="831" y="1598"/>
                      <a:pt x="859" y="1577"/>
                      <a:pt x="850" y="1562"/>
                    </a:cubicBezTo>
                    <a:cubicBezTo>
                      <a:pt x="820" y="1528"/>
                      <a:pt x="820" y="1528"/>
                      <a:pt x="820" y="1528"/>
                    </a:cubicBezTo>
                    <a:cubicBezTo>
                      <a:pt x="820" y="1528"/>
                      <a:pt x="813" y="1527"/>
                      <a:pt x="810" y="1485"/>
                    </a:cubicBezTo>
                    <a:cubicBezTo>
                      <a:pt x="810" y="1485"/>
                      <a:pt x="789" y="1383"/>
                      <a:pt x="764" y="1351"/>
                    </a:cubicBezTo>
                    <a:cubicBezTo>
                      <a:pt x="764" y="1351"/>
                      <a:pt x="755" y="1335"/>
                      <a:pt x="766" y="1301"/>
                    </a:cubicBezTo>
                    <a:cubicBezTo>
                      <a:pt x="796" y="996"/>
                      <a:pt x="796" y="996"/>
                      <a:pt x="796" y="996"/>
                    </a:cubicBezTo>
                    <a:cubicBezTo>
                      <a:pt x="796" y="996"/>
                      <a:pt x="811" y="987"/>
                      <a:pt x="820" y="973"/>
                    </a:cubicBezTo>
                    <a:cubicBezTo>
                      <a:pt x="820" y="973"/>
                      <a:pt x="844" y="972"/>
                      <a:pt x="845" y="940"/>
                    </a:cubicBezTo>
                    <a:cubicBezTo>
                      <a:pt x="845" y="940"/>
                      <a:pt x="848" y="914"/>
                      <a:pt x="842" y="875"/>
                    </a:cubicBezTo>
                    <a:cubicBezTo>
                      <a:pt x="845" y="869"/>
                      <a:pt x="845" y="869"/>
                      <a:pt x="845" y="869"/>
                    </a:cubicBezTo>
                    <a:cubicBezTo>
                      <a:pt x="845" y="869"/>
                      <a:pt x="857" y="704"/>
                      <a:pt x="853" y="667"/>
                    </a:cubicBezTo>
                    <a:cubicBezTo>
                      <a:pt x="853" y="667"/>
                      <a:pt x="852" y="554"/>
                      <a:pt x="792" y="314"/>
                    </a:cubicBezTo>
                    <a:cubicBezTo>
                      <a:pt x="792" y="314"/>
                      <a:pt x="790" y="299"/>
                      <a:pt x="765" y="295"/>
                    </a:cubicBezTo>
                    <a:cubicBezTo>
                      <a:pt x="765" y="295"/>
                      <a:pt x="648" y="258"/>
                      <a:pt x="635" y="247"/>
                    </a:cubicBezTo>
                    <a:cubicBezTo>
                      <a:pt x="635" y="247"/>
                      <a:pt x="622" y="229"/>
                      <a:pt x="616" y="217"/>
                    </a:cubicBezTo>
                    <a:cubicBezTo>
                      <a:pt x="616" y="199"/>
                      <a:pt x="616" y="199"/>
                      <a:pt x="616" y="199"/>
                    </a:cubicBezTo>
                    <a:cubicBezTo>
                      <a:pt x="616" y="199"/>
                      <a:pt x="628" y="206"/>
                      <a:pt x="642" y="170"/>
                    </a:cubicBezTo>
                    <a:cubicBezTo>
                      <a:pt x="642" y="170"/>
                      <a:pt x="664" y="142"/>
                      <a:pt x="636" y="140"/>
                    </a:cubicBezTo>
                    <a:cubicBezTo>
                      <a:pt x="636" y="140"/>
                      <a:pt x="652" y="61"/>
                      <a:pt x="617" y="54"/>
                    </a:cubicBezTo>
                    <a:cubicBezTo>
                      <a:pt x="617" y="54"/>
                      <a:pt x="610" y="0"/>
                      <a:pt x="535" y="23"/>
                    </a:cubicBezTo>
                    <a:cubicBezTo>
                      <a:pt x="535" y="23"/>
                      <a:pt x="496" y="31"/>
                      <a:pt x="484" y="92"/>
                    </a:cubicBezTo>
                    <a:cubicBezTo>
                      <a:pt x="484" y="127"/>
                      <a:pt x="484" y="127"/>
                      <a:pt x="484" y="127"/>
                    </a:cubicBezTo>
                    <a:cubicBezTo>
                      <a:pt x="484" y="127"/>
                      <a:pt x="474" y="121"/>
                      <a:pt x="477" y="142"/>
                    </a:cubicBezTo>
                    <a:cubicBezTo>
                      <a:pt x="477" y="142"/>
                      <a:pt x="484" y="183"/>
                      <a:pt x="490" y="18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22222"/>
                  </a:gs>
                  <a:gs pos="100000">
                    <a:srgbClr val="808080"/>
                  </a:gs>
                </a:gsLst>
                <a:lin ang="54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103" name="Freeform 30"/>
              <p:cNvSpPr>
                <a:spLocks/>
              </p:cNvSpPr>
              <p:nvPr/>
            </p:nvSpPr>
            <p:spPr bwMode="auto">
              <a:xfrm flipH="1">
                <a:off x="6884" y="1101"/>
                <a:ext cx="248" cy="932"/>
              </a:xfrm>
              <a:custGeom>
                <a:avLst/>
                <a:gdLst>
                  <a:gd name="T0" fmla="*/ 64 w 124"/>
                  <a:gd name="T1" fmla="*/ 32 h 466"/>
                  <a:gd name="T2" fmla="*/ 1472 w 124"/>
                  <a:gd name="T3" fmla="*/ 1760 h 466"/>
                  <a:gd name="T4" fmla="*/ 1952 w 124"/>
                  <a:gd name="T5" fmla="*/ 1792 h 466"/>
                  <a:gd name="T6" fmla="*/ 2496 w 124"/>
                  <a:gd name="T7" fmla="*/ 1632 h 466"/>
                  <a:gd name="T8" fmla="*/ 3808 w 124"/>
                  <a:gd name="T9" fmla="*/ 128 h 466"/>
                  <a:gd name="T10" fmla="*/ 3840 w 124"/>
                  <a:gd name="T11" fmla="*/ 0 h 466"/>
                  <a:gd name="T12" fmla="*/ 3968 w 124"/>
                  <a:gd name="T13" fmla="*/ 224 h 466"/>
                  <a:gd name="T14" fmla="*/ 3424 w 124"/>
                  <a:gd name="T15" fmla="*/ 10464 h 466"/>
                  <a:gd name="T16" fmla="*/ 3744 w 124"/>
                  <a:gd name="T17" fmla="*/ 13760 h 466"/>
                  <a:gd name="T18" fmla="*/ 640 w 124"/>
                  <a:gd name="T19" fmla="*/ 14592 h 466"/>
                  <a:gd name="T20" fmla="*/ 0 w 124"/>
                  <a:gd name="T21" fmla="*/ 160 h 466"/>
                  <a:gd name="T22" fmla="*/ 64 w 124"/>
                  <a:gd name="T23" fmla="*/ 32 h 4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4"/>
                  <a:gd name="T37" fmla="*/ 0 h 466"/>
                  <a:gd name="T38" fmla="*/ 124 w 124"/>
                  <a:gd name="T39" fmla="*/ 466 h 46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4" h="466">
                    <a:moveTo>
                      <a:pt x="2" y="1"/>
                    </a:moveTo>
                    <a:cubicBezTo>
                      <a:pt x="2" y="1"/>
                      <a:pt x="27" y="32"/>
                      <a:pt x="46" y="55"/>
                    </a:cubicBezTo>
                    <a:cubicBezTo>
                      <a:pt x="54" y="57"/>
                      <a:pt x="52" y="57"/>
                      <a:pt x="61" y="56"/>
                    </a:cubicBezTo>
                    <a:cubicBezTo>
                      <a:pt x="61" y="56"/>
                      <a:pt x="67" y="58"/>
                      <a:pt x="78" y="51"/>
                    </a:cubicBezTo>
                    <a:cubicBezTo>
                      <a:pt x="90" y="39"/>
                      <a:pt x="105" y="34"/>
                      <a:pt x="119" y="4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4" y="7"/>
                      <a:pt x="124" y="7"/>
                      <a:pt x="124" y="7"/>
                    </a:cubicBezTo>
                    <a:cubicBezTo>
                      <a:pt x="124" y="7"/>
                      <a:pt x="102" y="232"/>
                      <a:pt x="107" y="327"/>
                    </a:cubicBezTo>
                    <a:cubicBezTo>
                      <a:pt x="107" y="327"/>
                      <a:pt x="112" y="421"/>
                      <a:pt x="117" y="430"/>
                    </a:cubicBezTo>
                    <a:cubicBezTo>
                      <a:pt x="117" y="430"/>
                      <a:pt x="42" y="466"/>
                      <a:pt x="20" y="456"/>
                    </a:cubicBezTo>
                    <a:cubicBezTo>
                      <a:pt x="20" y="456"/>
                      <a:pt x="33" y="118"/>
                      <a:pt x="0" y="5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104" name="Freeform 31"/>
              <p:cNvSpPr>
                <a:spLocks/>
              </p:cNvSpPr>
              <p:nvPr/>
            </p:nvSpPr>
            <p:spPr bwMode="auto">
              <a:xfrm flipH="1">
                <a:off x="6932" y="1211"/>
                <a:ext cx="126" cy="776"/>
              </a:xfrm>
              <a:custGeom>
                <a:avLst/>
                <a:gdLst>
                  <a:gd name="T0" fmla="*/ 288 w 63"/>
                  <a:gd name="T1" fmla="*/ 0 h 388"/>
                  <a:gd name="T2" fmla="*/ 1152 w 63"/>
                  <a:gd name="T3" fmla="*/ 0 h 388"/>
                  <a:gd name="T4" fmla="*/ 1504 w 63"/>
                  <a:gd name="T5" fmla="*/ 512 h 388"/>
                  <a:gd name="T6" fmla="*/ 1280 w 63"/>
                  <a:gd name="T7" fmla="*/ 1088 h 388"/>
                  <a:gd name="T8" fmla="*/ 1856 w 63"/>
                  <a:gd name="T9" fmla="*/ 11584 h 388"/>
                  <a:gd name="T10" fmla="*/ 1056 w 63"/>
                  <a:gd name="T11" fmla="*/ 12416 h 388"/>
                  <a:gd name="T12" fmla="*/ 0 w 63"/>
                  <a:gd name="T13" fmla="*/ 11840 h 388"/>
                  <a:gd name="T14" fmla="*/ 544 w 63"/>
                  <a:gd name="T15" fmla="*/ 1216 h 388"/>
                  <a:gd name="T16" fmla="*/ 96 w 63"/>
                  <a:gd name="T17" fmla="*/ 608 h 388"/>
                  <a:gd name="T18" fmla="*/ 288 w 63"/>
                  <a:gd name="T19" fmla="*/ 0 h 3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3"/>
                  <a:gd name="T31" fmla="*/ 0 h 388"/>
                  <a:gd name="T32" fmla="*/ 63 w 63"/>
                  <a:gd name="T33" fmla="*/ 388 h 3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3" h="388">
                    <a:moveTo>
                      <a:pt x="9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46" y="12"/>
                      <a:pt x="47" y="16"/>
                    </a:cubicBezTo>
                    <a:cubicBezTo>
                      <a:pt x="47" y="19"/>
                      <a:pt x="43" y="29"/>
                      <a:pt x="40" y="34"/>
                    </a:cubicBezTo>
                    <a:cubicBezTo>
                      <a:pt x="40" y="34"/>
                      <a:pt x="63" y="138"/>
                      <a:pt x="58" y="362"/>
                    </a:cubicBezTo>
                    <a:cubicBezTo>
                      <a:pt x="33" y="388"/>
                      <a:pt x="33" y="388"/>
                      <a:pt x="33" y="388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0" y="370"/>
                      <a:pt x="4" y="98"/>
                      <a:pt x="17" y="38"/>
                    </a:cubicBezTo>
                    <a:cubicBezTo>
                      <a:pt x="17" y="38"/>
                      <a:pt x="2" y="22"/>
                      <a:pt x="3" y="19"/>
                    </a:cubicBezTo>
                    <a:close/>
                  </a:path>
                </a:pathLst>
              </a:custGeom>
              <a:solidFill>
                <a:srgbClr val="99141B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105" name="Line 32"/>
              <p:cNvSpPr>
                <a:spLocks noChangeShapeType="1"/>
              </p:cNvSpPr>
              <p:nvPr/>
            </p:nvSpPr>
            <p:spPr bwMode="auto">
              <a:xfrm flipH="1">
                <a:off x="7840" y="1215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6106" name="Line 33"/>
              <p:cNvSpPr>
                <a:spLocks noChangeShapeType="1"/>
              </p:cNvSpPr>
              <p:nvPr/>
            </p:nvSpPr>
            <p:spPr bwMode="auto">
              <a:xfrm flipH="1">
                <a:off x="7840" y="1215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7105" name="AutoShape 35" descr="Bild20"/>
          <p:cNvSpPr>
            <a:spLocks noChangeArrowheads="1"/>
          </p:cNvSpPr>
          <p:nvPr/>
        </p:nvSpPr>
        <p:spPr bwMode="gray">
          <a:xfrm>
            <a:off x="2743200" y="3320936"/>
            <a:ext cx="5254625" cy="2570906"/>
          </a:xfrm>
          <a:prstGeom prst="roundRect">
            <a:avLst>
              <a:gd name="adj" fmla="val 5556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25400">
            <a:solidFill>
              <a:srgbClr val="EAEAEA"/>
            </a:solidFill>
            <a:round/>
            <a:headEnd/>
            <a:tailEnd/>
          </a:ln>
        </p:spPr>
        <p:txBody>
          <a:bodyPr lIns="108000" tIns="108000" rIns="36000" bIns="36000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7117" name="Rectangle 29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46094" name="Rectangle 30"/>
          <p:cNvSpPr>
            <a:spLocks noChangeArrowheads="1"/>
          </p:cNvSpPr>
          <p:nvPr/>
        </p:nvSpPr>
        <p:spPr bwMode="auto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</a:pPr>
            <a:endParaRPr lang="tr-TR" b="1" noProof="1">
              <a:solidFill>
                <a:srgbClr val="000000"/>
              </a:solidFill>
            </a:endParaRPr>
          </a:p>
        </p:txBody>
      </p:sp>
      <p:pic>
        <p:nvPicPr>
          <p:cNvPr id="1026" name="Picture 2" descr="D:\DOKTOR\1-ISTANBULUZMAN\1-EĞİTİM KURUMU\1. İstanbuluzman\2-RESİMLER\Dokuman\Users Folder Black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0"/>
            <a:ext cx="3248025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81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21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"/>
                                        <p:tgtEl>
                                          <p:spTgt spid="21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0" tmFilter="0, 0; .2, .5; .8, .5; 1, 0"/>
                                        <p:tgtEl>
                                          <p:spTgt spid="2171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500" autoRev="1" fill="hold"/>
                                        <p:tgtEl>
                                          <p:spTgt spid="2171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05" grpId="0" animBg="1"/>
      <p:bldP spid="2171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252682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BAŞ KORUYUCULARI</a:t>
            </a:r>
          </a:p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KULAK KORUYUCULARI</a:t>
            </a:r>
          </a:p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GÖZ VE YÜZ KORUYUCULARI</a:t>
            </a:r>
          </a:p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SOLUNUM SİSTEMİ KORUYUCULARI</a:t>
            </a:r>
          </a:p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GÖVDE VE KARIN BÖLGESİ KORUYUCULARI</a:t>
            </a:r>
          </a:p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EL VE KOL KORUYUCULARI</a:t>
            </a:r>
          </a:p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AYAK VE BACAK KORUYUCULARI</a:t>
            </a:r>
          </a:p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CİLT KORUYUCULARI</a:t>
            </a:r>
          </a:p>
          <a:p>
            <a:pPr algn="just">
              <a:lnSpc>
                <a:spcPct val="150000"/>
              </a:lnSpc>
              <a:buSzPct val="90000"/>
              <a:buFont typeface="Verdana" pitchFamily="34" charset="0"/>
              <a:buAutoNum type="arabicPeriod"/>
            </a:pPr>
            <a:r>
              <a:rPr lang="tr-TR" altLang="tr-TR" sz="2000" i="1" dirty="0">
                <a:latin typeface="+mn-lt"/>
                <a:cs typeface="Arial" panose="020B0604020202020204" pitchFamily="34" charset="0"/>
              </a:rPr>
              <a:t>VÜCUT KORUYUCULARI</a:t>
            </a:r>
            <a:endParaRPr lang="tr-TR" altLang="tr-TR" sz="2000" i="1" dirty="0">
              <a:solidFill>
                <a:srgbClr val="669900"/>
              </a:solidFill>
              <a:latin typeface="+mn-lt"/>
              <a:cs typeface="Arial" panose="020B0604020202020204" pitchFamily="34" charset="0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3200" b="1" dirty="0">
                <a:latin typeface="+mj-lt"/>
              </a:rPr>
              <a:t>KKD TÜRLER</a:t>
            </a:r>
            <a:r>
              <a:rPr lang="tr-TR" sz="3200" b="1" dirty="0">
                <a:latin typeface="+mj-lt"/>
              </a:rPr>
              <a:t>İ</a:t>
            </a:r>
          </a:p>
        </p:txBody>
      </p:sp>
    </p:spTree>
    <p:extLst>
      <p:ext uri="{BB962C8B-B14F-4D97-AF65-F5344CB8AC3E}">
        <p14:creationId xmlns:p14="http://schemas.microsoft.com/office/powerpoint/2010/main" val="13183455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4"/>
          <p:cNvSpPr>
            <a:spLocks noChangeArrowheads="1"/>
          </p:cNvSpPr>
          <p:nvPr/>
        </p:nvSpPr>
        <p:spPr bwMode="auto">
          <a:xfrm>
            <a:off x="0" y="-27384"/>
            <a:ext cx="9144000" cy="280831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tr-TR" sz="80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Book Antiqua" panose="02040602050305030304" pitchFamily="18" charset="0"/>
                <a:cs typeface="Calibri" pitchFamily="34" charset="0"/>
              </a:rPr>
              <a:t>BAŞ </a:t>
            </a:r>
            <a:endParaRPr lang="tr-TR" sz="80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  <a:p>
            <a:pPr algn="ctr">
              <a:defRPr/>
            </a:pPr>
            <a:r>
              <a:rPr lang="tr-TR" sz="80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Book Antiqua" panose="02040602050305030304" pitchFamily="18" charset="0"/>
                <a:cs typeface="Calibri" pitchFamily="34" charset="0"/>
              </a:rPr>
              <a:t>KORUYUCULAR</a:t>
            </a:r>
            <a:endParaRPr lang="tr-TR" sz="8000" b="1" noProof="1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</p:txBody>
      </p:sp>
      <p:sp>
        <p:nvSpPr>
          <p:cNvPr id="3076" name="AutoShape 2" descr="Image result for BARET"/>
          <p:cNvSpPr>
            <a:spLocks noChangeAspect="1" noChangeArrowheads="1"/>
          </p:cNvSpPr>
          <p:nvPr/>
        </p:nvSpPr>
        <p:spPr bwMode="auto">
          <a:xfrm>
            <a:off x="211138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077" name="AutoShape 4" descr="Baret"/>
          <p:cNvSpPr>
            <a:spLocks noChangeAspect="1" noChangeArrowheads="1"/>
          </p:cNvSpPr>
          <p:nvPr/>
        </p:nvSpPr>
        <p:spPr bwMode="auto">
          <a:xfrm>
            <a:off x="119063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endParaRPr lang="tr-TR" altLang="tr-TR"/>
          </a:p>
        </p:txBody>
      </p:sp>
      <p:pic>
        <p:nvPicPr>
          <p:cNvPr id="3078" name="Picture 6" descr="Image result for BAR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2854672"/>
            <a:ext cx="359886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27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İnşaat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maden</a:t>
            </a:r>
            <a:r>
              <a:rPr lang="en-US" sz="2000" i="1" dirty="0">
                <a:latin typeface="+mn-lt"/>
              </a:rPr>
              <a:t>, metal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orman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sektörleri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alanının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birçok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faaliyetin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yürütüldüğü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işkollarında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çalışanların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yaralanmalarıyla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karşılaşma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riskleri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yüksektir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Bu </a:t>
            </a:r>
            <a:r>
              <a:rPr lang="en-US" sz="2000" i="1" dirty="0" err="1">
                <a:latin typeface="+mn-lt"/>
              </a:rPr>
              <a:t>sebeple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kazası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sonucu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meydana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gelebilecek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yaralanmalarını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önlemek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etkilerini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aza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indirmek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amacıyla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donanımların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gerekmektedir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Sosyal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Güvenlik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Kurumu’nun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kazası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meslek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hastalıkları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istatistiklerine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bölgesinin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maruz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kaldığı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sebebiyle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hayatını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kaybedenlerin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oranı</a:t>
            </a:r>
            <a:r>
              <a:rPr lang="en-US" sz="2000" i="1" dirty="0">
                <a:latin typeface="+mn-lt"/>
              </a:rPr>
              <a:t> %14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tür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İstatistiklerden</a:t>
            </a:r>
            <a:r>
              <a:rPr lang="en-US" sz="2000" i="1" dirty="0">
                <a:latin typeface="+mn-lt"/>
              </a:rPr>
              <a:t> de </a:t>
            </a:r>
            <a:r>
              <a:rPr lang="en-US" sz="2000" i="1" dirty="0" err="1">
                <a:latin typeface="+mn-lt"/>
              </a:rPr>
              <a:t>anlaşılacağı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yaralanmaları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hayatı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ciddi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risk </a:t>
            </a:r>
            <a:r>
              <a:rPr lang="en-US" sz="2000" i="1" dirty="0" err="1">
                <a:latin typeface="+mn-lt"/>
              </a:rPr>
              <a:t>oluşturmaktadır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Baş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Koruyucu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Donanımlar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55697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İnşaat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maden</a:t>
            </a:r>
            <a:r>
              <a:rPr lang="en-US" sz="2000" i="1" dirty="0">
                <a:latin typeface="+mn-lt"/>
              </a:rPr>
              <a:t>, metal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orman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sektörleri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alanının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birçok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faaliyetin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yürütüldüğü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işkollarında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çalışanların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yaralanmalarıyla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karşılaşma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riskleri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yüksektir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Bu </a:t>
            </a:r>
            <a:r>
              <a:rPr lang="en-US" sz="2000" i="1" dirty="0" err="1">
                <a:latin typeface="+mn-lt"/>
              </a:rPr>
              <a:t>sebeple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kazası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sonucu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meydana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gelebilecek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yaralanmalarını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önlemek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etkilerini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aza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indirmek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amacıyla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donanımların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gerekmektedir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Sosyal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Güvenlik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Kurumu’nun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kazası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meslek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hastalıkları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istatistiklerine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bölgesinin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maruz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kaldığı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sebebiyle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hayatını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kaybedenlerin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oranı</a:t>
            </a:r>
            <a:r>
              <a:rPr lang="en-US" sz="2000" i="1" dirty="0">
                <a:latin typeface="+mn-lt"/>
              </a:rPr>
              <a:t> %14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tür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İstatistiklerden</a:t>
            </a:r>
            <a:r>
              <a:rPr lang="en-US" sz="2000" i="1" dirty="0">
                <a:latin typeface="+mn-lt"/>
              </a:rPr>
              <a:t> de </a:t>
            </a:r>
            <a:r>
              <a:rPr lang="en-US" sz="2000" i="1" dirty="0" err="1">
                <a:latin typeface="+mn-lt"/>
              </a:rPr>
              <a:t>anlaşılacağı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yaralanmaları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hayatı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ciddi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risk </a:t>
            </a:r>
            <a:r>
              <a:rPr lang="en-US" sz="2000" i="1" dirty="0" err="1">
                <a:latin typeface="+mn-lt"/>
              </a:rPr>
              <a:t>oluşturmaktadır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Baş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Koruyucu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Donanımlar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5018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i="1" dirty="0" err="1">
                <a:latin typeface="+mn-lt"/>
              </a:rPr>
              <a:t>İlgili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standartların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gerekliliklerini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karşılayan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Y</a:t>
            </a:r>
            <a:r>
              <a:rPr lang="en-US" sz="2000" i="1" dirty="0" err="1">
                <a:latin typeface="+mn-lt"/>
              </a:rPr>
              <a:t>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Ç</a:t>
            </a:r>
            <a:r>
              <a:rPr lang="en-US" sz="2000" i="1" dirty="0" err="1">
                <a:latin typeface="+mn-lt"/>
              </a:rPr>
              <a:t>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ortamına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tr-TR" sz="2000" i="1" dirty="0">
                <a:latin typeface="+mn-lt"/>
              </a:rPr>
              <a:t>,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M</a:t>
            </a:r>
            <a:r>
              <a:rPr lang="en-US" sz="2000" i="1" dirty="0" err="1">
                <a:latin typeface="+mn-lt"/>
              </a:rPr>
              <a:t>evzuata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koruyucuların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seçilmesi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gerekmektedir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İşaretlemeden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üretim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tarihine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depolama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koşullarından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şartlarına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kadar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birçok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parametre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seçerken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dikkatle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incelenmelidir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Baş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Koruyucu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Donanımlar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72008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>
                <a:latin typeface="+mn-lt"/>
              </a:rPr>
              <a:t>02.07.2013 </a:t>
            </a:r>
            <a:r>
              <a:rPr lang="en-US" sz="2000" i="1" dirty="0" err="1">
                <a:latin typeface="+mn-lt"/>
              </a:rPr>
              <a:t>tarihli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28695 </a:t>
            </a:r>
            <a:r>
              <a:rPr lang="en-US" sz="2000" i="1" dirty="0" err="1">
                <a:latin typeface="+mn-lt"/>
              </a:rPr>
              <a:t>sayılı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Resmi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Gazete’de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yayımlanan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Kişisel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Donanımların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İşyerlerinde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Hakkında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Yönetmelik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şunlardır</a:t>
            </a:r>
            <a:r>
              <a:rPr lang="en-US" sz="2000" i="1" dirty="0">
                <a:latin typeface="+mn-lt"/>
              </a:rPr>
              <a:t>: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u="sng" dirty="0" err="1">
                <a:latin typeface="+mn-lt"/>
              </a:rPr>
              <a:t>Endüstride</a:t>
            </a:r>
            <a:r>
              <a:rPr lang="tr-TR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kullanılan</a:t>
            </a:r>
            <a:r>
              <a:rPr lang="tr-TR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koruyucu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baretler</a:t>
            </a:r>
            <a:r>
              <a:rPr lang="tr-TR" sz="2000" i="1" u="sng" dirty="0">
                <a:latin typeface="+mn-lt"/>
              </a:rPr>
              <a:t>, </a:t>
            </a:r>
          </a:p>
          <a:p>
            <a:pPr algn="just"/>
            <a:r>
              <a:rPr lang="en-US" sz="2000" i="1" u="sng" dirty="0">
                <a:latin typeface="+mn-lt"/>
              </a:rPr>
              <a:t>(</a:t>
            </a:r>
            <a:r>
              <a:rPr lang="en-US" sz="2000" i="1" u="sng" dirty="0" err="1">
                <a:latin typeface="+mn-lt"/>
              </a:rPr>
              <a:t>madenler</a:t>
            </a:r>
            <a:r>
              <a:rPr lang="en-US" sz="2000" i="1" u="sng" dirty="0">
                <a:latin typeface="+mn-lt"/>
              </a:rPr>
              <a:t>, </a:t>
            </a:r>
            <a:r>
              <a:rPr lang="en-US" sz="2000" i="1" u="sng" dirty="0" err="1">
                <a:latin typeface="+mn-lt"/>
              </a:rPr>
              <a:t>inşaat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sahaları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ve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diğer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endüstriyel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alanlar</a:t>
            </a:r>
            <a:r>
              <a:rPr lang="en-US" sz="2000" i="1" u="sng" dirty="0">
                <a:latin typeface="+mn-lt"/>
              </a:rPr>
              <a:t>)</a:t>
            </a:r>
            <a:endParaRPr lang="tr-TR" sz="2000" i="1" u="sng" dirty="0">
              <a:latin typeface="+mn-lt"/>
            </a:endParaRPr>
          </a:p>
          <a:p>
            <a:pPr algn="just"/>
            <a:endParaRPr lang="tr-TR" sz="2000" i="1" u="sng" dirty="0">
              <a:latin typeface="+mn-lt"/>
            </a:endParaRPr>
          </a:p>
          <a:p>
            <a:pPr algn="just"/>
            <a:r>
              <a:rPr lang="en-US" sz="2000" i="1" u="sng" dirty="0" err="1">
                <a:latin typeface="+mn-lt"/>
              </a:rPr>
              <a:t>Saçlı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derinin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korunması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için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kullanılan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kepler</a:t>
            </a:r>
            <a:r>
              <a:rPr lang="en-US" sz="2000" i="1" u="sng" dirty="0">
                <a:latin typeface="+mn-lt"/>
              </a:rPr>
              <a:t>, </a:t>
            </a:r>
            <a:r>
              <a:rPr lang="en-US" sz="2000" i="1" u="sng" dirty="0" err="1">
                <a:latin typeface="+mn-lt"/>
              </a:rPr>
              <a:t>boneler</a:t>
            </a:r>
            <a:r>
              <a:rPr lang="en-US" sz="2000" i="1" u="sng" dirty="0">
                <a:latin typeface="+mn-lt"/>
              </a:rPr>
              <a:t>, </a:t>
            </a:r>
            <a:r>
              <a:rPr lang="en-US" sz="2000" i="1" u="sng" dirty="0" err="1">
                <a:latin typeface="+mn-lt"/>
              </a:rPr>
              <a:t>siperlikli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veya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siperliksiz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saç</a:t>
            </a:r>
            <a:r>
              <a:rPr lang="tr-TR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fileleri</a:t>
            </a:r>
            <a:r>
              <a:rPr lang="en-US" sz="2000" i="1" u="sng" dirty="0">
                <a:latin typeface="+mn-lt"/>
              </a:rPr>
              <a:t>,</a:t>
            </a:r>
            <a:endParaRPr lang="tr-TR" sz="2000" i="1" u="sng" dirty="0">
              <a:latin typeface="+mn-lt"/>
            </a:endParaRPr>
          </a:p>
          <a:p>
            <a:pPr algn="just"/>
            <a:endParaRPr lang="tr-TR" sz="2000" i="1" u="sng" dirty="0">
              <a:latin typeface="+mn-lt"/>
            </a:endParaRPr>
          </a:p>
          <a:p>
            <a:pPr algn="just"/>
            <a:r>
              <a:rPr lang="en-US" sz="2000" i="1" u="sng" dirty="0" err="1">
                <a:latin typeface="+mn-lt"/>
              </a:rPr>
              <a:t>Koruyucu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başlıklar</a:t>
            </a:r>
            <a:r>
              <a:rPr lang="en-US" sz="2000" i="1" u="sng" dirty="0">
                <a:latin typeface="+mn-lt"/>
              </a:rPr>
              <a:t> </a:t>
            </a:r>
            <a:endParaRPr lang="tr-TR" sz="2000" i="1" u="sng" dirty="0">
              <a:latin typeface="+mn-lt"/>
            </a:endParaRPr>
          </a:p>
          <a:p>
            <a:pPr algn="just"/>
            <a:r>
              <a:rPr lang="en-US" sz="2000" i="1" u="sng" dirty="0">
                <a:latin typeface="+mn-lt"/>
              </a:rPr>
              <a:t>(</a:t>
            </a:r>
            <a:r>
              <a:rPr lang="en-US" sz="2000" i="1" u="sng" dirty="0" err="1">
                <a:latin typeface="+mn-lt"/>
              </a:rPr>
              <a:t>kumaştan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veya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geçirimsiz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kumaştan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yapılmış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boneler</a:t>
            </a:r>
            <a:r>
              <a:rPr lang="en-US" sz="2000" i="1" u="sng" dirty="0">
                <a:latin typeface="+mn-lt"/>
              </a:rPr>
              <a:t>, </a:t>
            </a:r>
            <a:r>
              <a:rPr lang="en-US" sz="2000" i="1" u="sng" dirty="0" err="1">
                <a:latin typeface="+mn-lt"/>
              </a:rPr>
              <a:t>kepler</a:t>
            </a:r>
            <a:r>
              <a:rPr lang="en-US" sz="2000" i="1" u="sng" dirty="0">
                <a:latin typeface="+mn-lt"/>
              </a:rPr>
              <a:t>, </a:t>
            </a:r>
            <a:r>
              <a:rPr lang="en-US" sz="2000" i="1" u="sng" dirty="0" err="1">
                <a:latin typeface="+mn-lt"/>
              </a:rPr>
              <a:t>gemici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başlıkları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ve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benzeri</a:t>
            </a:r>
            <a:r>
              <a:rPr lang="en-US" sz="2000" i="1" u="sng" dirty="0">
                <a:latin typeface="+mn-lt"/>
              </a:rPr>
              <a:t>)</a:t>
            </a:r>
            <a:endParaRPr lang="tr-TR" sz="2000" i="1" u="sng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Baş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Koruyucu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Donanımlar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7379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koruyucular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G</a:t>
            </a:r>
            <a:r>
              <a:rPr lang="en-US" sz="2000" i="1" dirty="0" err="1">
                <a:latin typeface="+mn-lt"/>
              </a:rPr>
              <a:t>enel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hizmette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u="sng" dirty="0" err="1">
                <a:latin typeface="+mn-lt"/>
              </a:rPr>
              <a:t>darbelere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karşı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koruyucu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nitelikte</a:t>
            </a:r>
            <a:r>
              <a:rPr lang="en-US" sz="2000" i="1" dirty="0">
                <a:latin typeface="+mn-lt"/>
              </a:rPr>
              <a:t>),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Ö</a:t>
            </a:r>
            <a:r>
              <a:rPr lang="en-US" sz="2000" i="1" dirty="0" err="1">
                <a:latin typeface="+mn-lt"/>
              </a:rPr>
              <a:t>zel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hizmette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u="sng" dirty="0" err="1">
                <a:latin typeface="+mn-lt"/>
              </a:rPr>
              <a:t>darbelere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karşı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sınırlı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bir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koruyucu</a:t>
            </a:r>
            <a:r>
              <a:rPr lang="en-US" sz="2000" i="1" dirty="0" err="1">
                <a:latin typeface="+mn-lt"/>
              </a:rPr>
              <a:t>luğu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bulunur</a:t>
            </a:r>
            <a:r>
              <a:rPr lang="en-US" sz="2000" i="1" dirty="0">
                <a:latin typeface="+mn-lt"/>
              </a:rPr>
              <a:t>),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İ</a:t>
            </a:r>
            <a:r>
              <a:rPr lang="en-US" sz="2000" i="1" dirty="0" err="1">
                <a:latin typeface="+mn-lt"/>
              </a:rPr>
              <a:t>tfaiye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hizmetlerinde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u="sng" dirty="0" err="1">
                <a:latin typeface="+mn-lt"/>
              </a:rPr>
              <a:t>yanmaya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ve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sınırlı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olarak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elektrik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akımına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karşı</a:t>
            </a:r>
            <a:r>
              <a:rPr lang="en-US" sz="2000" i="1" u="sng" dirty="0">
                <a:latin typeface="+mn-lt"/>
              </a:rPr>
              <a:t> </a:t>
            </a:r>
            <a:r>
              <a:rPr lang="en-US" sz="2000" i="1" u="sng" dirty="0" err="1">
                <a:latin typeface="+mn-lt"/>
              </a:rPr>
              <a:t>dayanıklı</a:t>
            </a:r>
            <a:r>
              <a:rPr lang="en-US" sz="2000" i="1" dirty="0">
                <a:latin typeface="+mn-lt"/>
              </a:rPr>
              <a:t>)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D</a:t>
            </a:r>
            <a:r>
              <a:rPr lang="en-US" sz="2000" i="1" dirty="0" err="1">
                <a:latin typeface="+mn-lt"/>
              </a:rPr>
              <a:t>iğer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hizmetlerde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dirty="0" err="1">
                <a:latin typeface="+mn-lt"/>
              </a:rPr>
              <a:t>kask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miğfer</a:t>
            </a:r>
            <a:r>
              <a:rPr lang="en-US" sz="2000" i="1" dirty="0">
                <a:latin typeface="+mn-lt"/>
              </a:rPr>
              <a:t> vb.) </a:t>
            </a:r>
            <a:r>
              <a:rPr lang="en-US" sz="2000" i="1" dirty="0" err="1">
                <a:latin typeface="+mn-lt"/>
              </a:rPr>
              <a:t>kullanılır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Baş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Koruyucu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Donanımlar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77986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Kullanıcının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başını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sabit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durumdaki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sert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cisimlere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çarpma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sonucu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oluşabilecek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yaralanmalara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amacıyla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tasarlanan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başlıklar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dirty="0" err="1">
                <a:latin typeface="+mn-lt"/>
              </a:rPr>
              <a:t>kep-darbe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başlığı</a:t>
            </a:r>
            <a:r>
              <a:rPr lang="en-US" sz="2000" i="1" dirty="0">
                <a:latin typeface="+mn-lt"/>
              </a:rPr>
              <a:t>)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tanımlanmıştır</a:t>
            </a:r>
            <a:r>
              <a:rPr lang="en-US" sz="2000" i="1" dirty="0">
                <a:latin typeface="+mn-lt"/>
              </a:rPr>
              <a:t>. 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Teknik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sahip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seviyesini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sağlayamadığı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kullanılamaz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Bu </a:t>
            </a:r>
            <a:r>
              <a:rPr lang="en-US" sz="2000" i="1" dirty="0" err="1">
                <a:latin typeface="+mn-lt"/>
              </a:rPr>
              <a:t>donanımlar</a:t>
            </a:r>
            <a:r>
              <a:rPr lang="en-US" sz="2000" i="1" dirty="0">
                <a:latin typeface="+mn-lt"/>
              </a:rPr>
              <a:t> TS EN 812 </a:t>
            </a:r>
            <a:r>
              <a:rPr lang="en-US" sz="2000" i="1" dirty="0" err="1">
                <a:latin typeface="+mn-lt"/>
              </a:rPr>
              <a:t>standardına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dirty="0" err="1">
                <a:latin typeface="+mj-lt"/>
              </a:rPr>
              <a:t>Sanayide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Darbeye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Karşı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Kullanılan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Başlıklar</a:t>
            </a:r>
            <a:r>
              <a:rPr lang="en-US" sz="3200" b="1" dirty="0">
                <a:latin typeface="+mj-lt"/>
              </a:rPr>
              <a:t> (</a:t>
            </a:r>
            <a:r>
              <a:rPr lang="en-US" sz="3200" b="1" dirty="0" err="1">
                <a:latin typeface="+mj-lt"/>
              </a:rPr>
              <a:t>Kep</a:t>
            </a:r>
            <a:r>
              <a:rPr lang="en-US" sz="3200" b="1" dirty="0">
                <a:latin typeface="+mj-lt"/>
              </a:rPr>
              <a:t>)</a:t>
            </a:r>
            <a:endParaRPr lang="tr-TR" sz="3200" b="1" dirty="0">
              <a:latin typeface="+mj-lt"/>
            </a:endParaRPr>
          </a:p>
        </p:txBody>
      </p:sp>
      <p:pic>
        <p:nvPicPr>
          <p:cNvPr id="6" name="image42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4478" y="4318752"/>
            <a:ext cx="2230755" cy="13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338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İmalatçılar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tarafından</a:t>
            </a:r>
            <a:r>
              <a:rPr lang="en-US" sz="2000" i="1" dirty="0">
                <a:latin typeface="+mn-lt"/>
              </a:rPr>
              <a:t> her </a:t>
            </a:r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başlığına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Türkçe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kesin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kapsamlı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şekilde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hazırlanmış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aşağıda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verilen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bilgileri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içeren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kalıcı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etiket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tutturulmalıdır</a:t>
            </a:r>
            <a:r>
              <a:rPr lang="en-US" sz="2000" i="1" dirty="0">
                <a:latin typeface="+mn-lt"/>
              </a:rPr>
              <a:t>: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Standart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numarası</a:t>
            </a:r>
            <a:r>
              <a:rPr lang="en-US" sz="2000" i="1" dirty="0">
                <a:latin typeface="+mn-lt"/>
              </a:rPr>
              <a:t> (TS EN 812),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İmalatçının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tanıtıcı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İmalat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dönemi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başlığının</a:t>
            </a:r>
            <a:r>
              <a:rPr lang="en-US" sz="2000" i="1" dirty="0">
                <a:latin typeface="+mn-lt"/>
              </a:rPr>
              <a:t> tipi (</a:t>
            </a:r>
            <a:r>
              <a:rPr lang="en-US" sz="2000" i="1" dirty="0" err="1">
                <a:latin typeface="+mn-lt"/>
              </a:rPr>
              <a:t>imalâtçının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gösterimi</a:t>
            </a:r>
            <a:r>
              <a:rPr lang="en-US" sz="2000" i="1" dirty="0">
                <a:latin typeface="+mn-lt"/>
              </a:rPr>
              <a:t>).(Bu </a:t>
            </a:r>
            <a:r>
              <a:rPr lang="en-US" sz="2000" i="1" dirty="0" err="1">
                <a:latin typeface="+mn-lt"/>
              </a:rPr>
              <a:t>bilgi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kabuk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takılı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olduğunda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kuşak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işaretlenmelidir</a:t>
            </a:r>
            <a:r>
              <a:rPr lang="en-US" sz="2000" i="1" dirty="0">
                <a:latin typeface="+mn-lt"/>
              </a:rPr>
              <a:t>.)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Büyüklük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büyüklük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aralığı</a:t>
            </a:r>
            <a:r>
              <a:rPr lang="en-US" sz="2000" i="1" dirty="0">
                <a:latin typeface="+mn-lt"/>
              </a:rPr>
              <a:t> (cm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). (Bu </a:t>
            </a:r>
            <a:r>
              <a:rPr lang="en-US" sz="2000" i="1" dirty="0" err="1">
                <a:latin typeface="+mn-lt"/>
              </a:rPr>
              <a:t>bilgi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kabuk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takılı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olduğunda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kuşak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işaretlenmelidir</a:t>
            </a:r>
            <a:r>
              <a:rPr lang="en-US" sz="2000" i="1" dirty="0">
                <a:latin typeface="+mn-lt"/>
              </a:rPr>
              <a:t>.)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Düşen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fırlayan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cisimlerin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asılı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durumdaki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hareketli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etkilerine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sağlamadığı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TS EN 397’de </a:t>
            </a:r>
            <a:r>
              <a:rPr lang="en-US" sz="2000" i="1" dirty="0" err="1">
                <a:latin typeface="+mn-lt"/>
              </a:rPr>
              <a:t>belirtilen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endüstriyel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emniyet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kasklarının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gerektiği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belirtilmelidir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dirty="0" err="1">
                <a:latin typeface="+mj-lt"/>
              </a:rPr>
              <a:t>Sanayide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Darbeye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Karşı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Kullanılan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Başlıklarda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İşaretleme</a:t>
            </a:r>
            <a:endParaRPr lang="tr-T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894043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enerjisini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kabuk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kuşakta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dirty="0" err="1">
                <a:latin typeface="+mn-lt"/>
              </a:rPr>
              <a:t>takılı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olduğunda</a:t>
            </a:r>
            <a:r>
              <a:rPr lang="en-US" sz="2000" i="1" dirty="0">
                <a:latin typeface="+mn-lt"/>
              </a:rPr>
              <a:t>) </a:t>
            </a:r>
            <a:r>
              <a:rPr lang="en-US" sz="2000" i="1" dirty="0" err="1">
                <a:latin typeface="+mn-lt"/>
              </a:rPr>
              <a:t>meydana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kısmî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tahribat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hasar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vasıtasıyla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absorbe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amacıyla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yapılmıştır</a:t>
            </a:r>
            <a:r>
              <a:rPr lang="en-US" sz="2000" i="1" dirty="0">
                <a:latin typeface="+mn-lt"/>
              </a:rPr>
              <a:t>; </a:t>
            </a:r>
            <a:r>
              <a:rPr lang="en-US" sz="2000" i="1" dirty="0" err="1">
                <a:latin typeface="+mn-lt"/>
              </a:rPr>
              <a:t>böyle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hasar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kolayca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görünür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durumda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olmasa</a:t>
            </a:r>
            <a:r>
              <a:rPr lang="en-US" sz="2000" i="1" dirty="0">
                <a:latin typeface="+mn-lt"/>
              </a:rPr>
              <a:t> bile, </a:t>
            </a:r>
            <a:r>
              <a:rPr lang="en-US" sz="2000" i="1" dirty="0" err="1">
                <a:latin typeface="+mn-lt"/>
              </a:rPr>
              <a:t>şiddetli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maruz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kalmış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başlıkları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değiştirilmelidir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Yeterli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başlığının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kullanıcının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kafa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büyüklüğüne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ayarlanmalı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tam </a:t>
            </a:r>
            <a:r>
              <a:rPr lang="en-US" sz="2000" i="1" dirty="0" err="1">
                <a:latin typeface="+mn-lt"/>
              </a:rPr>
              <a:t>oturmuş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Kullanıcılar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imalâtçısının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tavsiye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ettiği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dışında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başlığının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orijinal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parçalarının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değiştirilmesi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söküp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çıkarılması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konusunda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dikkatli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başlıkları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başlığı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imalâtçısının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tavsiye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etmediği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şekilde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bileşenlerin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takılması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amacıyla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değiştirilmemelidir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İmalâtçının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talimatlarına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dışında</a:t>
            </a:r>
            <a:r>
              <a:rPr lang="en-US" sz="2000" i="1" dirty="0">
                <a:latin typeface="+mn-lt"/>
              </a:rPr>
              <a:t>, her </a:t>
            </a:r>
            <a:r>
              <a:rPr lang="en-US" sz="2000" i="1" dirty="0" err="1">
                <a:latin typeface="+mn-lt"/>
              </a:rPr>
              <a:t>türlü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boya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çözücü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yapıştırıcı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kendinden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yapışkanlı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etiketler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dirty="0" err="1">
                <a:latin typeface="+mj-lt"/>
              </a:rPr>
              <a:t>Sanayide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Darbeye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Karşı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Kullanılan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Başlıklarda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İşaretleme</a:t>
            </a:r>
            <a:endParaRPr lang="tr-T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1356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030604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D</a:t>
            </a:r>
            <a:r>
              <a:rPr lang="en-US" sz="2000" i="1" dirty="0" err="1">
                <a:latin typeface="+mn-lt"/>
              </a:rPr>
              <a:t>üşen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objelerden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Ç</a:t>
            </a:r>
            <a:r>
              <a:rPr lang="en-US" sz="2000" i="1" dirty="0" err="1">
                <a:latin typeface="+mn-lt"/>
              </a:rPr>
              <a:t>arpma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darbelerden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E</a:t>
            </a:r>
            <a:r>
              <a:rPr lang="en-US" sz="2000" i="1" dirty="0" err="1">
                <a:latin typeface="+mn-lt"/>
              </a:rPr>
              <a:t>lektrik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çarpmalarından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E</a:t>
            </a:r>
            <a:r>
              <a:rPr lang="en-US" sz="2000" i="1" dirty="0" err="1">
                <a:latin typeface="+mn-lt"/>
              </a:rPr>
              <a:t>rgimiş</a:t>
            </a:r>
            <a:r>
              <a:rPr lang="en-US" sz="2000" i="1" dirty="0">
                <a:latin typeface="+mn-lt"/>
              </a:rPr>
              <a:t> metal </a:t>
            </a:r>
            <a:r>
              <a:rPr lang="en-US" sz="2000" i="1" dirty="0" err="1">
                <a:latin typeface="+mn-lt"/>
              </a:rPr>
              <a:t>sıçramalarından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Y</a:t>
            </a:r>
            <a:r>
              <a:rPr lang="en-US" sz="2000" i="1" dirty="0" err="1">
                <a:latin typeface="+mn-lt"/>
              </a:rPr>
              <a:t>anma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durumlardan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bölgesini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amacıyla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kullanılmaktadır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Tek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çeşit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yukarıda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bahsedilen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bütün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tehlike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risklere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sağlanamamaktadır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Dolayısıyla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sağladıkları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çeşidine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göre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E</a:t>
            </a:r>
            <a:r>
              <a:rPr lang="en-US" sz="2000" i="1" dirty="0" err="1">
                <a:latin typeface="+mn-lt"/>
              </a:rPr>
              <a:t>ndüstriyel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Y</a:t>
            </a:r>
            <a:r>
              <a:rPr lang="en-US" sz="2000" i="1" dirty="0" err="1">
                <a:latin typeface="+mn-lt"/>
              </a:rPr>
              <a:t>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performanslı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endüstriyel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ikiye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ayrılabilir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Çeşitleri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8045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tipidir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Dış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yüzeyi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genellikle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polietilen</a:t>
            </a:r>
            <a:r>
              <a:rPr lang="en-US" sz="2000" i="1" dirty="0">
                <a:latin typeface="+mn-lt"/>
              </a:rPr>
              <a:t>, ABS (</a:t>
            </a:r>
            <a:r>
              <a:rPr lang="en-US" sz="2000" i="1" dirty="0" err="1">
                <a:latin typeface="+mn-lt"/>
              </a:rPr>
              <a:t>Akrilonitril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Bütadien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Stiren</a:t>
            </a:r>
            <a:r>
              <a:rPr lang="en-US" sz="2000" i="1" dirty="0">
                <a:latin typeface="+mn-lt"/>
              </a:rPr>
              <a:t>), HDPE (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Yoğunluklu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Polietilen</a:t>
            </a:r>
            <a:r>
              <a:rPr lang="en-US" sz="2000" i="1" dirty="0">
                <a:latin typeface="+mn-lt"/>
              </a:rPr>
              <a:t> vb.)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polyester </a:t>
            </a:r>
            <a:r>
              <a:rPr lang="en-US" sz="2000" i="1" dirty="0" err="1">
                <a:latin typeface="+mn-lt"/>
              </a:rPr>
              <a:t>reçineyle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sertleştirilmiş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fiberglas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oluşmaktadır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Endüstriyel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bölümleri</a:t>
            </a:r>
            <a:r>
              <a:rPr lang="en-US" sz="2000" i="1" dirty="0">
                <a:latin typeface="+mn-lt"/>
              </a:rPr>
              <a:t>;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G</a:t>
            </a:r>
            <a:r>
              <a:rPr lang="en-US" sz="2000" i="1" dirty="0" err="1">
                <a:latin typeface="+mn-lt"/>
              </a:rPr>
              <a:t>övde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İ</a:t>
            </a:r>
            <a:r>
              <a:rPr lang="en-US" sz="2000" i="1" dirty="0" err="1">
                <a:latin typeface="+mn-lt"/>
              </a:rPr>
              <a:t>çlik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İ</a:t>
            </a:r>
            <a:r>
              <a:rPr lang="en-US" sz="2000" i="1" dirty="0" err="1">
                <a:latin typeface="+mn-lt"/>
              </a:rPr>
              <a:t>çlik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ayarı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B</a:t>
            </a:r>
            <a:r>
              <a:rPr lang="en-US" sz="2000" i="1" dirty="0" err="1">
                <a:latin typeface="+mn-lt"/>
              </a:rPr>
              <a:t>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çevresi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T</a:t>
            </a:r>
            <a:r>
              <a:rPr lang="en-US" sz="2000" i="1" dirty="0" err="1">
                <a:latin typeface="+mn-lt"/>
              </a:rPr>
              <a:t>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S</a:t>
            </a:r>
            <a:r>
              <a:rPr lang="en-US" sz="2000" i="1" dirty="0" err="1">
                <a:latin typeface="+mn-lt"/>
              </a:rPr>
              <a:t>iper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Ç</a:t>
            </a:r>
            <a:r>
              <a:rPr lang="en-US" sz="2000" i="1" dirty="0" err="1">
                <a:latin typeface="+mn-lt"/>
              </a:rPr>
              <a:t>ene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şeklindedir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Endüstriyel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Baretler</a:t>
            </a:r>
            <a:endParaRPr lang="tr-TR" sz="3600" b="1" dirty="0">
              <a:latin typeface="+mj-lt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4956412" y="3987421"/>
            <a:ext cx="3681413" cy="2076450"/>
            <a:chOff x="0" y="0"/>
            <a:chExt cx="5797" cy="327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" y="15"/>
              <a:ext cx="5766" cy="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8" y="8"/>
              <a:ext cx="5782" cy="3255"/>
              <a:chOff x="8" y="8"/>
              <a:chExt cx="5782" cy="3255"/>
            </a:xfrm>
          </p:grpSpPr>
          <p:sp>
            <p:nvSpPr>
              <p:cNvPr id="5" name="Freeform 3"/>
              <p:cNvSpPr>
                <a:spLocks/>
              </p:cNvSpPr>
              <p:nvPr/>
            </p:nvSpPr>
            <p:spPr bwMode="auto">
              <a:xfrm>
                <a:off x="8" y="8"/>
                <a:ext cx="5782" cy="3255"/>
              </a:xfrm>
              <a:custGeom>
                <a:avLst/>
                <a:gdLst>
                  <a:gd name="T0" fmla="+- 0 8 8"/>
                  <a:gd name="T1" fmla="*/ T0 w 5782"/>
                  <a:gd name="T2" fmla="+- 0 3263 8"/>
                  <a:gd name="T3" fmla="*/ 3263 h 3255"/>
                  <a:gd name="T4" fmla="+- 0 5789 8"/>
                  <a:gd name="T5" fmla="*/ T4 w 5782"/>
                  <a:gd name="T6" fmla="+- 0 3263 8"/>
                  <a:gd name="T7" fmla="*/ 3263 h 3255"/>
                  <a:gd name="T8" fmla="+- 0 5789 8"/>
                  <a:gd name="T9" fmla="*/ T8 w 5782"/>
                  <a:gd name="T10" fmla="+- 0 8 8"/>
                  <a:gd name="T11" fmla="*/ 8 h 3255"/>
                  <a:gd name="T12" fmla="+- 0 8 8"/>
                  <a:gd name="T13" fmla="*/ T12 w 5782"/>
                  <a:gd name="T14" fmla="+- 0 8 8"/>
                  <a:gd name="T15" fmla="*/ 8 h 3255"/>
                  <a:gd name="T16" fmla="+- 0 8 8"/>
                  <a:gd name="T17" fmla="*/ T16 w 5782"/>
                  <a:gd name="T18" fmla="+- 0 3263 8"/>
                  <a:gd name="T19" fmla="*/ 3263 h 3255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5782" h="3255">
                    <a:moveTo>
                      <a:pt x="0" y="3255"/>
                    </a:moveTo>
                    <a:lnTo>
                      <a:pt x="5781" y="3255"/>
                    </a:lnTo>
                    <a:lnTo>
                      <a:pt x="5781" y="0"/>
                    </a:lnTo>
                    <a:lnTo>
                      <a:pt x="0" y="0"/>
                    </a:lnTo>
                    <a:lnTo>
                      <a:pt x="0" y="3255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91996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Üstten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delinmeye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çarpmalara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endüstriyel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oranla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daha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seviyesi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sağlar</a:t>
            </a:r>
            <a:r>
              <a:rPr lang="en-US" sz="2000" i="1" dirty="0">
                <a:latin typeface="+mn-lt"/>
              </a:rPr>
              <a:t>.  </a:t>
            </a:r>
            <a:r>
              <a:rPr lang="en-US" sz="2000" i="1" dirty="0" err="1">
                <a:latin typeface="+mn-lt"/>
              </a:rPr>
              <a:t>Yapı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endüstriyel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baretlere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benzer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/>
            </a:r>
            <a:br>
              <a:rPr lang="en-US" sz="2000" i="1" dirty="0">
                <a:latin typeface="+mn-lt"/>
              </a:rPr>
            </a:b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seviyesini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yükseltmek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içerisine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P</a:t>
            </a:r>
            <a:r>
              <a:rPr lang="en-US" sz="2000" i="1" dirty="0" err="1">
                <a:latin typeface="+mn-lt"/>
              </a:rPr>
              <a:t>oliüretan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Y</a:t>
            </a:r>
            <a:r>
              <a:rPr lang="en-US" sz="2000" i="1" dirty="0" err="1">
                <a:latin typeface="+mn-lt"/>
              </a:rPr>
              <a:t>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yoğunluklu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polistiren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içerikli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köpükten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dolgu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yerleştirilmiştir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TS EN 14052+A1 </a:t>
            </a:r>
            <a:r>
              <a:rPr lang="en-US" sz="2000" i="1" dirty="0" err="1">
                <a:latin typeface="+mn-lt"/>
              </a:rPr>
              <a:t>standardına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Yüksek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Performanslı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Endüstriyel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Baretler</a:t>
            </a:r>
            <a:endParaRPr lang="tr-TR" sz="36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7331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Koruyucu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ayrıntılı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alanları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şekildedir</a:t>
            </a:r>
            <a:r>
              <a:rPr lang="en-US" sz="2000" i="1" dirty="0">
                <a:latin typeface="+mn-lt"/>
              </a:rPr>
              <a:t>;</a:t>
            </a:r>
            <a:endParaRPr lang="tr-TR" sz="2000" i="1" dirty="0">
              <a:latin typeface="+mn-lt"/>
            </a:endParaRPr>
          </a:p>
          <a:p>
            <a:pPr lvl="0" algn="just"/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İnşaat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özellikle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iskeleler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platformlarının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üstünde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altında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yakınında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kalıp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yapımı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sökümü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montaj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kurma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iskelede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yıkım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Çelik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köprüler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çelik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direkler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kuleler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hidrolik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fırınlar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çelik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haddehaneler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büyük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konteynırlar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büyük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boru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hatları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ısı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enerji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santrallarında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çalışmalar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Tüneller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maden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ocağı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girişleri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kuyular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hendeklerde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çalışmalar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Toprak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kaya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Yeraltında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taşocaklarında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hafriyat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kömür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işletmelerinde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dekapaj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Civatalama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Patlatma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9010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lvl="0" algn="just"/>
            <a:r>
              <a:rPr lang="en-US" sz="2000" i="1" dirty="0" err="1">
                <a:latin typeface="+mn-lt"/>
              </a:rPr>
              <a:t>Asansörler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kaldırma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araçları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vinç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konveyörler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civarında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fırınlar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ergitme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ocakları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çelik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haddehaneler</a:t>
            </a:r>
            <a:r>
              <a:rPr lang="en-US" sz="2000" i="1" dirty="0">
                <a:latin typeface="+mn-lt"/>
              </a:rPr>
              <a:t>, metal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demir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işleme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presle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demir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işleme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döküm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Endüstriyel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fırınlar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konteynırlar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makinalar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silolar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bunkerler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boru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hatlarında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Gemi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Demiryolu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manevra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 err="1">
                <a:latin typeface="+mn-lt"/>
              </a:rPr>
              <a:t>Mezbahalarda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24525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sahip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</a:t>
            </a:r>
            <a:r>
              <a:rPr lang="en-US" sz="2000" i="1" dirty="0">
                <a:latin typeface="+mn-lt"/>
              </a:rPr>
              <a:t> TS EN 397+A1 </a:t>
            </a:r>
            <a:r>
              <a:rPr lang="en-US" sz="2000" i="1" dirty="0" err="1">
                <a:latin typeface="+mn-lt"/>
              </a:rPr>
              <a:t>standardına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mecburi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opsiyonel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ikiye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ayrılmıştır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seçiminde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bahsi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geçen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önüne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alınarak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yanlış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tipi </a:t>
            </a:r>
            <a:r>
              <a:rPr lang="en-US" sz="2000" i="1" dirty="0" err="1">
                <a:latin typeface="+mn-lt"/>
              </a:rPr>
              <a:t>seçimi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yüzünden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oluşabilecek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olumsuz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durumlar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önlenebilir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Mecburi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testler</a:t>
            </a:r>
            <a:r>
              <a:rPr lang="en-US" sz="2000" i="1" dirty="0">
                <a:latin typeface="+mn-lt"/>
              </a:rPr>
              <a:t>;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Ç</a:t>
            </a:r>
            <a:r>
              <a:rPr lang="en-US" sz="2000" i="1" dirty="0" err="1">
                <a:latin typeface="+mn-lt"/>
              </a:rPr>
              <a:t>ene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bağlantılarının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direnci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i="1" dirty="0" err="1">
                <a:latin typeface="+mn-lt"/>
              </a:rPr>
              <a:t>Darbeye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D</a:t>
            </a:r>
            <a:r>
              <a:rPr lang="en-US" sz="2000" i="1" dirty="0" err="1">
                <a:latin typeface="+mn-lt"/>
              </a:rPr>
              <a:t>elinmeye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000" i="1" dirty="0">
                <a:latin typeface="+mn-lt"/>
              </a:rPr>
              <a:t>A</a:t>
            </a:r>
            <a:r>
              <a:rPr lang="en-US" sz="2000" i="1" dirty="0" err="1">
                <a:latin typeface="+mn-lt"/>
              </a:rPr>
              <a:t>leve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belirlenmiştir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94010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Opsiyonel</a:t>
            </a:r>
            <a:r>
              <a:rPr lang="en-US" sz="2000" i="1" dirty="0">
                <a:latin typeface="+mn-lt"/>
              </a:rPr>
              <a:t> test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işaretlemeler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ise</a:t>
            </a:r>
            <a:r>
              <a:rPr lang="en-US" sz="2000" i="1" dirty="0">
                <a:latin typeface="+mn-lt"/>
              </a:rPr>
              <a:t>;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E</a:t>
            </a:r>
            <a:r>
              <a:rPr lang="en-US" sz="2000" i="1" dirty="0" err="1">
                <a:latin typeface="+mn-lt"/>
              </a:rPr>
              <a:t>lektriksel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yalıtkanlık</a:t>
            </a:r>
            <a:r>
              <a:rPr lang="en-US" sz="2000" i="1" dirty="0">
                <a:latin typeface="+mn-lt"/>
              </a:rPr>
              <a:t> (440 V </a:t>
            </a:r>
            <a:r>
              <a:rPr lang="en-US" sz="2000" i="1" dirty="0" err="1">
                <a:latin typeface="+mn-lt"/>
              </a:rPr>
              <a:t>veya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1000 V), </a:t>
            </a:r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Y</a:t>
            </a:r>
            <a:r>
              <a:rPr lang="en-US" sz="2000" i="1" dirty="0">
                <a:latin typeface="+mn-lt"/>
              </a:rPr>
              <a:t>anal </a:t>
            </a:r>
            <a:r>
              <a:rPr lang="en-US" sz="2000" i="1" dirty="0" err="1">
                <a:latin typeface="+mn-lt"/>
              </a:rPr>
              <a:t>deformasyon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Ç</a:t>
            </a:r>
            <a:r>
              <a:rPr lang="en-US" sz="2000" i="1" dirty="0">
                <a:latin typeface="+mn-lt"/>
              </a:rPr>
              <a:t>ok </a:t>
            </a:r>
            <a:r>
              <a:rPr lang="en-US" sz="2000" i="1" dirty="0" err="1">
                <a:latin typeface="+mn-lt"/>
              </a:rPr>
              <a:t>düşük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çok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sıcaklıklar</a:t>
            </a:r>
            <a:r>
              <a:rPr lang="en-US" sz="2000" i="1" dirty="0">
                <a:latin typeface="+mn-lt"/>
              </a:rPr>
              <a:t>(-30, +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150 C )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E</a:t>
            </a:r>
            <a:r>
              <a:rPr lang="en-US" sz="2000" i="1" dirty="0" err="1">
                <a:latin typeface="+mn-lt"/>
              </a:rPr>
              <a:t>rgimiş</a:t>
            </a:r>
            <a:r>
              <a:rPr lang="en-US" sz="2000" i="1" dirty="0">
                <a:latin typeface="+mn-lt"/>
              </a:rPr>
              <a:t> metal </a:t>
            </a:r>
            <a:r>
              <a:rPr lang="en-US" sz="2000" i="1" dirty="0" err="1">
                <a:latin typeface="+mn-lt"/>
              </a:rPr>
              <a:t>sıçramasıdır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 </a:t>
            </a:r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4339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Çene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bağlantıları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dengede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durmasını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takılma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devrilme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durumlarda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kolay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çıkmamasını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Darbeye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özelliğiyle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barete</a:t>
            </a:r>
            <a:r>
              <a:rPr lang="en-US" sz="2000" i="1" dirty="0">
                <a:latin typeface="+mn-lt"/>
              </a:rPr>
              <a:t> 5000 Newton’ </a:t>
            </a:r>
            <a:r>
              <a:rPr lang="en-US" sz="2000" i="1" dirty="0" err="1">
                <a:latin typeface="+mn-lt"/>
              </a:rPr>
              <a:t>luk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kuvvet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uygulandığında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uygulanan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kuvvetin</a:t>
            </a:r>
            <a:r>
              <a:rPr lang="en-US" sz="2000" i="1" dirty="0">
                <a:latin typeface="+mn-lt"/>
              </a:rPr>
              <a:t> belli </a:t>
            </a:r>
            <a:r>
              <a:rPr lang="en-US" sz="2000" i="1" dirty="0" err="1">
                <a:latin typeface="+mn-lt"/>
              </a:rPr>
              <a:t>sınır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değerler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engellenerek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boyun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bölgesinin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korunduğunu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gösterir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Delinmeye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yüksekten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düşen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sivri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cisimlere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kullanıcıyı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korumadığını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gösterir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Aleve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barete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alev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tutulduğunda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tutuşup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tutuşmadığını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gösterir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Alevin</a:t>
            </a:r>
            <a:r>
              <a:rPr lang="en-US" sz="2000" i="1" dirty="0">
                <a:latin typeface="+mn-lt"/>
              </a:rPr>
              <a:t> belli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süre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sonra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sönmesi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gerekmektedir</a:t>
            </a:r>
            <a:r>
              <a:rPr lang="en-US" sz="2000" i="1" dirty="0">
                <a:latin typeface="+mn-lt"/>
              </a:rPr>
              <a:t>. Bu </a:t>
            </a:r>
            <a:r>
              <a:rPr lang="en-US" sz="2000" i="1" dirty="0" err="1">
                <a:latin typeface="+mn-lt"/>
              </a:rPr>
              <a:t>özelliği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karşılamayan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tutuşarak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kullanıcıya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zarar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verebilir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 </a:t>
            </a:r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216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70305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Çok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düşük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sıcaklıkta</a:t>
            </a:r>
            <a:r>
              <a:rPr lang="en-US" sz="2000" i="1" dirty="0">
                <a:latin typeface="+mn-lt"/>
              </a:rPr>
              <a:t> (-20 </a:t>
            </a:r>
            <a:r>
              <a:rPr lang="en-US" sz="2000" i="1" baseline="30000" dirty="0" err="1">
                <a:latin typeface="+mn-lt"/>
              </a:rPr>
              <a:t>o</a:t>
            </a:r>
            <a:r>
              <a:rPr lang="en-US" sz="2000" i="1" dirty="0" err="1">
                <a:latin typeface="+mn-lt"/>
              </a:rPr>
              <a:t>C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-30 </a:t>
            </a:r>
            <a:r>
              <a:rPr lang="en-US" sz="2000" i="1" baseline="30000" dirty="0" err="1">
                <a:latin typeface="+mn-lt"/>
              </a:rPr>
              <a:t>o</a:t>
            </a:r>
            <a:r>
              <a:rPr lang="en-US" sz="2000" i="1" dirty="0" err="1">
                <a:latin typeface="+mn-lt"/>
              </a:rPr>
              <a:t>C</a:t>
            </a:r>
            <a:r>
              <a:rPr lang="en-US" sz="2000" i="1" dirty="0">
                <a:latin typeface="+mn-lt"/>
              </a:rPr>
              <a:t>),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çok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sıcaklıkta</a:t>
            </a:r>
            <a:r>
              <a:rPr lang="en-US" sz="2000" i="1" dirty="0">
                <a:latin typeface="+mn-lt"/>
              </a:rPr>
              <a:t> (+150 </a:t>
            </a:r>
            <a:r>
              <a:rPr lang="en-US" sz="2000" i="1" baseline="30000" dirty="0" err="1">
                <a:latin typeface="+mn-lt"/>
              </a:rPr>
              <a:t>o</a:t>
            </a:r>
            <a:r>
              <a:rPr lang="en-US" sz="2000" i="1" dirty="0" err="1">
                <a:latin typeface="+mn-lt"/>
              </a:rPr>
              <a:t>C</a:t>
            </a:r>
            <a:r>
              <a:rPr lang="en-US" sz="2000" i="1" dirty="0">
                <a:latin typeface="+mn-lt"/>
              </a:rPr>
              <a:t>) </a:t>
            </a:r>
            <a:r>
              <a:rPr lang="en-US" sz="2000" i="1" dirty="0" err="1">
                <a:latin typeface="+mn-lt"/>
              </a:rPr>
              <a:t>şartlandırıldıktan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sonra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olmak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ergimiş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metallerin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sıçramasıyla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delinmemek</a:t>
            </a:r>
            <a:r>
              <a:rPr lang="en-US" sz="2000" i="1" dirty="0">
                <a:latin typeface="+mn-lt"/>
              </a:rPr>
              <a:t>/</a:t>
            </a:r>
            <a:r>
              <a:rPr lang="en-US" sz="2000" i="1" dirty="0" err="1">
                <a:latin typeface="+mn-lt"/>
              </a:rPr>
              <a:t>tutuşmamak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elektriksel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bakımından</a:t>
            </a:r>
            <a:r>
              <a:rPr lang="en-US" sz="2000" i="1" dirty="0">
                <a:latin typeface="+mn-lt"/>
              </a:rPr>
              <a:t> 1,2 mA den </a:t>
            </a:r>
            <a:r>
              <a:rPr lang="en-US" sz="2000" i="1" dirty="0" err="1">
                <a:latin typeface="+mn-lt"/>
              </a:rPr>
              <a:t>fazla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kaçak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akıma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müsaade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etmemek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opsiyonel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sahip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daha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zorlu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ortam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koşullarında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kullanılmaktadır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Bu </a:t>
            </a:r>
            <a:r>
              <a:rPr lang="en-US" sz="2000" i="1" dirty="0" err="1">
                <a:latin typeface="+mn-lt"/>
              </a:rPr>
              <a:t>tür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seçiminde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mecburi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sıra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söz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konusu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</a:t>
            </a:r>
            <a:r>
              <a:rPr lang="en-US" sz="2000" i="1" dirty="0">
                <a:latin typeface="+mn-lt"/>
              </a:rPr>
              <a:t> de </a:t>
            </a:r>
            <a:r>
              <a:rPr lang="en-US" sz="2000" i="1" dirty="0" err="1">
                <a:latin typeface="+mn-lt"/>
              </a:rPr>
              <a:t>aranmalıdır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işteki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korunma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ihtiyacı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şartları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önüne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alınarak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gerektiğinde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mutlaka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düşük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sıcaklıklarda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elektriksel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yalıtkanlık</a:t>
            </a:r>
            <a:r>
              <a:rPr lang="en-US" sz="2000" i="1" dirty="0">
                <a:latin typeface="+mn-lt"/>
              </a:rPr>
              <a:t>, belli </a:t>
            </a:r>
            <a:r>
              <a:rPr lang="en-US" sz="2000" i="1" dirty="0" err="1">
                <a:latin typeface="+mn-lt"/>
              </a:rPr>
              <a:t>seviyede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</a:t>
            </a:r>
            <a:r>
              <a:rPr lang="en-US" sz="2000" i="1" dirty="0">
                <a:latin typeface="+mn-lt"/>
              </a:rPr>
              <a:t> metal </a:t>
            </a:r>
            <a:r>
              <a:rPr lang="en-US" sz="2000" i="1" dirty="0" err="1">
                <a:latin typeface="+mn-lt"/>
              </a:rPr>
              <a:t>sıçramalarına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dayanıklılık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standartların</a:t>
            </a:r>
            <a:r>
              <a:rPr lang="en-US" sz="2000" i="1" dirty="0">
                <a:latin typeface="+mn-lt"/>
              </a:rPr>
              <a:t> da </a:t>
            </a:r>
            <a:r>
              <a:rPr lang="en-US" sz="2000" i="1" dirty="0" err="1">
                <a:latin typeface="+mn-lt"/>
              </a:rPr>
              <a:t>bulunması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aranmalı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opsiyonel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testlerin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yapıldığına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işaretlemeler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bulunduğundan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emin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olunmalıdır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 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03457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4662115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havalandırma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deliklerinin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bazı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uygulamalar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konforu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arttırabilmektedir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Ancak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havalandırmanın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açık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uygulamalarda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kullanılmamalıdır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Havalandırma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deliklerinin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yerlerde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temiz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havanın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alt </a:t>
            </a:r>
            <a:r>
              <a:rPr lang="en-US" sz="2000" i="1" dirty="0" err="1">
                <a:latin typeface="+mn-lt"/>
              </a:rPr>
              <a:t>kenarı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çevresinden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girebildiğinde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gövdenin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üstteki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üçte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kısmına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yerleştirilen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delikler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vasıtasıyla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çıkabildiğinde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havalandırmanın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iyileştirebileceğine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dikkat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çekilmelidir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 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b="1" i="1" u="sng" dirty="0" err="1">
                <a:latin typeface="+mn-lt"/>
              </a:rPr>
              <a:t>Baret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üzerinde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çizik</a:t>
            </a:r>
            <a:r>
              <a:rPr lang="en-US" sz="2000" b="1" i="1" u="sng" dirty="0">
                <a:latin typeface="+mn-lt"/>
              </a:rPr>
              <a:t>, </a:t>
            </a:r>
            <a:r>
              <a:rPr lang="en-US" sz="2000" b="1" i="1" u="sng" dirty="0" err="1">
                <a:latin typeface="+mn-lt"/>
              </a:rPr>
              <a:t>kırık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gibi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hasar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ve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deformasyon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oluşmuş</a:t>
            </a:r>
            <a:r>
              <a:rPr lang="en-US" sz="2000" b="1" i="1" u="sng" dirty="0">
                <a:latin typeface="+mn-lt"/>
              </a:rPr>
              <a:t>, </a:t>
            </a:r>
            <a:r>
              <a:rPr lang="en-US" sz="2000" b="1" i="1" u="sng" dirty="0" err="1">
                <a:latin typeface="+mn-lt"/>
              </a:rPr>
              <a:t>elektik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çarpmasına</a:t>
            </a:r>
            <a:r>
              <a:rPr lang="en-US" sz="2000" b="1" i="1" u="sng" dirty="0">
                <a:latin typeface="+mn-lt"/>
              </a:rPr>
              <a:t>, </a:t>
            </a:r>
            <a:r>
              <a:rPr lang="en-US" sz="2000" b="1" i="1" u="sng" dirty="0" err="1">
                <a:latin typeface="+mn-lt"/>
              </a:rPr>
              <a:t>iş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kazasına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veya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kimyasala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maruz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kalmış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ise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mutlaka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yenisi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ile</a:t>
            </a:r>
            <a:r>
              <a:rPr lang="en-US" sz="2000" b="1" i="1" u="sng" dirty="0">
                <a:latin typeface="+mn-lt"/>
              </a:rPr>
              <a:t> </a:t>
            </a:r>
            <a:r>
              <a:rPr lang="en-US" sz="2000" b="1" i="1" u="sng" dirty="0" err="1">
                <a:latin typeface="+mn-lt"/>
              </a:rPr>
              <a:t>değiştirilmelidir</a:t>
            </a:r>
            <a:r>
              <a:rPr lang="en-US" sz="2000" b="1" i="1" u="sng" dirty="0">
                <a:latin typeface="+mn-lt"/>
              </a:rPr>
              <a:t>.</a:t>
            </a:r>
            <a:endParaRPr lang="tr-TR" sz="2000" b="1" i="1" u="sng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/>
            </a:r>
            <a:br>
              <a:rPr lang="en-US" sz="2000" i="1" dirty="0">
                <a:latin typeface="+mn-lt"/>
              </a:rPr>
            </a:br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45357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/>
              <a:t>Standartta</a:t>
            </a:r>
            <a:r>
              <a:rPr lang="en-US" sz="2000" i="1" dirty="0"/>
              <a:t> </a:t>
            </a:r>
            <a:r>
              <a:rPr lang="en-US" sz="2000" i="1" dirty="0" err="1"/>
              <a:t>zorlayıcı</a:t>
            </a:r>
            <a:r>
              <a:rPr lang="en-US" sz="2000" i="1" dirty="0"/>
              <a:t> </a:t>
            </a:r>
            <a:r>
              <a:rPr lang="en-US" sz="2000" i="1" dirty="0" err="1"/>
              <a:t>olmamakla</a:t>
            </a:r>
            <a:r>
              <a:rPr lang="en-US" sz="2000" i="1" dirty="0"/>
              <a:t> </a:t>
            </a:r>
            <a:r>
              <a:rPr lang="en-US" sz="2000" i="1" dirty="0" err="1"/>
              <a:t>birlikte</a:t>
            </a:r>
            <a:r>
              <a:rPr lang="en-US" sz="2000" i="1" dirty="0"/>
              <a:t>, </a:t>
            </a:r>
            <a:r>
              <a:rPr lang="en-US" sz="2000" i="1" dirty="0" err="1"/>
              <a:t>kullanıcının</a:t>
            </a:r>
            <a:r>
              <a:rPr lang="en-US" sz="2000" i="1" dirty="0"/>
              <a:t> </a:t>
            </a:r>
            <a:r>
              <a:rPr lang="en-US" sz="2000" i="1" dirty="0" err="1"/>
              <a:t>rahatlığını</a:t>
            </a:r>
            <a:r>
              <a:rPr lang="en-US" sz="2000" i="1" dirty="0"/>
              <a:t> </a:t>
            </a:r>
            <a:r>
              <a:rPr lang="en-US" sz="2000" i="1" dirty="0" err="1"/>
              <a:t>artırmak</a:t>
            </a:r>
            <a:r>
              <a:rPr lang="en-US" sz="2000" i="1" dirty="0"/>
              <a:t> </a:t>
            </a:r>
            <a:r>
              <a:rPr lang="en-US" sz="2000" i="1" dirty="0" err="1"/>
              <a:t>içim</a:t>
            </a:r>
            <a:r>
              <a:rPr lang="en-US" sz="2000" i="1" dirty="0"/>
              <a:t> </a:t>
            </a:r>
            <a:r>
              <a:rPr lang="en-US" sz="2000" i="1" dirty="0" err="1"/>
              <a:t>bir</a:t>
            </a:r>
            <a:r>
              <a:rPr lang="en-US" sz="2000" i="1" dirty="0"/>
              <a:t> </a:t>
            </a:r>
            <a:r>
              <a:rPr lang="en-US" sz="2000" i="1" dirty="0" err="1"/>
              <a:t>ter</a:t>
            </a:r>
            <a:r>
              <a:rPr lang="en-US" sz="2000" i="1" dirty="0"/>
              <a:t> </a:t>
            </a:r>
            <a:r>
              <a:rPr lang="en-US" sz="2000" i="1" dirty="0" err="1"/>
              <a:t>bandı</a:t>
            </a:r>
            <a:r>
              <a:rPr lang="en-US" sz="2000" i="1" dirty="0"/>
              <a:t> </a:t>
            </a:r>
            <a:r>
              <a:rPr lang="en-US" sz="2000" i="1" dirty="0" err="1"/>
              <a:t>verilmesi</a:t>
            </a:r>
            <a:r>
              <a:rPr lang="en-US" sz="2000" i="1" dirty="0"/>
              <a:t> </a:t>
            </a:r>
            <a:r>
              <a:rPr lang="en-US" sz="2000" i="1" dirty="0" err="1"/>
              <a:t>tavsiye</a:t>
            </a:r>
            <a:r>
              <a:rPr lang="en-US" sz="2000" i="1" dirty="0"/>
              <a:t> </a:t>
            </a:r>
            <a:r>
              <a:rPr lang="en-US" sz="2000" i="1" dirty="0" err="1"/>
              <a:t>edilir</a:t>
            </a:r>
            <a:r>
              <a:rPr lang="en-US" sz="2000" i="1" dirty="0"/>
              <a:t>. </a:t>
            </a:r>
            <a:endParaRPr lang="tr-TR" sz="2000" i="1" dirty="0"/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Ter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malzemesi</a:t>
            </a:r>
            <a:r>
              <a:rPr lang="en-US" sz="2000" i="1" dirty="0">
                <a:latin typeface="+mn-lt"/>
              </a:rPr>
              <a:t>/</a:t>
            </a:r>
            <a:r>
              <a:rPr lang="en-US" sz="2000" i="1" dirty="0" err="1">
                <a:latin typeface="+mn-lt"/>
              </a:rPr>
              <a:t>malzemeleri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absorban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aşağıdaki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sağlamalıdır</a:t>
            </a:r>
            <a:r>
              <a:rPr lang="en-US" sz="2000" i="1" dirty="0">
                <a:latin typeface="+mn-lt"/>
              </a:rPr>
              <a:t>: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 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Kalınlık</a:t>
            </a:r>
            <a:r>
              <a:rPr lang="en-US" sz="2000" i="1" dirty="0">
                <a:latin typeface="+mn-lt"/>
              </a:rPr>
              <a:t> : 0,8 mm (</a:t>
            </a:r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az</a:t>
            </a:r>
            <a:r>
              <a:rPr lang="en-US" sz="2000" i="1" dirty="0">
                <a:latin typeface="+mn-lt"/>
              </a:rPr>
              <a:t>), 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pH </a:t>
            </a:r>
            <a:r>
              <a:rPr lang="en-US" sz="2000" i="1" dirty="0" err="1">
                <a:latin typeface="+mn-lt"/>
              </a:rPr>
              <a:t>değeri</a:t>
            </a:r>
            <a:r>
              <a:rPr lang="en-US" sz="2000" i="1" dirty="0">
                <a:latin typeface="+mn-lt"/>
              </a:rPr>
              <a:t> : 3,5 (</a:t>
            </a:r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az</a:t>
            </a:r>
            <a:r>
              <a:rPr lang="en-US" sz="2000" i="1" dirty="0">
                <a:latin typeface="+mn-lt"/>
              </a:rPr>
              <a:t>),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Yıkanabilir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içeriği</a:t>
            </a:r>
            <a:r>
              <a:rPr lang="en-US" sz="2000" i="1" dirty="0">
                <a:latin typeface="+mn-lt"/>
              </a:rPr>
              <a:t> : % 6 (</a:t>
            </a:r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çok</a:t>
            </a:r>
            <a:r>
              <a:rPr lang="en-US" sz="2000" i="1" dirty="0">
                <a:latin typeface="+mn-lt"/>
              </a:rPr>
              <a:t>),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Ter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deriden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yapılmışsa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diklorometan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ekstrakte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edilebilen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oranı</a:t>
            </a:r>
            <a:r>
              <a:rPr lang="en-US" sz="2000" i="1" dirty="0">
                <a:latin typeface="+mn-lt"/>
              </a:rPr>
              <a:t>: %4- %12.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79547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azından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gövde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şapka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bantlarını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içermelidir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cilt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kısımları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cilt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tahrişine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neden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bilinen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sağlığa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olumsuz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etkisi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malzemeler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kullanılmamalıdır</a:t>
            </a:r>
            <a:r>
              <a:rPr lang="en-US" sz="2000" i="1" dirty="0">
                <a:latin typeface="+mn-lt"/>
              </a:rPr>
              <a:t>; </a:t>
            </a:r>
            <a:r>
              <a:rPr lang="en-US" sz="2000" i="1" dirty="0" err="1">
                <a:latin typeface="+mn-lt"/>
              </a:rPr>
              <a:t>giyildiğinde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herhangi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kısmında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aksesuarlarında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giyen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temasta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temas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ihtimali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bağlı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cihazlarda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giyeni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yaralayabilecek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keskin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kenar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pürüzlülük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çıkıntı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olmamalıdır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kullanıcıya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zarar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vermemelidir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 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ayarlanabilir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giyen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tarafından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değiştirmek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çıkarılabilir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herhangi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kısmı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herhangi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kullanılmaksızın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ayarlamayı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çıkarmayı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takmayı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kolaylaştıracak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şekilde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tasarlanmalı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üretilmelidir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Baretteki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herhangi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tertibatı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beklenen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şartları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altında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kullanıcının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bilgisi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dışında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hatalı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ayarlamaya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meydan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vermeyecek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şekilde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tasarlanmalı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imal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94564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Şapka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bantları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ense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ense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uzunluğu</a:t>
            </a:r>
            <a:r>
              <a:rPr lang="en-US" sz="2000" i="1" dirty="0">
                <a:latin typeface="+mn-lt"/>
              </a:rPr>
              <a:t> 5 </a:t>
            </a:r>
            <a:r>
              <a:rPr lang="en-US" sz="2000" i="1" dirty="0" err="1">
                <a:latin typeface="+mn-lt"/>
              </a:rPr>
              <a:t>mm'den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fazla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olmayan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bölümler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halinde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ayarlanabilmelidir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Ense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gövde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kenarı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yaptığı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açı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ayarlanabilir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. Bu,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gövdedeki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açısal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ayarlanmasıyla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sağlanabilir</a:t>
            </a:r>
            <a:r>
              <a:rPr lang="en-US" sz="2000" i="1" dirty="0">
                <a:latin typeface="+mn-lt"/>
              </a:rPr>
              <a:t>. Bu </a:t>
            </a:r>
            <a:r>
              <a:rPr lang="en-US" sz="2000" i="1" dirty="0" err="1">
                <a:latin typeface="+mn-lt"/>
              </a:rPr>
              <a:t>tedbir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ekipmanın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başta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daha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güvenli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durmasını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sağlayabilir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Ekipman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gövdesi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bağlayıcı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vasıtasıyla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donatılmalıdır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Ekipman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verilen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herhangi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gerilmemiş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durumda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genişliği</a:t>
            </a:r>
            <a:r>
              <a:rPr lang="en-US" sz="2000" i="1" dirty="0">
                <a:latin typeface="+mn-lt"/>
              </a:rPr>
              <a:t> 10 mm den </a:t>
            </a:r>
            <a:r>
              <a:rPr lang="en-US" sz="2000" i="1" dirty="0" err="1">
                <a:latin typeface="+mn-lt"/>
              </a:rPr>
              <a:t>az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olmamalı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gövde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bağlı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Eğer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ekipmanın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gövdesi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havalandırma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amaçlı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deliklere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sahip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deliklerin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toplam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alanı</a:t>
            </a:r>
            <a:r>
              <a:rPr lang="en-US" sz="2000" i="1" dirty="0">
                <a:latin typeface="+mn-lt"/>
              </a:rPr>
              <a:t> 150 mm</a:t>
            </a:r>
            <a:r>
              <a:rPr lang="en-US" sz="2000" i="1" baseline="30000" dirty="0">
                <a:latin typeface="+mn-lt"/>
              </a:rPr>
              <a:t>2</a:t>
            </a:r>
            <a:r>
              <a:rPr lang="en-US" sz="2000" i="1" dirty="0">
                <a:latin typeface="+mn-lt"/>
              </a:rPr>
              <a:t> den </a:t>
            </a:r>
            <a:r>
              <a:rPr lang="en-US" sz="2000" i="1" dirty="0" err="1">
                <a:latin typeface="+mn-lt"/>
              </a:rPr>
              <a:t>az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450 mm</a:t>
            </a:r>
            <a:r>
              <a:rPr lang="en-US" sz="2000" i="1" baseline="30000" dirty="0">
                <a:latin typeface="+mn-lt"/>
              </a:rPr>
              <a:t>2 </a:t>
            </a:r>
            <a:r>
              <a:rPr lang="en-US" sz="2000" i="1" dirty="0">
                <a:latin typeface="+mn-lt"/>
              </a:rPr>
              <a:t>den </a:t>
            </a:r>
            <a:r>
              <a:rPr lang="en-US" sz="2000" i="1" dirty="0" err="1">
                <a:latin typeface="+mn-lt"/>
              </a:rPr>
              <a:t>fazla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37896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Yukarıda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bahsedilen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; </a:t>
            </a:r>
            <a:r>
              <a:rPr lang="en-US" sz="2000" i="1" dirty="0" err="1">
                <a:latin typeface="+mn-lt"/>
              </a:rPr>
              <a:t>hafif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rahat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ergonomik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kolayca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ayarlanabilen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kullanıcıya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uyumlu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dayanıklı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. 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; </a:t>
            </a:r>
            <a:r>
              <a:rPr lang="en-US" sz="2000" i="1" dirty="0" err="1">
                <a:latin typeface="+mn-lt"/>
              </a:rPr>
              <a:t>güneş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yağmur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soğuk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toz</a:t>
            </a:r>
            <a:r>
              <a:rPr lang="en-US" sz="2000" i="1" dirty="0">
                <a:latin typeface="+mn-lt"/>
              </a:rPr>
              <a:t>,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titreşim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ter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temas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olumsuz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koşulların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etkisi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altında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bozulmaya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uğramamalıdır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içliğinde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bantların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cilt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temas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kısımlarında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tahrişe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neden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olabilecek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Temizleme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bakım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dezenfekte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tavsiye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maddeler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imalatçı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talimatları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çerçevesinde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uygulandığında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giyen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kişi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olumsuz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herhangi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göstermemelidir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87788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takılacak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cihazlar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kaza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durumunda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kullanıcının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yaralanmasına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sebep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olmayacak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şekilde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tasarlanmalıdır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Özellikle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kısmında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sebep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olabilecek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metalik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başka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sert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çıkıntı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-10 </a:t>
            </a:r>
            <a:r>
              <a:rPr lang="en-US" sz="2000" i="1" baseline="30000" dirty="0" err="1">
                <a:latin typeface="+mn-lt"/>
              </a:rPr>
              <a:t>o</a:t>
            </a:r>
            <a:r>
              <a:rPr lang="en-US" sz="2000" i="1" dirty="0" err="1">
                <a:latin typeface="+mn-lt"/>
              </a:rPr>
              <a:t>C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+50 </a:t>
            </a:r>
            <a:r>
              <a:rPr lang="en-US" sz="2000" i="1" baseline="30000" dirty="0" err="1">
                <a:latin typeface="+mn-lt"/>
              </a:rPr>
              <a:t>o</a:t>
            </a:r>
            <a:r>
              <a:rPr lang="en-US" sz="2000" i="1" dirty="0" err="1">
                <a:latin typeface="+mn-lt"/>
              </a:rPr>
              <a:t>C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arasındaki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ortam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sıcaklıklarda</a:t>
            </a:r>
            <a:r>
              <a:rPr lang="en-US" sz="2000" i="1" dirty="0">
                <a:latin typeface="+mn-lt"/>
              </a:rPr>
              <a:t> normal </a:t>
            </a:r>
            <a:r>
              <a:rPr lang="en-US" sz="2000" i="1" dirty="0" err="1">
                <a:latin typeface="+mn-lt"/>
              </a:rPr>
              <a:t>endüstriyel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kullanılabilir</a:t>
            </a:r>
            <a:r>
              <a:rPr lang="en-US" sz="2000" i="1" dirty="0">
                <a:latin typeface="+mn-lt"/>
              </a:rPr>
              <a:t>. -20 </a:t>
            </a:r>
            <a:r>
              <a:rPr lang="en-US" sz="2000" i="1" baseline="30000" dirty="0" err="1">
                <a:latin typeface="+mn-lt"/>
              </a:rPr>
              <a:t>o</a:t>
            </a:r>
            <a:r>
              <a:rPr lang="en-US" sz="2000" i="1" dirty="0" err="1">
                <a:latin typeface="+mn-lt"/>
              </a:rPr>
              <a:t>C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-30 </a:t>
            </a:r>
            <a:r>
              <a:rPr lang="en-US" sz="2000" i="1" baseline="30000" dirty="0" err="1">
                <a:latin typeface="+mn-lt"/>
              </a:rPr>
              <a:t>o</a:t>
            </a:r>
            <a:r>
              <a:rPr lang="en-US" sz="2000" i="1" dirty="0" err="1">
                <a:latin typeface="+mn-lt"/>
              </a:rPr>
              <a:t>C</a:t>
            </a:r>
            <a:r>
              <a:rPr lang="en-US" sz="2000" i="1" dirty="0">
                <a:latin typeface="+mn-lt"/>
              </a:rPr>
              <a:t> de </a:t>
            </a:r>
            <a:r>
              <a:rPr lang="en-US" sz="2000" i="1" dirty="0" err="1">
                <a:latin typeface="+mn-lt"/>
              </a:rPr>
              <a:t>yapılacak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çalışmalarda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sıcaklıklara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dayanıklı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. Bu tip </a:t>
            </a:r>
            <a:r>
              <a:rPr lang="en-US" sz="2000" i="1" dirty="0" err="1">
                <a:latin typeface="+mn-lt"/>
              </a:rPr>
              <a:t>baretlerin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üstünde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dayanıklı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üreticisi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tarafından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belirtilmelidir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Döküm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demir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çelik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ortamlarına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üretilen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üstünde</a:t>
            </a:r>
            <a:r>
              <a:rPr lang="en-US" sz="2000" i="1" dirty="0">
                <a:latin typeface="+mn-lt"/>
              </a:rPr>
              <a:t> +150 </a:t>
            </a:r>
            <a:r>
              <a:rPr lang="en-US" sz="2000" i="1" baseline="30000" dirty="0" err="1">
                <a:latin typeface="+mn-lt"/>
              </a:rPr>
              <a:t>o</a:t>
            </a:r>
            <a:r>
              <a:rPr lang="en-US" sz="2000" i="1" dirty="0" err="1">
                <a:latin typeface="+mn-lt"/>
              </a:rPr>
              <a:t>C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ibaresi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 </a:t>
            </a:r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3759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Düşük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voltajlı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elektrik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kaynaklı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tehlikelerin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ortamlarında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yalıtkan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özellikli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dirty="0" err="1">
                <a:latin typeface="+mn-lt"/>
              </a:rPr>
              <a:t>dielektrik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)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Bu tip </a:t>
            </a:r>
            <a:r>
              <a:rPr lang="en-US" sz="2000" i="1" dirty="0" err="1">
                <a:latin typeface="+mn-lt"/>
              </a:rPr>
              <a:t>baretlerin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 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(440 Volt </a:t>
            </a:r>
            <a:r>
              <a:rPr lang="en-US" sz="2000" i="1" dirty="0" err="1">
                <a:latin typeface="+mn-lt"/>
              </a:rPr>
              <a:t>Alternatif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Akım</a:t>
            </a:r>
            <a:r>
              <a:rPr lang="en-US" sz="2000" i="1" dirty="0">
                <a:latin typeface="+mn-lt"/>
              </a:rPr>
              <a:t>) </a:t>
            </a:r>
            <a:r>
              <a:rPr lang="en-US" sz="2000" i="1" dirty="0" err="1">
                <a:latin typeface="+mn-lt"/>
              </a:rPr>
              <a:t>ibaresi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1000 V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1500 V u </a:t>
            </a:r>
            <a:r>
              <a:rPr lang="en-US" sz="2000" i="1" dirty="0" err="1">
                <a:latin typeface="+mn-lt"/>
              </a:rPr>
              <a:t>aşmayan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gerilimin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altında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çalışmalarda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ise</a:t>
            </a:r>
            <a:r>
              <a:rPr lang="en-US" sz="2000" i="1" dirty="0">
                <a:latin typeface="+mn-lt"/>
              </a:rPr>
              <a:t> EN 50365 </a:t>
            </a:r>
            <a:r>
              <a:rPr lang="en-US" sz="2000" i="1" dirty="0" err="1">
                <a:latin typeface="+mn-lt"/>
              </a:rPr>
              <a:t>standardına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EN 50365 </a:t>
            </a:r>
            <a:r>
              <a:rPr lang="en-US" sz="2000" i="1" dirty="0" err="1">
                <a:latin typeface="+mn-lt"/>
              </a:rPr>
              <a:t>standardına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alçak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gerilim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tesislerinde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elektriksel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yalıtımlı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aşağıdaki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piktogram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bulunmaktadır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tr-TR" sz="2000" i="1" dirty="0">
                <a:latin typeface="+mn-lt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  <p:pic>
        <p:nvPicPr>
          <p:cNvPr id="6" name="image44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47685" y="5242730"/>
            <a:ext cx="149479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688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Döküm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sektörü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ergimiş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metallerle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yapıldığı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işkollarında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 “MM” (Molten Metal) </a:t>
            </a:r>
            <a:r>
              <a:rPr lang="en-US" sz="2000" i="1" dirty="0" err="1">
                <a:latin typeface="+mn-lt"/>
              </a:rPr>
              <a:t>ibaresi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</a:t>
            </a:r>
            <a:r>
              <a:rPr lang="en-US" sz="2000" i="1" dirty="0">
                <a:latin typeface="+mn-lt"/>
              </a:rPr>
              <a:t> metal </a:t>
            </a:r>
            <a:r>
              <a:rPr lang="en-US" sz="2000" i="1" dirty="0" err="1">
                <a:latin typeface="+mn-lt"/>
              </a:rPr>
              <a:t>sıçramalarına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dayanıklı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Yandan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kullanılacak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baretlerdeyse</a:t>
            </a:r>
            <a:r>
              <a:rPr lang="en-US" sz="2000" i="1" dirty="0">
                <a:latin typeface="+mn-lt"/>
              </a:rPr>
              <a:t> “LD” </a:t>
            </a:r>
            <a:r>
              <a:rPr lang="en-US" sz="2000" i="1" dirty="0" err="1">
                <a:latin typeface="+mn-lt"/>
              </a:rPr>
              <a:t>simgesi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bulunmalıdır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sıcaklıklarda</a:t>
            </a:r>
            <a:r>
              <a:rPr lang="en-US" sz="2000" i="1" dirty="0">
                <a:latin typeface="+mn-lt"/>
              </a:rPr>
              <a:t>   </a:t>
            </a:r>
            <a:r>
              <a:rPr lang="en-US" sz="2000" i="1" dirty="0" err="1">
                <a:latin typeface="+mn-lt"/>
              </a:rPr>
              <a:t>yoğun</a:t>
            </a:r>
            <a:r>
              <a:rPr lang="en-US" sz="2000" i="1" dirty="0">
                <a:latin typeface="+mn-lt"/>
              </a:rPr>
              <a:t>   </a:t>
            </a:r>
            <a:r>
              <a:rPr lang="en-US" sz="2000" i="1" dirty="0" err="1">
                <a:latin typeface="+mn-lt"/>
              </a:rPr>
              <a:t>fizik</a:t>
            </a:r>
            <a:r>
              <a:rPr lang="en-US" sz="2000" i="1" dirty="0">
                <a:latin typeface="+mn-lt"/>
              </a:rPr>
              <a:t>   </a:t>
            </a:r>
            <a:r>
              <a:rPr lang="en-US" sz="2000" i="1" dirty="0" err="1">
                <a:latin typeface="+mn-lt"/>
              </a:rPr>
              <a:t>gücüyle</a:t>
            </a:r>
            <a:r>
              <a:rPr lang="en-US" sz="2000" i="1" dirty="0">
                <a:latin typeface="+mn-lt"/>
              </a:rPr>
              <a:t>  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  </a:t>
            </a:r>
            <a:r>
              <a:rPr lang="en-US" sz="2000" i="1" dirty="0" err="1">
                <a:latin typeface="+mn-lt"/>
              </a:rPr>
              <a:t>çalışmalar</a:t>
            </a:r>
            <a:r>
              <a:rPr lang="en-US" sz="2000" i="1" dirty="0">
                <a:latin typeface="+mn-lt"/>
              </a:rPr>
              <a:t>   </a:t>
            </a:r>
            <a:r>
              <a:rPr lang="en-US" sz="2000" i="1" dirty="0" err="1">
                <a:latin typeface="+mn-lt"/>
              </a:rPr>
              <a:t>sonucu</a:t>
            </a:r>
            <a:r>
              <a:rPr lang="en-US" sz="2000" i="1" dirty="0">
                <a:latin typeface="+mn-lt"/>
              </a:rPr>
              <a:t>   </a:t>
            </a:r>
            <a:r>
              <a:rPr lang="en-US" sz="2000" i="1" dirty="0" err="1">
                <a:latin typeface="+mn-lt"/>
              </a:rPr>
              <a:t>çalışanlarda</a:t>
            </a:r>
            <a:r>
              <a:rPr lang="en-US" sz="2000" i="1" dirty="0">
                <a:latin typeface="+mn-lt"/>
              </a:rPr>
              <a:t>   </a:t>
            </a:r>
            <a:r>
              <a:rPr lang="en-US" sz="2000" i="1" dirty="0" err="1">
                <a:latin typeface="+mn-lt"/>
              </a:rPr>
              <a:t>aşırı</a:t>
            </a:r>
            <a:r>
              <a:rPr lang="en-US" sz="2000" i="1" dirty="0">
                <a:latin typeface="+mn-lt"/>
              </a:rPr>
              <a:t>  </a:t>
            </a:r>
            <a:r>
              <a:rPr lang="en-US" sz="2000" i="1" dirty="0" err="1">
                <a:latin typeface="+mn-lt"/>
              </a:rPr>
              <a:t>terleme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meydana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geliyorsa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tip </a:t>
            </a:r>
            <a:r>
              <a:rPr lang="en-US" sz="2000" i="1" dirty="0" err="1">
                <a:latin typeface="+mn-lt"/>
              </a:rPr>
              <a:t>durumlarda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havalandırma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deliği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terleme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 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Eğer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kulaklık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vizör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lamba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cihazlar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takılacaksa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tip </a:t>
            </a:r>
            <a:r>
              <a:rPr lang="en-US" sz="2000" i="1" dirty="0" err="1">
                <a:latin typeface="+mn-lt"/>
              </a:rPr>
              <a:t>ekipmanlar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özelliğini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engellememelidir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Seçiminde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Dikkat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Edilmesi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Gereken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Hususlar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36410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endParaRPr lang="tr-T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tr-TR" sz="3600" b="1" dirty="0">
                <a:latin typeface="+mj-lt"/>
              </a:rPr>
              <a:t>Çene Bandı</a:t>
            </a:r>
          </a:p>
        </p:txBody>
      </p:sp>
      <p:pic>
        <p:nvPicPr>
          <p:cNvPr id="2050" name="Picture 2" descr="Yellow ABS Head Protection Safety Helmet, Packaging Type: Box, Rs 450  /piece | ID: 206624998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6" y="1722612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5282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endParaRPr lang="tr-T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tr-TR" sz="3600" b="1" dirty="0">
                <a:latin typeface="+mj-lt"/>
              </a:rPr>
              <a:t>/Yüz </a:t>
            </a:r>
            <a:r>
              <a:rPr lang="tr-TR" sz="3600" b="1" dirty="0" err="1">
                <a:latin typeface="+mj-lt"/>
              </a:rPr>
              <a:t>Vizörü</a:t>
            </a:r>
            <a:r>
              <a:rPr lang="tr-TR" sz="3600" b="1" dirty="0">
                <a:latin typeface="+mj-lt"/>
              </a:rPr>
              <a:t>/Kulaklık</a:t>
            </a:r>
          </a:p>
        </p:txBody>
      </p:sp>
      <p:pic>
        <p:nvPicPr>
          <p:cNvPr id="4098" name="Picture 2" descr="TST-SWEDEN 20/30 HEAD PROTECTION HELMET W/ VISOR &amp; HEARING PROTECTORS –  Advanced Pressure Syste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433" y="1593611"/>
            <a:ext cx="5040000" cy="500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993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endParaRPr lang="tr-T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tr-TR" sz="3600" b="1" dirty="0">
                <a:latin typeface="+mj-lt"/>
              </a:rPr>
              <a:t>Bölümler</a:t>
            </a:r>
          </a:p>
        </p:txBody>
      </p:sp>
      <p:pic>
        <p:nvPicPr>
          <p:cNvPr id="3074" name="Picture 2" descr="TANIZAWA | KiiKsafe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119" y="1538440"/>
            <a:ext cx="6192000" cy="51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302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117360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533969"/>
            <a:ext cx="8501062" cy="5139786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endParaRPr lang="tr-T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</a:t>
            </a:r>
            <a:r>
              <a:rPr lang="en-US" sz="3600" b="1" dirty="0">
                <a:latin typeface="+mj-lt"/>
              </a:rPr>
              <a:t> </a:t>
            </a:r>
            <a:r>
              <a:rPr lang="tr-TR" sz="3600" b="1" dirty="0">
                <a:latin typeface="+mj-lt"/>
              </a:rPr>
              <a:t>İçin Kullanılan Güvenlik İşaret Levhası</a:t>
            </a:r>
          </a:p>
        </p:txBody>
      </p:sp>
      <p:pic>
        <p:nvPicPr>
          <p:cNvPr id="1026" name="Picture 2" descr="Head Protection Helmet - Free vector graphic on Pixab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426" y="2303862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039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0" y="886998"/>
            <a:ext cx="8749067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288305"/>
            <a:ext cx="8734780" cy="539909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İşaretlemeler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sayesinde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performans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değerleri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hakkında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ayrıntılı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sahibi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olunabilir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Bütün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baretlerde</a:t>
            </a:r>
            <a:r>
              <a:rPr lang="en-US" sz="2000" i="1" dirty="0">
                <a:latin typeface="+mn-lt"/>
              </a:rPr>
              <a:t> “</a:t>
            </a:r>
            <a:r>
              <a:rPr lang="en-US" sz="2000" i="1" dirty="0" err="1">
                <a:latin typeface="+mn-lt"/>
              </a:rPr>
              <a:t>Kişisel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Donanımların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İşyerlerinde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Hakkında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Yönetmelik</a:t>
            </a:r>
            <a:r>
              <a:rPr lang="en-US" sz="2000" i="1" dirty="0">
                <a:latin typeface="+mn-lt"/>
              </a:rPr>
              <a:t>” </a:t>
            </a:r>
            <a:r>
              <a:rPr lang="en-US" sz="2000" i="1" dirty="0" err="1">
                <a:latin typeface="+mn-lt"/>
              </a:rPr>
              <a:t>kapsamında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Avrupa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Birliği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direktiflerine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olduğunu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gösteren</a:t>
            </a:r>
            <a:r>
              <a:rPr lang="en-US" sz="2000" i="1" dirty="0">
                <a:latin typeface="+mn-lt"/>
              </a:rPr>
              <a:t> CE </a:t>
            </a:r>
            <a:r>
              <a:rPr lang="en-US" sz="2000" i="1" dirty="0" err="1">
                <a:latin typeface="+mn-lt"/>
              </a:rPr>
              <a:t>işareti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bulunmalıdır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TS EN 397+A1 </a:t>
            </a:r>
            <a:r>
              <a:rPr lang="en-US" sz="2000" i="1" dirty="0" err="1">
                <a:latin typeface="+mn-lt"/>
              </a:rPr>
              <a:t>standardının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şartlarına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iddia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edilen</a:t>
            </a:r>
            <a:r>
              <a:rPr lang="en-US" sz="2000" i="1" dirty="0">
                <a:latin typeface="+mn-lt"/>
              </a:rPr>
              <a:t> her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aşağıdaki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bilgileri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verecek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şekilde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dökümle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basılarak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bulunmalıdır</a:t>
            </a:r>
            <a:r>
              <a:rPr lang="en-US" sz="2000" i="1" dirty="0">
                <a:latin typeface="+mn-lt"/>
              </a:rPr>
              <a:t>: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Standardın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numarası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Üreticinin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tanıtım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Üretim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yılı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üç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aylık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dönemi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tipi (</a:t>
            </a:r>
            <a:r>
              <a:rPr lang="en-US" sz="2000" i="1" dirty="0" err="1">
                <a:latin typeface="+mn-lt"/>
              </a:rPr>
              <a:t>gösterilişi</a:t>
            </a:r>
            <a:r>
              <a:rPr lang="en-US" sz="2000" i="1" dirty="0">
                <a:latin typeface="+mn-lt"/>
              </a:rPr>
              <a:t>). Bu, hem </a:t>
            </a:r>
            <a:r>
              <a:rPr lang="en-US" sz="2000" i="1" dirty="0" err="1">
                <a:latin typeface="+mn-lt"/>
              </a:rPr>
              <a:t>gövdeye</a:t>
            </a:r>
            <a:r>
              <a:rPr lang="en-US" sz="2000" i="1" dirty="0">
                <a:latin typeface="+mn-lt"/>
              </a:rPr>
              <a:t>, hem de </a:t>
            </a:r>
            <a:r>
              <a:rPr lang="en-US" sz="2000" i="1" dirty="0" err="1">
                <a:latin typeface="+mn-lt"/>
              </a:rPr>
              <a:t>içliğe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işaretlemelidir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Boyut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boyut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aralığı</a:t>
            </a:r>
            <a:r>
              <a:rPr lang="en-US" sz="2000" i="1" dirty="0">
                <a:latin typeface="+mn-lt"/>
              </a:rPr>
              <a:t> (cm). Bu, hem </a:t>
            </a:r>
            <a:r>
              <a:rPr lang="en-US" sz="2000" i="1" dirty="0" err="1">
                <a:latin typeface="+mn-lt"/>
              </a:rPr>
              <a:t>gövdeye</a:t>
            </a:r>
            <a:r>
              <a:rPr lang="en-US" sz="2000" i="1" dirty="0">
                <a:latin typeface="+mn-lt"/>
              </a:rPr>
              <a:t>, hem de </a:t>
            </a:r>
            <a:r>
              <a:rPr lang="en-US" sz="2000" i="1" dirty="0" err="1">
                <a:latin typeface="+mn-lt"/>
              </a:rPr>
              <a:t>içliğe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işaretlemelidir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en-US" sz="2000" i="1" dirty="0" err="1">
                <a:latin typeface="+mn-lt"/>
              </a:rPr>
              <a:t>Gövde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malzemesinin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kısaltması</a:t>
            </a:r>
            <a:r>
              <a:rPr lang="en-US" sz="2000" i="1" dirty="0">
                <a:latin typeface="+mn-lt"/>
              </a:rPr>
              <a:t> EN ISO 472’ye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olmalıdır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dirty="0" err="1">
                <a:latin typeface="+mn-lt"/>
              </a:rPr>
              <a:t>örneğin</a:t>
            </a:r>
            <a:r>
              <a:rPr lang="en-US" sz="2000" i="1" dirty="0">
                <a:latin typeface="+mn-lt"/>
              </a:rPr>
              <a:t>, ABS, PC,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HDPE, vb.)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68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İşaretleme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0191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886998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288305"/>
            <a:ext cx="8501062" cy="539909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yapımında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türleri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kısaltmaları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aşağıdaki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gibidir</a:t>
            </a:r>
            <a:r>
              <a:rPr lang="en-US" sz="2000" i="1" dirty="0">
                <a:latin typeface="+mn-lt"/>
              </a:rPr>
              <a:t>: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>
                <a:latin typeface="+mn-lt"/>
              </a:rPr>
              <a:t>ABS (AKRİLONİTRİL BUTADİEN SİTREN ): </a:t>
            </a:r>
            <a:r>
              <a:rPr lang="en-US" sz="2000" i="1" dirty="0" err="1">
                <a:latin typeface="+mn-lt"/>
              </a:rPr>
              <a:t>termoplastik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>
                <a:latin typeface="+mn-lt"/>
              </a:rPr>
              <a:t>HDPE: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yoğunluklu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polietilen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>
                <a:latin typeface="+mn-lt"/>
              </a:rPr>
              <a:t>LDPE: </a:t>
            </a:r>
            <a:r>
              <a:rPr lang="en-US" sz="2000" i="1" dirty="0" err="1">
                <a:latin typeface="+mn-lt"/>
              </a:rPr>
              <a:t>düşük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yoğunluklu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polietilen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>
                <a:latin typeface="+mn-lt"/>
              </a:rPr>
              <a:t>POLYAMİDE: </a:t>
            </a:r>
            <a:r>
              <a:rPr lang="en-US" sz="2000" i="1" dirty="0" err="1">
                <a:latin typeface="+mn-lt"/>
              </a:rPr>
              <a:t>naylon</a:t>
            </a:r>
            <a:r>
              <a:rPr lang="en-US" sz="2000" i="1" dirty="0">
                <a:latin typeface="+mn-lt"/>
              </a:rPr>
              <a:t> /</a:t>
            </a:r>
            <a:r>
              <a:rPr lang="en-US" sz="2000" i="1" dirty="0" err="1">
                <a:latin typeface="+mn-lt"/>
              </a:rPr>
              <a:t>fiberglas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polimer</a:t>
            </a:r>
            <a:endParaRPr lang="tr-TR" sz="2000" i="1" dirty="0">
              <a:latin typeface="+mn-lt"/>
            </a:endParaRPr>
          </a:p>
          <a:p>
            <a:pPr lvl="0" algn="just"/>
            <a:r>
              <a:rPr lang="en-US" sz="2000" i="1" dirty="0">
                <a:latin typeface="+mn-lt"/>
              </a:rPr>
              <a:t>RECYCLABLE: </a:t>
            </a:r>
            <a:r>
              <a:rPr lang="en-US" sz="2000" i="1" dirty="0" err="1">
                <a:latin typeface="+mn-lt"/>
              </a:rPr>
              <a:t>geri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dönüşümlü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malzeme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İşaretleme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68850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886998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288305"/>
            <a:ext cx="8501062" cy="539909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>
                <a:latin typeface="+mn-lt"/>
              </a:rPr>
              <a:t>Bu </a:t>
            </a:r>
            <a:r>
              <a:rPr lang="en-US" sz="2000" i="1" dirty="0" err="1">
                <a:latin typeface="+mn-lt"/>
              </a:rPr>
              <a:t>işaretlemelere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üreticileri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müşterilerine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aşağıdaki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bilgileri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Türkçe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her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birlikte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sağlamakla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yükümlüdürler</a:t>
            </a:r>
            <a:r>
              <a:rPr lang="en-US" sz="2000" i="1" dirty="0">
                <a:latin typeface="+mn-lt"/>
              </a:rPr>
              <a:t>;</a:t>
            </a:r>
            <a:endParaRPr lang="tr-TR" sz="2000" i="1" dirty="0">
              <a:latin typeface="+mn-lt"/>
            </a:endParaRPr>
          </a:p>
          <a:p>
            <a:pPr lvl="0" algn="just"/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en-US" sz="2000" i="1" dirty="0" err="1">
                <a:latin typeface="+mn-lt"/>
              </a:rPr>
              <a:t>İmalatçının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adı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adresi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en-US" sz="2000" i="1" dirty="0" err="1">
                <a:latin typeface="+mn-lt"/>
              </a:rPr>
              <a:t>Ayarlama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montaj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temizleme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dezenfekte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etme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bakım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servis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depolamayla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ilgili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talimatlar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tavsiyeler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aksesuar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yedek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parçaların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ayrıntıları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sahip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opsiyonel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öneminin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sınırlarının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bunlara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karşılık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risklerin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belirtildiği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kılavuz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bilgileri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parçalarının</a:t>
            </a:r>
            <a:r>
              <a:rPr lang="en-US" sz="2000" i="1" dirty="0">
                <a:latin typeface="+mn-lt"/>
              </a:rPr>
              <a:t> son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tarihi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ömrüne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ilişkin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bilgiler</a:t>
            </a:r>
            <a:r>
              <a:rPr lang="en-US" sz="2000" i="1" dirty="0">
                <a:latin typeface="+mn-lt"/>
              </a:rPr>
              <a:t>,</a:t>
            </a:r>
            <a:endParaRPr lang="tr-TR" sz="2000" i="1" dirty="0">
              <a:latin typeface="+mn-lt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taşınması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ambalaj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tipinin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ayrıntılarını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veren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bilgiler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İşaretleme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21986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886998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288305"/>
            <a:ext cx="8501062" cy="539909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Bütün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delinme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direnci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aleve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karşı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performans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şartlarına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sahip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gerektiğinden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işaretlemede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ayrıca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belirtilmesine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yoktur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Ancak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aşağıda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belirtilen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ilave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hangisi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varsa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belirtilmelidir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Çok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düşük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</a:t>
            </a:r>
            <a:r>
              <a:rPr lang="en-US" sz="2000" i="1" dirty="0">
                <a:latin typeface="+mn-lt"/>
              </a:rPr>
              <a:t> : -20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°C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-30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°C (</a:t>
            </a:r>
            <a:r>
              <a:rPr lang="en-US" sz="2000" i="1" dirty="0" err="1">
                <a:latin typeface="+mn-lt"/>
              </a:rPr>
              <a:t>hangisi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uygunsa</a:t>
            </a:r>
            <a:r>
              <a:rPr lang="en-US" sz="2000" i="1" dirty="0">
                <a:latin typeface="+mn-lt"/>
              </a:rPr>
              <a:t>) 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Çok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yüksek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sıcaklık</a:t>
            </a:r>
            <a:r>
              <a:rPr lang="en-US" sz="2000" i="1" dirty="0">
                <a:latin typeface="+mn-lt"/>
              </a:rPr>
              <a:t> : +150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°C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Elektrik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yalıtımı</a:t>
            </a:r>
            <a:r>
              <a:rPr lang="en-US" sz="2000" i="1" dirty="0">
                <a:latin typeface="+mn-lt"/>
              </a:rPr>
              <a:t> : 440 V 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Yanal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deformasyon</a:t>
            </a:r>
            <a:r>
              <a:rPr lang="en-US" sz="2000" i="1" dirty="0">
                <a:latin typeface="+mn-lt"/>
              </a:rPr>
              <a:t> : LD (Lateral Deformation, </a:t>
            </a:r>
            <a:r>
              <a:rPr lang="en-US" sz="2000" i="1" dirty="0" err="1">
                <a:latin typeface="+mn-lt"/>
              </a:rPr>
              <a:t>Yanal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Deformasyon</a:t>
            </a:r>
            <a:r>
              <a:rPr lang="en-US" sz="2000" i="1" dirty="0">
                <a:latin typeface="+mn-lt"/>
              </a:rPr>
              <a:t>)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Ergimiş</a:t>
            </a:r>
            <a:r>
              <a:rPr lang="en-US" sz="2000" i="1" dirty="0">
                <a:latin typeface="+mn-lt"/>
              </a:rPr>
              <a:t> metal </a:t>
            </a:r>
            <a:r>
              <a:rPr lang="en-US" sz="2000" i="1" dirty="0" err="1">
                <a:latin typeface="+mn-lt"/>
              </a:rPr>
              <a:t>sıçraması</a:t>
            </a:r>
            <a:r>
              <a:rPr lang="en-US" sz="2000" i="1" dirty="0">
                <a:latin typeface="+mn-lt"/>
              </a:rPr>
              <a:t>: MM (Molten Metal, </a:t>
            </a:r>
            <a:r>
              <a:rPr lang="en-US" sz="2000" i="1" dirty="0" err="1">
                <a:latin typeface="+mn-lt"/>
              </a:rPr>
              <a:t>Erimiş</a:t>
            </a:r>
            <a:r>
              <a:rPr lang="en-US" sz="2000" i="1" dirty="0">
                <a:latin typeface="+mn-lt"/>
              </a:rPr>
              <a:t> Metal)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85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Baretlerde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İşaretleme</a:t>
            </a:r>
            <a:endParaRPr lang="tr-TR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4836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968886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370193"/>
            <a:ext cx="8501062" cy="5139791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bölgesine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gelebilecek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ciddi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sorunlarına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ölümlere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yol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açma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ihtimali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olduğu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esnasında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Baretlerin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ömrünü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uzatmak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özelliklerini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muhafaza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doğru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düzenli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bakım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yaptırılmalıdır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kumaş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bakteri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oluşumunu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engellemek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amacıyla</a:t>
            </a:r>
            <a:r>
              <a:rPr lang="en-US" sz="2000" i="1" dirty="0">
                <a:latin typeface="+mn-lt"/>
              </a:rPr>
              <a:t> 30 </a:t>
            </a:r>
            <a:r>
              <a:rPr lang="en-US" sz="2000" i="1" dirty="0" err="1">
                <a:latin typeface="+mn-lt"/>
              </a:rPr>
              <a:t>günde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deterjanla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temizlenmeli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yıpranan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içlikler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yenileriyle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değiştirilmelidir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asla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müdahale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edilmemeli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orijinal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haliyle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dirty="0" err="1">
                <a:latin typeface="+mn-lt"/>
              </a:rPr>
              <a:t>hava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deliği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açma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boyama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etiket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yapıştırma</a:t>
            </a:r>
            <a:r>
              <a:rPr lang="en-US" sz="2000" i="1" dirty="0">
                <a:latin typeface="+mn-lt"/>
              </a:rPr>
              <a:t> vb.).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Temizleme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işlemi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ılık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hafif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deterjan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solüsyonuyla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düzenli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olarak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yapılmalı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dayanıklılığını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azaltabileceği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boya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çözücü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yapıştırıcı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sprey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alkol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gibi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maddelerle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temastan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kaçınılmalıdır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52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</a:t>
            </a:r>
            <a:r>
              <a:rPr lang="tr-TR" sz="3600" b="1" dirty="0">
                <a:latin typeface="+mj-lt"/>
              </a:rPr>
              <a:t>in Bakımı</a:t>
            </a:r>
          </a:p>
        </p:txBody>
      </p:sp>
    </p:spTree>
    <p:extLst>
      <p:ext uri="{BB962C8B-B14F-4D97-AF65-F5344CB8AC3E}">
        <p14:creationId xmlns:p14="http://schemas.microsoft.com/office/powerpoint/2010/main" val="3952120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886998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288305"/>
            <a:ext cx="8501062" cy="539909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asla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doğrudan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gün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ışığı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yerlerde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muhafaza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edilmemeli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ters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takılmamalı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üstüne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oturulmamalıdır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Ayrıca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üretici</a:t>
            </a:r>
            <a:r>
              <a:rPr lang="en-US" sz="2000" i="1" dirty="0">
                <a:latin typeface="+mn-lt"/>
              </a:rPr>
              <a:t> firma  </a:t>
            </a:r>
            <a:r>
              <a:rPr lang="en-US" sz="2000" i="1" dirty="0" err="1">
                <a:latin typeface="+mn-lt"/>
              </a:rPr>
              <a:t>tarafından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önerilen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bakım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talimatları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yerine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getirilmelidir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/>
            </a:r>
            <a:br>
              <a:rPr lang="en-US" sz="2000" i="1" dirty="0">
                <a:latin typeface="+mn-lt"/>
              </a:rPr>
            </a:br>
            <a:r>
              <a:rPr lang="en-US" sz="2000" i="1" dirty="0" err="1">
                <a:latin typeface="+mn-lt"/>
              </a:rPr>
              <a:t>Bareti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alırken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sadece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işaretleme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koşullarına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değil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saklama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bakımına</a:t>
            </a:r>
            <a:r>
              <a:rPr lang="en-US" sz="2000" i="1" dirty="0">
                <a:latin typeface="+mn-lt"/>
              </a:rPr>
              <a:t> da </a:t>
            </a:r>
            <a:r>
              <a:rPr lang="en-US" sz="2000" i="1" dirty="0" err="1">
                <a:latin typeface="+mn-lt"/>
              </a:rPr>
              <a:t>önem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verilmelidir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>
                <a:latin typeface="+mn-lt"/>
              </a:rPr>
              <a:t>Her </a:t>
            </a:r>
            <a:r>
              <a:rPr lang="en-US" sz="2000" i="1" dirty="0" err="1">
                <a:latin typeface="+mn-lt"/>
              </a:rPr>
              <a:t>kullanımdan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önce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üzerinde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kırık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çatlak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deformasyon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olup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olmadığı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kontrol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edilmeli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eğer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tarz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deformasyon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varsa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değiştirilmelidir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52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</a:t>
            </a:r>
            <a:r>
              <a:rPr lang="tr-TR" sz="3600" b="1" dirty="0">
                <a:latin typeface="+mj-lt"/>
              </a:rPr>
              <a:t>in Bakımı</a:t>
            </a:r>
          </a:p>
        </p:txBody>
      </p:sp>
    </p:spTree>
    <p:extLst>
      <p:ext uri="{BB962C8B-B14F-4D97-AF65-F5344CB8AC3E}">
        <p14:creationId xmlns:p14="http://schemas.microsoft.com/office/powerpoint/2010/main" val="41688555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886998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288305"/>
            <a:ext cx="8501062" cy="539909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ağır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maruz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kaldıktan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sonra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dışardan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bakıldığında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deforme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olmamış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gözükse</a:t>
            </a:r>
            <a:r>
              <a:rPr lang="en-US" sz="2000" i="1" dirty="0">
                <a:latin typeface="+mn-lt"/>
              </a:rPr>
              <a:t> bile </a:t>
            </a:r>
            <a:r>
              <a:rPr lang="en-US" sz="2000" i="1" dirty="0" err="1">
                <a:latin typeface="+mn-lt"/>
              </a:rPr>
              <a:t>yenisiyle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değiştirilmelidir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Çünkü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kendini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koruduğunu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sanan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koruma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seviyesi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düştüğü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ikinci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ciddi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zarar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görebilir</a:t>
            </a:r>
            <a:r>
              <a:rPr lang="en-US" sz="2000" i="1" dirty="0">
                <a:latin typeface="+mn-lt"/>
              </a:rPr>
              <a:t>. Bu </a:t>
            </a:r>
            <a:r>
              <a:rPr lang="en-US" sz="2000" i="1" dirty="0" err="1">
                <a:latin typeface="+mn-lt"/>
              </a:rPr>
              <a:t>sebeple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ölüm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yaralanmaları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engellemek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yapılan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seçimi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yapıp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bakım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talimatlarına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uyulmalıdır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Takmadan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önce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başlığın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doğru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noktalardan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tutturulup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tutturulmadığı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mutlaka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kontrol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edilmelidir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darbeye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dayanıklılık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kalitesini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bozmayacak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biçimde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kullanıcı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başına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adapte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serin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karanlık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saklanmalı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üretim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tarihinden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itibaren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geç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beş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yıl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paketinin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açılmasından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sonra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ise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geç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üç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yıl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52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</a:t>
            </a:r>
            <a:r>
              <a:rPr lang="tr-TR" sz="3600" b="1" dirty="0">
                <a:latin typeface="+mj-lt"/>
              </a:rPr>
              <a:t>in Bakımı</a:t>
            </a:r>
          </a:p>
        </p:txBody>
      </p:sp>
    </p:spTree>
    <p:extLst>
      <p:ext uri="{BB962C8B-B14F-4D97-AF65-F5344CB8AC3E}">
        <p14:creationId xmlns:p14="http://schemas.microsoft.com/office/powerpoint/2010/main" val="8745881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886998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288305"/>
            <a:ext cx="8501062" cy="539909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bulaşıcı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etkilere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maruz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kalmayacağı</a:t>
            </a:r>
            <a:r>
              <a:rPr lang="en-US" sz="2000" i="1" dirty="0">
                <a:latin typeface="+mn-lt"/>
              </a:rPr>
              <a:t>, normal </a:t>
            </a:r>
            <a:r>
              <a:rPr lang="en-US" sz="2000" i="1" dirty="0" err="1">
                <a:latin typeface="+mn-lt"/>
              </a:rPr>
              <a:t>oda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sıcaklığındaki</a:t>
            </a:r>
            <a:r>
              <a:rPr lang="en-US" sz="2000" i="1" dirty="0">
                <a:latin typeface="+mn-lt"/>
              </a:rPr>
              <a:t> kuru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temiz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yerde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saklanmalıdır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Baretler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temiz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tutulmalıdır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Elektrik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işlerinde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çalışan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personelin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kullanacağı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baretlerde</a:t>
            </a:r>
            <a:r>
              <a:rPr lang="tr-TR" sz="2000" i="1" dirty="0">
                <a:latin typeface="+mn-lt"/>
              </a:rPr>
              <a:t>: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D</a:t>
            </a:r>
            <a:r>
              <a:rPr lang="en-US" sz="2000" i="1" dirty="0" err="1">
                <a:latin typeface="+mn-lt"/>
              </a:rPr>
              <a:t>elik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olmamasına</a:t>
            </a:r>
            <a:r>
              <a:rPr lang="en-US" sz="2000" i="1" dirty="0">
                <a:latin typeface="+mn-lt"/>
              </a:rPr>
              <a:t>, </a:t>
            </a:r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İ</a:t>
            </a:r>
            <a:r>
              <a:rPr lang="en-US" sz="2000" i="1" dirty="0" err="1">
                <a:latin typeface="+mn-lt"/>
              </a:rPr>
              <a:t>çerisinde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hiçbir</a:t>
            </a:r>
            <a:r>
              <a:rPr lang="en-US" sz="2000" i="1" dirty="0">
                <a:latin typeface="+mn-lt"/>
              </a:rPr>
              <a:t> metal </a:t>
            </a:r>
            <a:r>
              <a:rPr lang="en-US" sz="2000" i="1" dirty="0" err="1">
                <a:latin typeface="+mn-lt"/>
              </a:rPr>
              <a:t>parça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bulunmamasına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endParaRPr lang="tr-TR" sz="2000" i="1" dirty="0">
              <a:latin typeface="+mn-lt"/>
            </a:endParaRPr>
          </a:p>
          <a:p>
            <a:pPr algn="just"/>
            <a:r>
              <a:rPr lang="tr-TR" sz="2000" i="1" dirty="0">
                <a:latin typeface="+mn-lt"/>
              </a:rPr>
              <a:t>D</a:t>
            </a:r>
            <a:r>
              <a:rPr lang="en-US" sz="2000" i="1" dirty="0" err="1">
                <a:latin typeface="+mn-lt"/>
              </a:rPr>
              <a:t>ış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yüzeyinde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tutucu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kanal</a:t>
            </a:r>
            <a:r>
              <a:rPr lang="en-US" sz="2000" i="1" dirty="0">
                <a:latin typeface="+mn-lt"/>
              </a:rPr>
              <a:t> </a:t>
            </a:r>
            <a:r>
              <a:rPr lang="tr-TR" sz="2000" i="1" dirty="0">
                <a:latin typeface="+mn-lt"/>
              </a:rPr>
              <a:t>olmamasına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dikkat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edilmelidir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52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</a:t>
            </a:r>
            <a:r>
              <a:rPr lang="tr-TR" sz="3600" b="1" dirty="0">
                <a:latin typeface="+mj-lt"/>
              </a:rPr>
              <a:t>in Bakımı</a:t>
            </a:r>
          </a:p>
        </p:txBody>
      </p:sp>
    </p:spTree>
    <p:extLst>
      <p:ext uri="{BB962C8B-B14F-4D97-AF65-F5344CB8AC3E}">
        <p14:creationId xmlns:p14="http://schemas.microsoft.com/office/powerpoint/2010/main" val="37696153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85751" y="886998"/>
            <a:ext cx="8515350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300038" y="1288305"/>
            <a:ext cx="8501062" cy="5399098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just"/>
            <a:r>
              <a:rPr lang="en-US" sz="2000" i="1">
                <a:latin typeface="+mn-lt"/>
              </a:rPr>
              <a:t>Tutucu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bant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bareti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kullanıcısının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kafasına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tamamen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adapte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olmasını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sağlayacak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şekilde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ayarlanmalıdır</a:t>
            </a:r>
            <a:r>
              <a:rPr lang="en-US" sz="2000" i="1" dirty="0">
                <a:latin typeface="+mn-lt"/>
              </a:rPr>
              <a:t>. </a:t>
            </a:r>
            <a:r>
              <a:rPr lang="en-US" sz="2000" i="1" dirty="0" err="1">
                <a:latin typeface="+mn-lt"/>
              </a:rPr>
              <a:t>Baret</a:t>
            </a:r>
            <a:r>
              <a:rPr lang="en-US" sz="2000" i="1" dirty="0">
                <a:latin typeface="+mn-lt"/>
              </a:rPr>
              <a:t>, 50</a:t>
            </a:r>
            <a:r>
              <a:rPr lang="tr-TR" sz="2000" i="1" dirty="0"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˚C’nin </a:t>
            </a:r>
            <a:r>
              <a:rPr lang="en-US" sz="2000" i="1" dirty="0" err="1">
                <a:latin typeface="+mn-lt"/>
              </a:rPr>
              <a:t>altında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sıcak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suya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konulacak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yumuşak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deterjanla</a:t>
            </a:r>
            <a:r>
              <a:rPr lang="en-US" sz="2000" i="1" dirty="0">
                <a:latin typeface="+mn-lt"/>
              </a:rPr>
              <a:t> (</a:t>
            </a:r>
            <a:r>
              <a:rPr lang="en-US" sz="2000" i="1" dirty="0" err="1">
                <a:latin typeface="+mn-lt"/>
              </a:rPr>
              <a:t>yaklaşık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ayda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) </a:t>
            </a:r>
            <a:r>
              <a:rPr lang="en-US" sz="2000" i="1" dirty="0" err="1">
                <a:latin typeface="+mn-lt"/>
              </a:rPr>
              <a:t>temizlenmelidir</a:t>
            </a:r>
            <a:r>
              <a:rPr lang="en-US" sz="2000" i="1" dirty="0">
                <a:latin typeface="+mn-lt"/>
              </a:rPr>
              <a:t>. 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</a:endParaRPr>
          </a:p>
          <a:p>
            <a:pPr algn="just"/>
            <a:r>
              <a:rPr lang="en-US" sz="2000" i="1" dirty="0" err="1">
                <a:latin typeface="+mn-lt"/>
              </a:rPr>
              <a:t>Eritici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ve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alkol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içeren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herhangi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bir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çözelti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ya</a:t>
            </a:r>
            <a:r>
              <a:rPr lang="en-US" sz="2000" i="1" dirty="0">
                <a:latin typeface="+mn-lt"/>
              </a:rPr>
              <a:t> da </a:t>
            </a:r>
            <a:r>
              <a:rPr lang="en-US" sz="2000" i="1" dirty="0" err="1">
                <a:latin typeface="+mn-lt"/>
              </a:rPr>
              <a:t>spreyle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doğrudan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temas</a:t>
            </a:r>
            <a:r>
              <a:rPr lang="en-US" sz="2000" i="1" dirty="0">
                <a:latin typeface="+mn-lt"/>
              </a:rPr>
              <a:t>, </a:t>
            </a:r>
            <a:r>
              <a:rPr lang="en-US" sz="2000" i="1" dirty="0" err="1">
                <a:latin typeface="+mn-lt"/>
              </a:rPr>
              <a:t>baretin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koruyucu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gövdesinin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dayanıklılığını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zayıflatır</a:t>
            </a:r>
            <a:r>
              <a:rPr lang="en-US" sz="2000" i="1" dirty="0">
                <a:latin typeface="+mn-lt"/>
              </a:rPr>
              <a:t>. Bu </a:t>
            </a:r>
            <a:r>
              <a:rPr lang="en-US" sz="2000" i="1" dirty="0" err="1">
                <a:latin typeface="+mn-lt"/>
              </a:rPr>
              <a:t>nedenle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bu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tür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uygulamalardan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kaçınılması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i="1" dirty="0" err="1">
                <a:latin typeface="+mn-lt"/>
              </a:rPr>
              <a:t>gerekir</a:t>
            </a:r>
            <a:r>
              <a:rPr lang="en-US" sz="2000" i="1" dirty="0">
                <a:latin typeface="+mn-lt"/>
              </a:rPr>
              <a:t>.</a:t>
            </a:r>
            <a:endParaRPr lang="tr-TR" sz="2000" i="1" dirty="0">
              <a:latin typeface="+mn-lt"/>
            </a:endParaRPr>
          </a:p>
          <a:p>
            <a:pPr algn="just"/>
            <a:endParaRPr lang="tr-TR" sz="20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300038" y="206443"/>
            <a:ext cx="8520112" cy="52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err="1">
                <a:latin typeface="+mj-lt"/>
              </a:rPr>
              <a:t>Baretler</a:t>
            </a:r>
            <a:r>
              <a:rPr lang="tr-TR" sz="3600" b="1" dirty="0">
                <a:latin typeface="+mj-lt"/>
              </a:rPr>
              <a:t>in Bakımı</a:t>
            </a:r>
          </a:p>
        </p:txBody>
      </p:sp>
    </p:spTree>
    <p:extLst>
      <p:ext uri="{BB962C8B-B14F-4D97-AF65-F5344CB8AC3E}">
        <p14:creationId xmlns:p14="http://schemas.microsoft.com/office/powerpoint/2010/main" val="246628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56" grpId="0" animBg="1"/>
      <p:bldP spid="5845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2" name="Rechteck 4"/>
          <p:cNvSpPr>
            <a:spLocks noChangeArrowheads="1"/>
          </p:cNvSpPr>
          <p:nvPr/>
        </p:nvSpPr>
        <p:spPr bwMode="auto">
          <a:xfrm>
            <a:off x="172005" y="4105275"/>
            <a:ext cx="8782476" cy="161925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60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Book Antiqua" panose="02040602050305030304" pitchFamily="18" charset="0"/>
                <a:cs typeface="Calibri" pitchFamily="34" charset="0"/>
              </a:rPr>
              <a:t>TEŞEKKÜR EDERİM</a:t>
            </a:r>
            <a:endParaRPr lang="tr-TR" sz="60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Book Antiqua" panose="02040602050305030304" pitchFamily="18" charset="0"/>
              <a:cs typeface="Calibri" pitchFamily="34" charset="0"/>
            </a:endParaRPr>
          </a:p>
        </p:txBody>
      </p:sp>
      <p:pic>
        <p:nvPicPr>
          <p:cNvPr id="3074" name="Picture 2" descr="Image result for toplant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1925" y="68262"/>
            <a:ext cx="6096000" cy="4067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81917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8" grpId="0" animBg="1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11270</TotalTime>
  <Words>2795</Words>
  <Application>Microsoft Office PowerPoint</Application>
  <PresentationFormat>Ekran Gösterisi (4:3)</PresentationFormat>
  <Paragraphs>424</Paragraphs>
  <Slides>43</Slides>
  <Notes>41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50" baseType="lpstr">
      <vt:lpstr>Arial</vt:lpstr>
      <vt:lpstr>Arial Black</vt:lpstr>
      <vt:lpstr>Book Antiqua</vt:lpstr>
      <vt:lpstr>Calibri</vt:lpstr>
      <vt:lpstr>Verdana</vt:lpstr>
      <vt:lpstr>Wingdings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Inscale GmbH &amp; Co. KG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PresentationPackage</dc:title>
  <dc:creator>DOKTOR</dc:creator>
  <cp:lastModifiedBy>ACER</cp:lastModifiedBy>
  <cp:revision>1121</cp:revision>
  <dcterms:created xsi:type="dcterms:W3CDTF">2008-04-16T13:39:00Z</dcterms:created>
  <dcterms:modified xsi:type="dcterms:W3CDTF">2022-10-09T19:38:17Z</dcterms:modified>
</cp:coreProperties>
</file>