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4"/>
  </p:sldMasterIdLst>
  <p:notesMasterIdLst>
    <p:notesMasterId r:id="rId60"/>
  </p:notesMasterIdLst>
  <p:sldIdLst>
    <p:sldId id="256"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C79F9E-343A-46AB-8725-C867DC732332}" type="datetimeFigureOut">
              <a:rPr lang="en-US" smtClean="0"/>
              <a:pPr/>
              <a:t>6/2/2024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3BD264-76EE-4A59-BB62-C4BE53D7F11C}" type="slidenum">
              <a:rPr lang="en-US" smtClean="0"/>
              <a:pPr/>
              <a:t>‹#›</a:t>
            </a:fld>
            <a:endParaRPr lang="en-US"/>
          </a:p>
        </p:txBody>
      </p:sp>
    </p:spTree>
    <p:extLst>
      <p:ext uri="{BB962C8B-B14F-4D97-AF65-F5344CB8AC3E}">
        <p14:creationId xmlns:p14="http://schemas.microsoft.com/office/powerpoint/2010/main" val="348051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053BD264-76EE-4A59-BB62-C4BE53D7F11C}"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CE81166-5C33-4E64-9ED4-DB4F6213A78C}" type="datetimeFigureOut">
              <a:rPr lang="en-US" smtClean="0"/>
              <a:pPr/>
              <a:t>6/2/2024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1890BA59-2CE7-400B-88B7-66272D2AE16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CE81166-5C33-4E64-9ED4-DB4F6213A78C}" type="datetimeFigureOut">
              <a:rPr lang="en-US" smtClean="0"/>
              <a:pPr/>
              <a:t>6/2/2024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890BA59-2CE7-400B-88B7-66272D2AE161}"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CE81166-5C33-4E64-9ED4-DB4F6213A78C}" type="datetimeFigureOut">
              <a:rPr lang="en-US" smtClean="0"/>
              <a:pPr/>
              <a:t>6/2/2024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890BA59-2CE7-400B-88B7-66272D2AE161}"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2CE81166-5C33-4E64-9ED4-DB4F6213A78C}" type="datetimeFigureOut">
              <a:rPr lang="en-US" smtClean="0"/>
              <a:pPr/>
              <a:t>6/2/2024</a:t>
            </a:fld>
            <a:endParaRPr lang="en-US"/>
          </a:p>
        </p:txBody>
      </p:sp>
      <p:sp>
        <p:nvSpPr>
          <p:cNvPr id="10" name="Slide Number Placeholder 9"/>
          <p:cNvSpPr>
            <a:spLocks noGrp="1"/>
          </p:cNvSpPr>
          <p:nvPr>
            <p:ph type="sldNum" sz="quarter" idx="16"/>
          </p:nvPr>
        </p:nvSpPr>
        <p:spPr/>
        <p:txBody>
          <a:bodyPr rtlCol="0"/>
          <a:lstStyle/>
          <a:p>
            <a:fld id="{1890BA59-2CE7-400B-88B7-66272D2AE161}"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2CE81166-5C33-4E64-9ED4-DB4F6213A78C}" type="datetimeFigureOut">
              <a:rPr lang="en-US" smtClean="0"/>
              <a:pPr/>
              <a:t>6/2/2024</a:t>
            </a:fld>
            <a:endParaRPr lang="en-US"/>
          </a:p>
        </p:txBody>
      </p:sp>
      <p:sp>
        <p:nvSpPr>
          <p:cNvPr id="12" name="Slide Number Placeholder 11"/>
          <p:cNvSpPr>
            <a:spLocks noGrp="1"/>
          </p:cNvSpPr>
          <p:nvPr>
            <p:ph type="sldNum" sz="quarter" idx="16"/>
          </p:nvPr>
        </p:nvSpPr>
        <p:spPr/>
        <p:txBody>
          <a:bodyPr rtlCol="0"/>
          <a:lstStyle/>
          <a:p>
            <a:fld id="{1890BA59-2CE7-400B-88B7-66272D2AE161}"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CE81166-5C33-4E64-9ED4-DB4F6213A78C}" type="datetimeFigureOut">
              <a:rPr lang="en-US" smtClean="0"/>
              <a:pPr/>
              <a:t>6/2/2024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890BA59-2CE7-400B-88B7-66272D2AE16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E81166-5C33-4E64-9ED4-DB4F6213A78C}" type="datetimeFigureOut">
              <a:rPr lang="en-US" smtClean="0"/>
              <a:pPr/>
              <a:t>6/2/2024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890BA59-2CE7-400B-88B7-66272D2AE16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CE81166-5C33-4E64-9ED4-DB4F6213A78C}" type="datetimeFigureOut">
              <a:rPr lang="en-US" smtClean="0"/>
              <a:pPr/>
              <a:t>6/2/2024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890BA59-2CE7-400B-88B7-66272D2AE161}"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2CE81166-5C33-4E64-9ED4-DB4F6213A78C}" type="datetimeFigureOut">
              <a:rPr lang="en-US" smtClean="0"/>
              <a:pPr/>
              <a:t>6/2/2024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1890BA59-2CE7-400B-88B7-66272D2AE161}"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E81166-5C33-4E64-9ED4-DB4F6213A78C}" type="datetimeFigureOut">
              <a:rPr lang="en-US" smtClean="0"/>
              <a:pPr/>
              <a:t>6/2/2024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90BA59-2CE7-400B-88B7-66272D2AE16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2CE81166-5C33-4E64-9ED4-DB4F6213A78C}" type="datetimeFigureOut">
              <a:rPr lang="en-US" smtClean="0"/>
              <a:pPr/>
              <a:t>6/2/2024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1890BA59-2CE7-400B-88B7-66272D2AE16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CE81166-5C33-4E64-9ED4-DB4F6213A78C}" type="datetimeFigureOut">
              <a:rPr lang="en-US" smtClean="0"/>
              <a:pPr/>
              <a:t>6/2/2024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890BA59-2CE7-400B-88B7-66272D2AE16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tr/url?sa=i&amp;rct=j&amp;q=&amp;esrc=s&amp;source=images&amp;cd=&amp;cad=rja&amp;uact=8&amp;ved=0CAcQjRxqFQoTCN_7nNKV3scCFUFaGgoduQQOhg&amp;url=http://www.alptek.com.tr/&amp;psig=AFQjCNFeT0gd3CO0Sa-Y419AvOxTFYrSmA&amp;ust=1441483193773644"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google.com.tr/url?sa=i&amp;rct=j&amp;q=&amp;esrc=s&amp;source=images&amp;cd=&amp;cad=rja&amp;uact=8&amp;ved=0ahUKEwim5KL5wqTSAhWoYZoKHdSACacQjRwIBw&amp;url=https://turkish.alibaba.com/product-detail/doctor-clothing-white-coat-winter-work-wear-medical-uniforms-lab-coat-60521952184.html&amp;psig=AFQjCNHFf58eCeHikCDCO3St36Tod5K5gA&amp;ust=1487880980578873"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s://www.google.com.tr/url?sa=i&amp;rct=j&amp;q=&amp;esrc=s&amp;source=images&amp;cd=&amp;cad=rja&amp;uact=8&amp;ved=0ahUKEwii153swqTSAhXFiSwKHY4KCk8QjRwIBw&amp;url=https://turkish.alibaba.com/product-detail/doctor-clothing-white-coat-winter-work-wear-medical-uniforms-lab-coat-60521952184.html&amp;psig=AFQjCNHFf58eCeHikCDCO3St36Tod5K5gA&amp;ust=148788098057887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om.tr/url?sa=i&amp;rct=j&amp;q=&amp;esrc=s&amp;source=images&amp;cd=&amp;cad=rja&amp;uact=8&amp;ved=0CAcQjRxqFQoTCLaYzu-5_ccCFcfdLAodljsHBw&amp;url=http://www.neslinozguroglu.com/index.php/kemal-turkiyeden-iki-guzel-haber.html&amp;bvm=bv.102829193,d.bGg&amp;psig=AFQjCNE5UeIVjl7Z8mgdzNihinzDcHRjGg&amp;ust=1442558083852272" TargetMode="Externa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www.google.com.tr/url?sa=i&amp;rct=j&amp;q=&amp;esrc=s&amp;source=images&amp;cd=&amp;cad=rja&amp;uact=8&amp;ved=0CAcQjRxqFQoTCPe5n7_J4McCFUw4FAodU00MtA&amp;url=http://www.validationinc.com/&amp;bvm=bv.102022582,d.d24&amp;psig=AFQjCNGM-8t0O47xp-NZbS5cbCumi-YlfA&amp;ust=1441565859183297"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com.tr/url?sa=i&amp;rct=j&amp;q=&amp;esrc=s&amp;source=images&amp;cd=&amp;cad=rja&amp;uact=8&amp;ved=0ahUKEwi_yfG_1IXSAhUGvxQKHZCOCkkQjRwIBw&amp;url=https://www.tarzkadin.com/tarziniza-gore-ayakkabi-modelleri-secimi&amp;psig=AFQjCNFU5TIdYzFXPHaZisj7XwjZYu237w&amp;ust=1486820555818603" TargetMode="Externa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hyperlink" Target="http://www.google.com.tr/url?sa=i&amp;rct=j&amp;q=&amp;esrc=s&amp;source=images&amp;cd=&amp;cad=rja&amp;uact=8&amp;ved=0ahUKEwiyvfnX1IXSAhVDaRQKHddXCEgQjRwIBw&amp;url=http://www.ekoiselbiseleri.com/ayakkabi.html&amp;psig=AFQjCNFn94OV9NtTqU6zweqFlezf1jAUbQ&amp;ust=1486820640446319"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m.tr/url?sa=i&amp;rct=j&amp;q=&amp;esrc=s&amp;source=images&amp;cd=&amp;cad=rja&amp;uact=8&amp;ved=0CAcQjRxqFQoTCMKQoNLL4McCFcbXFAod_8sJdg&amp;url=http://www.libasmed.com/vucut_koruyuculari.htm&amp;bvm=bv.102022582,d.d24&amp;psig=AFQjCNGhFULXyo4olHNo6nBwt1Fa3M_yXA&amp;ust=1441566420202761" TargetMode="Externa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hyperlink" Target="http://www.google.com.tr/url?sa=i&amp;rct=j&amp;q=&amp;esrc=s&amp;source=images&amp;cd=&amp;cad=rja&amp;uact=8&amp;ved=0ahUKEwiVwbjR1YXSAhXBuRQKHXxWBUoQjRwIBw&amp;url=http://www.qkadin.com/daginik-topuz-sac-modelleri.htm/topuz-sac-modelleri-2015-4&amp;psig=AFQjCNGgpTcFXJZh2wcELcMCyvx23ajs3Q&amp;ust=1486820844268313"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google.com.tr/url?sa=i&amp;rct=j&amp;q=&amp;esrc=s&amp;source=images&amp;cd=&amp;cad=rja&amp;uact=8&amp;ved=0ahUKEwjzh8-214XSAhWHaxQKHWCRCkkQjRwIBw&amp;url=http://uno.com.tr/themeitem.asp?id=19&amp;psig=AFQjCNHE-_QzkFlWsUB8vbID7O1YfTNprQ&amp;ust=1486821381380149"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google.com.tr/url?sa=i&amp;rct=j&amp;q=&amp;esrc=s&amp;source=images&amp;cd=&amp;cad=rja&amp;uact=8&amp;ved=0ahUKEwjiyuCf2oXSAhWC6RQKHf0pBVAQjRwIBw&amp;url=https://www.medikalakademi.com.tr/yara-bakimi-ve-yara-iyilesmesi/&amp;psig=AFQjCNERtftlFTtYGXWAsS95G-53V2LIOA&amp;ust=1486822138448081"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ww.google.com.tr/url?sa=i&amp;rct=j&amp;q=&amp;esrc=s&amp;source=images&amp;cd=&amp;cad=rja&amp;uact=8&amp;ved=0ahUKEwjz9Z3l2oXSAhXIbRQKHZPADksQjRwIBw&amp;url=http://www.laborildam.com/Detay/272/102/lab-urunleri/2/STEELCO/Cam-Malzeme-Yikama-ve-Dezenfeksiyon/LAB-900.aspx&amp;psig=AFQjCNHxNRvRuPYR7dqz34fYbdXtCPVd0A&amp;ust=1486822271859004"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google.com.tr/url?sa=i&amp;rct=j&amp;q=&amp;esrc=s&amp;source=images&amp;cd=&amp;cad=rja&amp;uact=8&amp;ved=0ahUKEwj3vY3624XSAhXGPRQKHUUuCkgQjRwIBw&amp;url=http://www.apartmedikal.com/Products/Tibbi-Atik-Urunleri/Tehlikeli-Atik-Bidonlari/&amp;psig=AFQjCNHHTI7_irIk0WSSTN5buTZaWOlz5Q&amp;ust=1486822560895485" TargetMode="Externa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hyperlink" Target="http://www.google.com.tr/url?sa=i&amp;rct=j&amp;q=&amp;esrc=s&amp;source=images&amp;cd=&amp;cad=rja&amp;uact=8&amp;ved=0ahUKEwiJle7I3IXSAhXDtRQKHQI_BkUQjRwIBw&amp;url=http://www.moslab.com/?/tibbi-atik-kutusu-10-litre/tibbi-atik-kutusu-10-litre&amp;psig=AFQjCNHHTI7_irIk0WSSTN5buTZaWOlz5Q&amp;ust=1486822560895485"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google.com.tr/url?sa=i&amp;rct=j&amp;q=&amp;esrc=s&amp;source=images&amp;cd=&amp;cad=rja&amp;uact=8&amp;ved=0ahUKEwi9me_H3YXSAhUCuxQKHc1WBkkQjRwIBw&amp;url=http://odatv.com/hangi-cop-kutusu-sahibinden-daha-akilli-1509091200.html&amp;psig=AFQjCNFrKyympa5oOjsqzAVYhyl23rin4w&amp;ust=1486823000726058" TargetMode="Externa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hyperlink" Target="http://www.google.com.tr/url?sa=i&amp;rct=j&amp;q=&amp;esrc=s&amp;source=images&amp;cd=&amp;cad=rja&amp;uact=8&amp;ved=0ahUKEwjM3Z-q3YXSAhUEbxQKHYkAB0cQjRwIBw&amp;url=http://www.balmumcukimya.com/erlen&amp;psig=AFQjCNFOb6HRqQd81K-ZU94jiSwsP5JkBg&amp;ust=1486822929580389"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google.com.tr/url?sa=i&amp;rct=j&amp;q=&amp;esrc=s&amp;source=images&amp;cd=&amp;cad=rja&amp;uact=8&amp;ved=0ahUKEwjuzenX9KXSAhVLmBoKHRuIBDoQjRwIBw&amp;url=http://gokhankimyaci.blogspot.com/2009_12_01_archive.html&amp;psig=AFQjCNGQtaXp6WHW0zOXD61fOTVb_YQWrw&amp;ust=1487928729090656"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www.google.com.tr/url?sa=i&amp;rct=j&amp;q=&amp;esrc=s&amp;source=images&amp;cd=&amp;cad=rja&amp;uact=8&amp;ved=0ahUKEwjSyPzk3YXSAhXFvBQKHfdyB0YQjRwIBw&amp;url=http://www.radikal.com.tr/turkiye/gurultu_yapmayin_sinav_var-883351/&amp;psig=AFQjCNEtIURhkSjbjAtrXduixW3mZciEVQ&amp;ust=1486823073638622" TargetMode="Externa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hyperlink" Target="http://www.google.com.tr/url?sa=i&amp;rct=j&amp;q=&amp;esrc=s&amp;source=images&amp;cd=&amp;cad=rja&amp;uact=8&amp;ved=0ahUKEwi7gNrR9KXSAhUE1RoKHTvxBjkQjRwIBw&amp;url=http://ahmetsertkan.blogspot.com/2008/07/tekstil-kimya-laboratuvar-ve.html&amp;psig=AFQjCNGQtaXp6WHW0zOXD61fOTVb_YQWrw&amp;ust=1487928729090656"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google.com.tr/url?sa=i&amp;rct=j&amp;q=&amp;esrc=s&amp;source=images&amp;cd=&amp;cad=rja&amp;uact=8&amp;ved=0ahUKEwiM_uCS34XSAhXJaxQKHawpD0YQjRwIBw&amp;url=http://www.eczaciogullari.com/Laboratuvar-Urunleri&amp;psig=AFQjCNF1_eyP76HZWEcgxAo5VSawKqFPPw&amp;ust=1486823429473458" TargetMode="Externa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www.google.com.tr/url?sa=i&amp;rct=j&amp;q=&amp;esrc=s&amp;source=images&amp;cd=&amp;cad=rja&amp;uact=8&amp;ved=0ahUKEwiY3a-f34XSAhWFcRQKHfQtDE0QjRwIBw&amp;url=http://arikimlab.com/metal-laboratuvar-malzemeleri/117&amp;psig=AFQjCNF1_eyP76HZWEcgxAo5VSawKqFPPw&amp;ust=1486823429473458"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google.com.tr/url?sa=i&amp;rct=j&amp;q=&amp;esrc=s&amp;source=images&amp;cd=&amp;cad=rja&amp;uact=8&amp;ved=0ahUKEwjCkLyP9qXSAhWDORoKHcwRDDsQjRwIBw&amp;url=http://yazmakkeyiftir.blogspot.com/2014/12/murekkep-siseleri-ii-ink-bottles-ii.html&amp;psig=AFQjCNFhzKNilweYO-yMiIGbBdwuHscu6A&amp;ust=1487929097980799"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google.com.tr/url?sa=i&amp;rct=j&amp;q=&amp;esrc=s&amp;source=images&amp;cd=&amp;cad=rja&amp;uact=8&amp;ved=0ahUKEwjixriM4IXSAhWKuhQKHWrpB0gQjRwIBw&amp;url=http://tr.depositphotos.com/41316569/stock-photo-empty-glass-bottle.html&amp;psig=AFQjCNE102EOG26jYchB2cpFFiEncbofMg&amp;ust=1486823700934527" TargetMode="Externa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hyperlink" Target="http://www.google.com.tr/url?sa=i&amp;rct=j&amp;q=&amp;esrc=s&amp;source=images&amp;cd=&amp;cad=rja&amp;uact=8&amp;ved=0ahUKEwjhut7I4IXSAhUJwBQKHZRFBkgQjRwIBw&amp;url=http://www.kimyakulubu.com/hidroklorik-asit-tuz-ruhu/&amp;psig=AFQjCNFjudzsLtnUWgZG2-YvTj26Svphzg&amp;ust=1486823780388421"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www.google.com.tr/url?sa=i&amp;rct=j&amp;q=&amp;esrc=s&amp;source=images&amp;cd=&amp;cad=rja&amp;uact=8&amp;ved=0ahUKEwiAzfON-KXSAhVLtBoKHR7cBjkQjRwIBw&amp;url=https://wiki.vpa.mtu.edu/wiki/index.php?title=Material_Safety_Data_Sheet&amp;psig=AFQjCNFbuf8sHbfe8z3nu_O2IgP_puzndg&amp;ust=1487929661252968"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www.google.com.tr/url?sa=i&amp;rct=j&amp;q=&amp;esrc=s&amp;source=images&amp;cd=&amp;cad=rja&amp;uact=8&amp;ved=0ahUKEwjl8vShr4rSAhXJ1xQKHSaUBlMQjRwIBw&amp;url=http://www.tolkim.com.tr/tr/laboratuvar-lavabolari/seramik-lavabolar&amp;psig=AFQjCNHelDHl9L9qmM_ZzSqKbBz05bTodg&amp;ust=1486982395531631"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www.google.com.tr/url?sa=i&amp;rct=j&amp;q=&amp;esrc=s&amp;source=imgres&amp;cd=&amp;cad=rja&amp;uact=8&amp;ved=0ahUKEwjq6rGkrorSAhXEExoKHRLGCeEQjRwIBw&amp;url=http://www.ecslabonline.com/mettler-toledo-ms-analitik-terazi.html&amp;psig=AFQjCNFcRVrthJftrKgQBWcFDBODOvhJmw&amp;ust=1486982139706909" TargetMode="Externa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www.google.com.tr/url?sa=i&amp;rct=j&amp;q=&amp;esrc=s&amp;source=images&amp;cd=&amp;cad=rja&amp;uact=8&amp;ved=0ahUKEwixiIOXtIrSAhUF2xoKHYZACHEQjRwIBw&amp;url=http://www.osgbmalzemelistesi.com/ecza-dolabi/&amp;psig=AFQjCNH3Bmvdo2XVVoReoPbVMsHoBkG26A&amp;ust=1486983709312226" TargetMode="Externa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hyperlink" Target="http://www.google.com.tr/url?sa=i&amp;rct=j&amp;q=&amp;esrc=s&amp;source=images&amp;cd=&amp;cad=rja&amp;uact=8&amp;ved=0ahUKEwiKloL0tIrSAhXEWhoKHXUWA9EQjRwIBw&amp;url=http://market.izmirserigrafi.com/index.php?id_product=2997&amp;controller=product&amp;id_lang=2&amp;psig=AFQjCNGNDrfJP4405LJ24X3-bgT5FDbZ0w&amp;ust=1486983847764701"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www.google.com.tr/url?sa=i&amp;rct=j&amp;q=&amp;esrc=s&amp;source=images&amp;cd=&amp;cad=rja&amp;uact=8&amp;ved=0ahUKEwjylv-T4YXSAhXDxRQKHcExDUoQjRwIBw&amp;url=http://www.us.schott.com/tubing/english/special_glass/laboratory_glassware.html&amp;psig=AFQjCNGwOeUEVqEyENYxSWVxtZQ6GohqTw&amp;ust=1486823963279194"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www.google.com.tr/url?sa=i&amp;rct=j&amp;q=&amp;esrc=s&amp;source=images&amp;cd=&amp;cad=rja&amp;uact=8&amp;ved=0ahUKEwj77rz4-aXSAhXMHxoKHfEHCDoQjRwIBw&amp;url=http://www.fenokulu.net/portal/Sayfa.php?Git=KonuKategorileri&amp;Sayfa=KonuDeneyListesi&amp;baslikid=24&amp;DeneyNo=691&amp;psig=AFQjCNG8p21wpzU6IAPlkGXLVSGHMEKCFg&amp;ust=1487930146510996"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www.google.com.tr/url?sa=i&amp;rct=j&amp;q=&amp;esrc=s&amp;source=images&amp;cd=&amp;cad=rja&amp;uact=8&amp;ved=0ahUKEwjv6Pfk4YXSAhWKbRQKHQahDkoQjRwIBw&amp;url=http://arikimlab.com/kartel/212&amp;psig=AFQjCNHNknayl6tk_br32_dEORpx5wUMyg&amp;ust=1486824127541104" TargetMode="Externa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hyperlink" Target="http://www.google.com.tr/url?sa=i&amp;rct=j&amp;q=&amp;esrc=s&amp;source=images&amp;cd=&amp;cad=rja&amp;uact=8&amp;ved=0ahUKEwjHh9OE4oXSAhWEWBQKHQkGD00QjRwIBw&amp;url=http://www.kocintok.com.tr/pipet-standi-d-114.html&amp;psig=AFQjCNHNknayl6tk_br32_dEORpx5wUMyg&amp;ust=1486824127541104"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www.google.com.tr/url?sa=i&amp;rct=j&amp;q=&amp;esrc=s&amp;source=images&amp;cd=&amp;cad=rja&amp;uact=8&amp;ved=0ahUKEwi5hfn8i8XSAhXoFZoKHQjpBPEQjRwIBw&amp;url=http://www.nukleonlab.com.tr/cekerocak-uretim-ceker-ocak-ankara-uretim-urun227.html&amp;psig=AFQjCNEzAL6ODhKp_V1p2YbsqmN4UlT0-Q&amp;ust=1489000135734778" TargetMode="Externa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hyperlink" Target="http://www.google.com.tr/url?sa=i&amp;rct=j&amp;q=&amp;esrc=s&amp;source=images&amp;cd=&amp;cad=rja&amp;uact=8&amp;ved=0ahUKEwj07t-tjMXSAhWhC5oKHT2dABMQjRwIBw&amp;url=http://www.aircleansystems.com.cn/process_horizontal.php&amp;psig=AFQjCNEzAL6ODhKp_V1p2YbsqmN4UlT0-Q&amp;ust=1489000135734778"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www.google.com.tr/url?sa=i&amp;rct=j&amp;q=&amp;esrc=s&amp;source=images&amp;cd=&amp;cad=rja&amp;uact=8&amp;ved=0ahUKEwiTpv6e_KXSAhXJ2hoKHby8AjkQjRwIBw&amp;url=http://www.netevrak.com/?Syf=26&amp;Syz=247278&amp;psig=AFQjCNFHK9JVXoakK17BYUaJUb5lL4WTzw&amp;ust=1487930770095920"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www.google.com.tr/url?sa=i&amp;rct=j&amp;q=&amp;esrc=s&amp;source=images&amp;cd=&amp;cad=rja&amp;uact=8&amp;ved=0ahUKEwjgjtCv_KXSAhXBVxoKHWPoBzoQjRwIBw&amp;url=http://www.nedenolur.web.tr/civa-zehirlenmesi/&amp;psig=AFQjCNFHK9JVXoakK17BYUaJUb5lL4WTzw&amp;ust=1487930770095920"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hyperlink" Target="https://www.google.com.tr/url?sa=i&amp;rct=j&amp;q=&amp;esrc=s&amp;source=images&amp;cd=&amp;cad=rja&amp;uact=8&amp;ved=0ahUKEwj1h9ObqorSAhVIVxQKHaKlBFYQjRwIBw&amp;url=https://www.foodelphi.com/analitik-kimya-ii-laboratuvari-nicel-analiz-uygulamalari-ktu/&amp;psig=AFQjCNHv0VyBmHBPRDXLqPfkLz1dZMIv2w&amp;ust=1486981038984820"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www.google.com.tr/url?sa=i&amp;rct=j&amp;q=&amp;esrc=s&amp;source=imgres&amp;cd=&amp;cad=rja&amp;uact=8&amp;ved=0ahUKEwj7_KvfqYrSAhXEzxQKHfBoAFcQjRwIBw&amp;url=http://www.mertpro.com.tr/index.php/dezenfeksiyon-laboratuvar/&amp;psig=AFQjCNH9HYBu-vFYuV5hBv1oO0RFJp9cFw&amp;ust=1486980921094431"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hyperlink" Target="http://www.google.com.tr/url?sa=i&amp;rct=j&amp;q=&amp;esrc=s&amp;source=images&amp;cd=&amp;cad=rja&amp;uact=8&amp;ved=0ahUKEwiZhYeoqYrSAhXIaRQKHaSWCVUQjRwIBw&amp;url=http://www.prolab.com.br/blog/equipamento-de-protecao-coletiva-em-laboratorio-equipamentos-essenciais/&amp;psig=AFQjCNHJhBW-L3MGY1iqkAaCR0IDsDOCpQ&amp;ust=1486980741422500"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hyperlink" Target="http://www.google.com.tr/url?sa=i&amp;rct=j&amp;q=&amp;esrc=s&amp;source=images&amp;cd=&amp;cad=rja&amp;uact=8&amp;ved=0ahUKEwjK-rPeqIrSAhWE6RQKHT_GAU0QjRwIBw&amp;url=http://yumurtaliekmek.com/suda-neden-burusuruz/&amp;psig=AFQjCNHNbqcb3EWHslQSMguVmCLpAd3rVA&amp;ust=1486980641349469"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hyperlink" Target="http://www.google.com.tr/url?sa=i&amp;rct=j&amp;q=&amp;esrc=s&amp;source=images&amp;cd=&amp;cad=rja&amp;uact=8&amp;ved=0ahUKEwir55DFporSAhXIWhQKHS1PAlUQjRwIBw&amp;url=http://www.metrohm.com/tr-tr/urunler/sivi-isleme/&amp;psig=AFQjCNGYw-REXkmVrbECplFOwPEzf8ToDg&amp;ust=1486980047962316" TargetMode="Externa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hyperlink" Target="http://www.google.com.tr/url?sa=i&amp;rct=j&amp;q=&amp;esrc=s&amp;source=images&amp;cd=&amp;cad=rja&amp;uact=8&amp;ved=0ahUKEwiZu_vIjcXSAhVBfywKHYCYAZsQjRwIBw&amp;url=http://www.bursateknikkimya.com.tr/web/index.php/features/template-styles/otomatik-pipet/vitlab-otomatik-pipet&amp;psig=AFQjCNGOOZSs6QVMoU02PrsMDFg43VZRUA&amp;ust=1489000547709311"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www.google.com.tr/url?sa=i&amp;rct=j&amp;q=&amp;esrc=s&amp;source=imgres&amp;cd=&amp;cad=rja&amp;uact=8&amp;ved=0ahUKEwiJrZ3UpIrSAhVMwBQKHfj8C1kQjRwIBw&amp;url=http://miraymuruvvet.blogspot.com/&amp;psig=AFQjCNEu4I3SLQsCoFn_IQnpMtGO6iEKVg&amp;ust=1486979557404840"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s://www.google.com.tr/url?sa=i&amp;rct=j&amp;q=&amp;esrc=s&amp;source=images&amp;cd=&amp;cad=rja&amp;uact=8&amp;ved=0ahUKEwiYzZPwgKbSAhXL7hoKHe2oBDsQjRwIBw&amp;url=https://www.copkonteyneri.com.tr/paslanmaz_cop_kutusu_5010_imck_5010-sayfa5-uid74.htm&amp;psig=AFQjCNHwt0d_O6t9l4WoXhE1IA0DG0MzbA&amp;ust=1487932012966508" TargetMode="External"/><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hyperlink" Target="http://www.google.com.tr/url?sa=i&amp;rct=j&amp;q=&amp;esrc=s&amp;source=images&amp;cd=&amp;cad=rja&amp;uact=8&amp;ved=0ahUKEwi5lOL6gKbSAhWCtRoKHUnjBTsQjRwIBw&amp;url=http://www.evmanya.com/kategori/624-cop-kovasi&amp;psig=AFQjCNHwt0d_O6t9l4WoXhE1IA0DG0MzbA&amp;ust=1487932012966508"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www.google.com.tr/url?sa=i&amp;rct=j&amp;q=&amp;esrc=s&amp;source=images&amp;cd=&amp;cad=rja&amp;uact=8&amp;ved=0CAcQjRxqFQoTCMvk4uS4_ccCFUzdLAod-NMDGw&amp;url=http://aragec.com/ecza+dolab%C4%B1+malzemeleri+ilk+yard%C4%B1m.html&amp;psig=AFQjCNErkwmLuxhsoOF51ZQdZptlXuhddA&amp;ust=1442557818329340" TargetMode="Externa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hyperlink" Target="http://www.google.com.tr/url?sa=i&amp;rct=j&amp;q=&amp;esrc=s&amp;source=images&amp;cd=&amp;cad=rja&amp;uact=8&amp;ved=0CAcQjRxqFQoTCM7ii4K5_ccCFUWNLAod4NcGRw&amp;url=http://www.okuldunyasi.com/ilk-yardim-panosu-50x70-cm.html&amp;bvm=bv.102829193,d.bGg&amp;psig=AFQjCNGfzO2N08aepydYe3_lGBms8_-Blg&amp;ust=1442557876816272"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www.google.com.tr/url?sa=i&amp;rct=j&amp;q=&amp;esrc=s&amp;source=images&amp;cd=&amp;cad=rja&amp;uact=8&amp;ved=0CAcQjRxqFQoTCOXM2sTS-8cCFYfwcgodt_oGKw&amp;url=http://www.izmirisrehberi.com.tr/9882-izmir-yangin-kapisiyangin-merdiveniyangin-dolabiyangin-tuputda-yangin.html&amp;bvm=bv.102829193,d.bGQ&amp;psig=AFQjCNEe3wYoOH2cOUjkEVnIxoRnQQ905w&amp;ust=1442495922167058" TargetMode="External"/><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hyperlink" Target="http://www.google.com.tr/url?sa=i&amp;rct=j&amp;q=&amp;esrc=s&amp;source=images&amp;cd=&amp;cad=rja&amp;uact=8&amp;ved=0CAcQjRxqFQoTCOi80OvK4McCFcE3FAoduMYFvQ&amp;url=http://www.medyayangin.com/web/urunlerimiz.html&amp;bvm=bv.102022582,d.d24&amp;psig=AFQjCNFiIWwovDzEZa5zrg56ll192QtY9A&amp;ust=1441566114687693"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hyperlink" Target="http://www.google.com.tr/url?sa=i&amp;rct=j&amp;q=&amp;esrc=s&amp;source=images&amp;cd=&amp;cad=rja&amp;uact=8&amp;ved=0CAUQjRxqFQoTCNze3qrM4McCFQhUFAod4doBeg&amp;url=http://www.tyih.gov.tr/Eklenti/318,testrehberipatolojipdf.pdf?0&amp;bvm=bv.102022582,d.d24&amp;psig=AFQjCNEBwPwKNqoVnqeb6eCPx_lLLsTU5Q&amp;ust=1441566612828170" TargetMode="External"/><Relationship Id="rId1" Type="http://schemas.openxmlformats.org/officeDocument/2006/relationships/slideLayout" Target="../slideLayouts/slideLayout2.xml"/><Relationship Id="rId5" Type="http://schemas.openxmlformats.org/officeDocument/2006/relationships/image" Target="../media/image64.jpeg"/><Relationship Id="rId4" Type="http://schemas.openxmlformats.org/officeDocument/2006/relationships/hyperlink" Target="http://www.google.com.tr/url?sa=i&amp;rct=j&amp;q=&amp;esrc=s&amp;source=images&amp;cd=&amp;cad=rja&amp;uact=8&amp;ved=0CAUQjRxqFQoTCIqX17rM4McCFcKzFAodUOMN4Q&amp;url=http://www.tyih.gov.tr/Eklenti/318,testrehberipatolojipdf.pdf?0&amp;bvm=bv.102022582,d.d24&amp;psig=AFQjCNEBwPwKNqoVnqeb6eCPx_lLLsTU5Q&amp;ust=1441566612828170"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hyperlink" Target="http://www.google.com.tr/url?sa=i&amp;rct=j&amp;q=&amp;esrc=s&amp;source=images&amp;cd=&amp;cad=rja&amp;uact=8&amp;ved=0ahUKEwiaxrS1sIrSAhUBrRQKHXvfDFcQjRwIBw&amp;url=http://www.tolkim.com.tr/tr/urunler/laborium/acil-goz-ve-boy-duslari&amp;psig=AFQjCNHelDHl9L9qmM_ZzSqKbBz05bTodg&amp;ust=1486982395531631"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hyperlink" Target="http://www.google.com.tr/url?sa=i&amp;rct=j&amp;q=&amp;esrc=s&amp;source=images&amp;cd=&amp;cad=rja&amp;uact=8&amp;ved=0ahUKEwjZsoj7sIrSAhXEsxQKHc5RAFYQjRwIBw&amp;url=http://www.nyakin.com/38577/%C4%B0%C5%9Flem-Metal.html&amp;psig=AFQjCNEc5BJcmThpq-IwhmRGT1NgsVNp6A&amp;ust=148698280460213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2514600" y="6096000"/>
            <a:ext cx="5562600" cy="584775"/>
          </a:xfrm>
          <a:prstGeom prst="rect">
            <a:avLst/>
          </a:prstGeom>
          <a:noFill/>
        </p:spPr>
        <p:txBody>
          <a:bodyPr wrap="square" rtlCol="0">
            <a:spAutoFit/>
          </a:bodyPr>
          <a:lstStyle/>
          <a:p>
            <a:r>
              <a:rPr lang="tr-TR" sz="3200" b="1" dirty="0" smtClean="0"/>
              <a:t>Doç. Dr. İbrahim BULDUK</a:t>
            </a:r>
            <a:endParaRPr lang="tr-TR" sz="3200" b="1" dirty="0"/>
          </a:p>
        </p:txBody>
      </p:sp>
      <p:pic>
        <p:nvPicPr>
          <p:cNvPr id="4" name="Picture 2" descr="http://www.alptek.com.tr/images/simple_text_img_2.jpg">
            <a:hlinkClick r:id="rId3"/>
          </p:cNvPr>
          <p:cNvPicPr>
            <a:picLocks noChangeAspect="1" noChangeArrowheads="1"/>
          </p:cNvPicPr>
          <p:nvPr/>
        </p:nvPicPr>
        <p:blipFill>
          <a:blip r:embed="rId4" cstate="print"/>
          <a:srcRect/>
          <a:stretch>
            <a:fillRect/>
          </a:stretch>
        </p:blipFill>
        <p:spPr bwMode="auto">
          <a:xfrm>
            <a:off x="1562100" y="1341438"/>
            <a:ext cx="6134100" cy="4076700"/>
          </a:xfrm>
          <a:prstGeom prst="rect">
            <a:avLst/>
          </a:prstGeom>
          <a:noFill/>
          <a:ln w="9525">
            <a:noFill/>
            <a:miter lim="800000"/>
            <a:headEnd/>
            <a:tailEnd/>
          </a:ln>
        </p:spPr>
      </p:pic>
      <p:grpSp>
        <p:nvGrpSpPr>
          <p:cNvPr id="5" name="5 Grup"/>
          <p:cNvGrpSpPr>
            <a:grpSpLocks/>
          </p:cNvGrpSpPr>
          <p:nvPr/>
        </p:nvGrpSpPr>
        <p:grpSpPr bwMode="auto">
          <a:xfrm>
            <a:off x="684213" y="260350"/>
            <a:ext cx="7775575" cy="915988"/>
            <a:chOff x="304800" y="6459"/>
            <a:chExt cx="4267200" cy="915120"/>
          </a:xfrm>
        </p:grpSpPr>
        <p:sp>
          <p:nvSpPr>
            <p:cNvPr id="7" name="6 Yuvarlatılmış Dikdörtgen"/>
            <p:cNvSpPr/>
            <p:nvPr/>
          </p:nvSpPr>
          <p:spPr>
            <a:xfrm>
              <a:off x="304800" y="6459"/>
              <a:ext cx="4267200" cy="915120"/>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pPr algn="ctr">
                <a:defRPr/>
              </a:pPr>
              <a:r>
                <a:rPr lang="tr-TR" sz="4000" b="1" dirty="0"/>
                <a:t>LABORATUAR GÜVENLİĞİ</a:t>
              </a:r>
            </a:p>
          </p:txBody>
        </p:sp>
        <p:sp>
          <p:nvSpPr>
            <p:cNvPr id="8" name="Yuvarlatılmış Dikdörtgen 4"/>
            <p:cNvSpPr/>
            <p:nvPr/>
          </p:nvSpPr>
          <p:spPr>
            <a:xfrm>
              <a:off x="349232" y="50867"/>
              <a:ext cx="4178336" cy="826304"/>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defTabSz="1377950">
                <a:lnSpc>
                  <a:spcPct val="90000"/>
                </a:lnSpc>
                <a:spcAft>
                  <a:spcPct val="35000"/>
                </a:spcAft>
                <a:defRPr/>
              </a:pPr>
              <a:endParaRPr lang="tr-TR" sz="3100" dirty="0"/>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990600"/>
          </a:xfrm>
        </p:spPr>
        <p:txBody>
          <a:bodyPr>
            <a:noAutofit/>
          </a:bodyPr>
          <a:lstStyle/>
          <a:p>
            <a:pPr marL="0" indent="0" algn="just">
              <a:spcBef>
                <a:spcPts val="0"/>
              </a:spcBef>
              <a:buNone/>
              <a:defRPr/>
            </a:pPr>
            <a:r>
              <a:rPr lang="tr-TR" sz="2200" dirty="0" smtClean="0">
                <a:latin typeface="Calibri" panose="020F0502020204030204" pitchFamily="34" charset="0"/>
                <a:cs typeface="Calibri" panose="020F0502020204030204" pitchFamily="34" charset="0"/>
              </a:rPr>
              <a:t>1. Laboratuarda mutlaka uzun laboratuar önlüğü ile çalışılmalı ve önü ilikli şekilde tutulmalıdır. </a:t>
            </a:r>
            <a:endParaRPr lang="tr-TR" sz="2200" dirty="0">
              <a:latin typeface="Calibri" panose="020F0502020204030204" pitchFamily="34" charset="0"/>
              <a:cs typeface="Calibri" panose="020F0502020204030204" pitchFamily="34" charset="0"/>
            </a:endParaRPr>
          </a:p>
        </p:txBody>
      </p:sp>
      <p:pic>
        <p:nvPicPr>
          <p:cNvPr id="1028" name="Picture 4" descr="Image result for LABORATUVAR ÖNLÜĞÜ">
            <a:hlinkClick r:id="rId2"/>
          </p:cNvPr>
          <p:cNvPicPr>
            <a:picLocks noChangeAspect="1" noChangeArrowheads="1"/>
          </p:cNvPicPr>
          <p:nvPr/>
        </p:nvPicPr>
        <p:blipFill>
          <a:blip r:embed="rId3" cstate="print"/>
          <a:srcRect/>
          <a:stretch>
            <a:fillRect/>
          </a:stretch>
        </p:blipFill>
        <p:spPr bwMode="auto">
          <a:xfrm>
            <a:off x="4343400" y="2809875"/>
            <a:ext cx="3067050" cy="3743325"/>
          </a:xfrm>
          <a:prstGeom prst="rect">
            <a:avLst/>
          </a:prstGeom>
          <a:noFill/>
        </p:spPr>
      </p:pic>
      <p:pic>
        <p:nvPicPr>
          <p:cNvPr id="1026" name="Picture 2" descr="Image result for LABORATUVAR ÖNLÜĞÜ">
            <a:hlinkClick r:id="rId4"/>
          </p:cNvPr>
          <p:cNvPicPr>
            <a:picLocks noChangeAspect="1" noChangeArrowheads="1"/>
          </p:cNvPicPr>
          <p:nvPr/>
        </p:nvPicPr>
        <p:blipFill>
          <a:blip r:embed="rId5" cstate="print"/>
          <a:srcRect/>
          <a:stretch>
            <a:fillRect/>
          </a:stretch>
        </p:blipFill>
        <p:spPr bwMode="auto">
          <a:xfrm>
            <a:off x="1295400" y="3162300"/>
            <a:ext cx="3038475" cy="3390900"/>
          </a:xfrm>
          <a:prstGeom prst="rect">
            <a:avLst/>
          </a:prstGeom>
          <a:noFill/>
        </p:spPr>
      </p:pic>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990600"/>
          </a:xfrm>
        </p:spPr>
        <p:txBody>
          <a:bodyPr>
            <a:noAutofit/>
          </a:bodyPr>
          <a:lstStyle/>
          <a:p>
            <a:pPr marL="0" indent="0" algn="just">
              <a:spcBef>
                <a:spcPts val="0"/>
              </a:spcBef>
              <a:buNone/>
              <a:defRPr/>
            </a:pPr>
            <a:r>
              <a:rPr lang="tr-TR" sz="2200" dirty="0" smtClean="0">
                <a:latin typeface="Calibri" panose="020F0502020204030204" pitchFamily="34" charset="0"/>
                <a:cs typeface="Calibri" panose="020F0502020204030204" pitchFamily="34" charset="0"/>
              </a:rPr>
              <a:t>2. Laboratuarda çalışırken eldiven, koruyucu gözlük ve maske kullanılmalıdır. Çalışmaya uygun eldiven ve maske seçimine önem gösterilmelidir. </a:t>
            </a:r>
            <a:endParaRPr lang="tr-TR" sz="2200" dirty="0">
              <a:latin typeface="Calibri" panose="020F0502020204030204" pitchFamily="34" charset="0"/>
              <a:cs typeface="Calibri" panose="020F0502020204030204" pitchFamily="34" charset="0"/>
            </a:endParaRPr>
          </a:p>
        </p:txBody>
      </p:sp>
      <p:pic>
        <p:nvPicPr>
          <p:cNvPr id="8" name="Picture 2" descr="http://www.neslinozguroglu.com/wp-content/uploads/2011/05/medicine.jpg">
            <a:hlinkClick r:id="rId2"/>
          </p:cNvPr>
          <p:cNvPicPr>
            <a:picLocks noChangeAspect="1" noChangeArrowheads="1"/>
          </p:cNvPicPr>
          <p:nvPr/>
        </p:nvPicPr>
        <p:blipFill>
          <a:blip r:embed="rId3" cstate="print"/>
          <a:srcRect/>
          <a:stretch>
            <a:fillRect/>
          </a:stretch>
        </p:blipFill>
        <p:spPr bwMode="auto">
          <a:xfrm>
            <a:off x="1152525" y="3505200"/>
            <a:ext cx="2733675" cy="2266950"/>
          </a:xfrm>
          <a:prstGeom prst="rect">
            <a:avLst/>
          </a:prstGeom>
          <a:noFill/>
          <a:ln w="9525">
            <a:noFill/>
            <a:miter lim="800000"/>
            <a:headEnd/>
            <a:tailEnd/>
          </a:ln>
        </p:spPr>
      </p:pic>
      <p:pic>
        <p:nvPicPr>
          <p:cNvPr id="9" name="Picture 10" descr="http://www.validationinc.com/microbiology_lab.jpg">
            <a:hlinkClick r:id="rId4"/>
          </p:cNvPr>
          <p:cNvPicPr>
            <a:picLocks noChangeAspect="1" noChangeArrowheads="1"/>
          </p:cNvPicPr>
          <p:nvPr/>
        </p:nvPicPr>
        <p:blipFill>
          <a:blip r:embed="rId5" cstate="print"/>
          <a:srcRect/>
          <a:stretch>
            <a:fillRect/>
          </a:stretch>
        </p:blipFill>
        <p:spPr bwMode="auto">
          <a:xfrm>
            <a:off x="4140200" y="3124200"/>
            <a:ext cx="4572000" cy="3048000"/>
          </a:xfrm>
          <a:prstGeom prst="rect">
            <a:avLst/>
          </a:prstGeom>
          <a:noFill/>
          <a:ln w="9525">
            <a:noFill/>
            <a:miter lim="800000"/>
            <a:headEnd/>
            <a:tailEnd/>
          </a:ln>
        </p:spPr>
      </p:pic>
      <p:sp>
        <p:nvSpPr>
          <p:cNvPr id="10"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685800"/>
          </a:xfrm>
        </p:spPr>
        <p:txBody>
          <a:bodyPr>
            <a:noAutofit/>
          </a:bodyPr>
          <a:lstStyle/>
          <a:p>
            <a:pPr marL="0" indent="0" algn="just">
              <a:spcBef>
                <a:spcPts val="0"/>
              </a:spcBef>
              <a:buNone/>
              <a:defRPr/>
            </a:pPr>
            <a:r>
              <a:rPr lang="tr-TR" sz="2200" dirty="0" smtClean="0">
                <a:latin typeface="Calibri" panose="020F0502020204030204" pitchFamily="34" charset="0"/>
                <a:cs typeface="Calibri" panose="020F0502020204030204" pitchFamily="34" charset="0"/>
              </a:rPr>
              <a:t>3. Laboratuar dışına laboratuarda kullanılan önlük, eldiven vb. ile çıkılmamalıdır. </a:t>
            </a:r>
            <a:endParaRPr lang="tr-TR" sz="2200" dirty="0">
              <a:latin typeface="Calibri" panose="020F0502020204030204" pitchFamily="34" charset="0"/>
              <a:cs typeface="Calibri" panose="020F0502020204030204" pitchFamily="34" charset="0"/>
            </a:endParaRPr>
          </a:p>
        </p:txBody>
      </p:sp>
      <p:sp>
        <p:nvSpPr>
          <p:cNvPr id="7"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990600"/>
          </a:xfrm>
        </p:spPr>
        <p:txBody>
          <a:bodyPr>
            <a:noAutofit/>
          </a:bodyPr>
          <a:lstStyle/>
          <a:p>
            <a:pPr marL="0" indent="0" algn="just">
              <a:spcBef>
                <a:spcPts val="0"/>
              </a:spcBef>
              <a:buNone/>
              <a:defRPr/>
            </a:pPr>
            <a:r>
              <a:rPr lang="tr-TR" sz="2200" dirty="0" smtClean="0">
                <a:latin typeface="Calibri" panose="020F0502020204030204" pitchFamily="34" charset="0"/>
                <a:cs typeface="Calibri" panose="020F0502020204030204" pitchFamily="34" charset="0"/>
              </a:rPr>
              <a:t>4. Laboratuarda rahat ve düz ayakkabı giyilmesi ve özellikle açık ve topuklu ayakkabı giyilmemesi gerekmektedir. </a:t>
            </a:r>
            <a:endParaRPr lang="tr-TR" sz="2200" dirty="0">
              <a:latin typeface="Calibri" panose="020F0502020204030204" pitchFamily="34" charset="0"/>
              <a:cs typeface="Calibri" panose="020F0502020204030204" pitchFamily="34" charset="0"/>
            </a:endParaRPr>
          </a:p>
        </p:txBody>
      </p:sp>
      <p:pic>
        <p:nvPicPr>
          <p:cNvPr id="8" name="Picture 8" descr="Image result for Laboratuvarda rahat ve düz ayakkabı giyilmesi">
            <a:hlinkClick r:id="rId2"/>
          </p:cNvPr>
          <p:cNvPicPr>
            <a:picLocks noChangeAspect="1" noChangeArrowheads="1"/>
          </p:cNvPicPr>
          <p:nvPr/>
        </p:nvPicPr>
        <p:blipFill>
          <a:blip r:embed="rId3" cstate="print"/>
          <a:srcRect/>
          <a:stretch>
            <a:fillRect/>
          </a:stretch>
        </p:blipFill>
        <p:spPr bwMode="auto">
          <a:xfrm>
            <a:off x="4643438" y="2924175"/>
            <a:ext cx="3743325" cy="3743325"/>
          </a:xfrm>
          <a:prstGeom prst="rect">
            <a:avLst/>
          </a:prstGeom>
          <a:noFill/>
          <a:ln w="9525">
            <a:solidFill>
              <a:schemeClr val="tx1"/>
            </a:solidFill>
            <a:miter lim="800000"/>
            <a:headEnd/>
            <a:tailEnd/>
          </a:ln>
        </p:spPr>
      </p:pic>
      <p:pic>
        <p:nvPicPr>
          <p:cNvPr id="9" name="Picture 10" descr="Image result for laboratuvar ayakkabısı">
            <a:hlinkClick r:id="rId4"/>
          </p:cNvPr>
          <p:cNvPicPr>
            <a:picLocks noChangeAspect="1" noChangeArrowheads="1"/>
          </p:cNvPicPr>
          <p:nvPr/>
        </p:nvPicPr>
        <p:blipFill>
          <a:blip r:embed="rId5" cstate="print"/>
          <a:srcRect/>
          <a:stretch>
            <a:fillRect/>
          </a:stretch>
        </p:blipFill>
        <p:spPr bwMode="auto">
          <a:xfrm>
            <a:off x="755650" y="3933825"/>
            <a:ext cx="3048000" cy="2286000"/>
          </a:xfrm>
          <a:prstGeom prst="rect">
            <a:avLst/>
          </a:prstGeom>
          <a:noFill/>
          <a:ln w="9525">
            <a:noFill/>
            <a:miter lim="800000"/>
            <a:headEnd/>
            <a:tailEnd/>
          </a:ln>
        </p:spPr>
      </p:pic>
      <p:cxnSp>
        <p:nvCxnSpPr>
          <p:cNvPr id="10" name="9 Düz Bağlayıcı"/>
          <p:cNvCxnSpPr/>
          <p:nvPr/>
        </p:nvCxnSpPr>
        <p:spPr>
          <a:xfrm>
            <a:off x="4643438" y="2924175"/>
            <a:ext cx="3673475" cy="3717925"/>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1" name="10 Düz Bağlayıcı"/>
          <p:cNvCxnSpPr/>
          <p:nvPr/>
        </p:nvCxnSpPr>
        <p:spPr>
          <a:xfrm flipV="1">
            <a:off x="4643438" y="2952750"/>
            <a:ext cx="3744912" cy="3716338"/>
          </a:xfrm>
          <a:prstGeom prst="line">
            <a:avLst/>
          </a:prstGeom>
          <a:ln/>
        </p:spPr>
        <p:style>
          <a:lnRef idx="3">
            <a:schemeClr val="accent2"/>
          </a:lnRef>
          <a:fillRef idx="0">
            <a:schemeClr val="accent2"/>
          </a:fillRef>
          <a:effectRef idx="2">
            <a:schemeClr val="accent2"/>
          </a:effectRef>
          <a:fontRef idx="minor">
            <a:schemeClr val="tx1"/>
          </a:fontRef>
        </p:style>
      </p:cxnSp>
      <p:sp>
        <p:nvSpPr>
          <p:cNvPr id="12"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685800"/>
          </a:xfrm>
        </p:spPr>
        <p:txBody>
          <a:bodyPr>
            <a:noAutofit/>
          </a:bodyPr>
          <a:lstStyle/>
          <a:p>
            <a:pPr marL="0" indent="0" algn="just">
              <a:spcBef>
                <a:spcPts val="0"/>
              </a:spcBef>
              <a:buNone/>
              <a:defRPr/>
            </a:pPr>
            <a:r>
              <a:rPr lang="tr-TR" sz="2200" dirty="0" smtClean="0">
                <a:latin typeface="Calibri" panose="020F0502020204030204" pitchFamily="34" charset="0"/>
                <a:cs typeface="Calibri" panose="020F0502020204030204" pitchFamily="34" charset="0"/>
              </a:rPr>
              <a:t>5. Uzun saçlar toplanmalı, ya topuz yapılmalı veya yanmaz bone içine alınmalıdır. </a:t>
            </a:r>
            <a:endParaRPr lang="tr-TR" sz="2200" dirty="0">
              <a:latin typeface="Calibri" panose="020F0502020204030204" pitchFamily="34" charset="0"/>
              <a:cs typeface="Calibri" panose="020F0502020204030204" pitchFamily="34" charset="0"/>
            </a:endParaRPr>
          </a:p>
        </p:txBody>
      </p:sp>
      <p:pic>
        <p:nvPicPr>
          <p:cNvPr id="7" name="Picture 4" descr="http://www.libasmed.com/resimler/site%20resimleri/disposable_maske_bone.jpg">
            <a:hlinkClick r:id="rId2"/>
          </p:cNvPr>
          <p:cNvPicPr>
            <a:picLocks noChangeAspect="1" noChangeArrowheads="1"/>
          </p:cNvPicPr>
          <p:nvPr/>
        </p:nvPicPr>
        <p:blipFill>
          <a:blip r:embed="rId3" cstate="print"/>
          <a:srcRect/>
          <a:stretch>
            <a:fillRect/>
          </a:stretch>
        </p:blipFill>
        <p:spPr bwMode="auto">
          <a:xfrm>
            <a:off x="304800" y="2667000"/>
            <a:ext cx="3581400" cy="3905250"/>
          </a:xfrm>
          <a:prstGeom prst="rect">
            <a:avLst/>
          </a:prstGeom>
          <a:noFill/>
          <a:ln w="9525">
            <a:noFill/>
            <a:miter lim="800000"/>
            <a:headEnd/>
            <a:tailEnd/>
          </a:ln>
        </p:spPr>
      </p:pic>
      <p:pic>
        <p:nvPicPr>
          <p:cNvPr id="8" name="Picture 10" descr="Image result for topuz saç">
            <a:hlinkClick r:id="rId4"/>
          </p:cNvPr>
          <p:cNvPicPr>
            <a:picLocks noChangeAspect="1" noChangeArrowheads="1"/>
          </p:cNvPicPr>
          <p:nvPr/>
        </p:nvPicPr>
        <p:blipFill>
          <a:blip r:embed="rId5" cstate="print"/>
          <a:srcRect/>
          <a:stretch>
            <a:fillRect/>
          </a:stretch>
        </p:blipFill>
        <p:spPr bwMode="auto">
          <a:xfrm>
            <a:off x="4572000" y="2667000"/>
            <a:ext cx="4019550" cy="3743325"/>
          </a:xfrm>
          <a:prstGeom prst="rect">
            <a:avLst/>
          </a:prstGeom>
          <a:noFill/>
          <a:ln w="9525">
            <a:noFill/>
            <a:miter lim="800000"/>
            <a:headEnd/>
            <a:tailEnd/>
          </a:ln>
        </p:spPr>
      </p:pic>
      <p:sp>
        <p:nvSpPr>
          <p:cNvPr id="9"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1" descr="Image result for çay sandviç">
            <a:hlinkClick r:id="rId2"/>
          </p:cNvPr>
          <p:cNvPicPr>
            <a:picLocks noChangeAspect="1" noChangeArrowheads="1"/>
          </p:cNvPicPr>
          <p:nvPr/>
        </p:nvPicPr>
        <p:blipFill>
          <a:blip r:embed="rId3" cstate="print"/>
          <a:srcRect/>
          <a:stretch>
            <a:fillRect/>
          </a:stretch>
        </p:blipFill>
        <p:spPr bwMode="auto">
          <a:xfrm>
            <a:off x="-1" y="3962400"/>
            <a:ext cx="3822700" cy="2895600"/>
          </a:xfrm>
          <a:prstGeom prst="rect">
            <a:avLst/>
          </a:prstGeom>
          <a:noFill/>
          <a:ln w="9525">
            <a:noFill/>
            <a:miter lim="800000"/>
            <a:headEnd/>
            <a:tailEnd/>
          </a:ln>
        </p:spPr>
      </p:pic>
      <p:cxnSp>
        <p:nvCxnSpPr>
          <p:cNvPr id="10" name="9 Düz Bağlayıcı"/>
          <p:cNvCxnSpPr/>
          <p:nvPr/>
        </p:nvCxnSpPr>
        <p:spPr>
          <a:xfrm>
            <a:off x="0" y="3962400"/>
            <a:ext cx="3822699" cy="289560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cxnSp>
        <p:nvCxnSpPr>
          <p:cNvPr id="11" name="10 Düz Bağlayıcı"/>
          <p:cNvCxnSpPr/>
          <p:nvPr/>
        </p:nvCxnSpPr>
        <p:spPr>
          <a:xfrm flipV="1">
            <a:off x="0" y="3962400"/>
            <a:ext cx="3822699" cy="289560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pic>
        <p:nvPicPr>
          <p:cNvPr id="2051" name="Picture 3"/>
          <p:cNvPicPr>
            <a:picLocks noChangeAspect="1" noChangeArrowheads="1"/>
          </p:cNvPicPr>
          <p:nvPr/>
        </p:nvPicPr>
        <p:blipFill>
          <a:blip r:embed="rId4" cstate="print"/>
          <a:srcRect/>
          <a:stretch>
            <a:fillRect/>
          </a:stretch>
        </p:blipFill>
        <p:spPr bwMode="auto">
          <a:xfrm>
            <a:off x="5003571" y="2961574"/>
            <a:ext cx="4140429" cy="3896426"/>
          </a:xfrm>
          <a:prstGeom prst="rect">
            <a:avLst/>
          </a:prstGeom>
          <a:noFill/>
          <a:ln w="9525">
            <a:noFill/>
            <a:miter lim="800000"/>
            <a:headEnd/>
            <a:tailEnd/>
          </a:ln>
          <a:effectLst/>
        </p:spPr>
      </p:pic>
      <p:sp>
        <p:nvSpPr>
          <p:cNvPr id="3" name="Content Placeholder 2"/>
          <p:cNvSpPr>
            <a:spLocks noGrp="1"/>
          </p:cNvSpPr>
          <p:nvPr>
            <p:ph sz="quarter" idx="1"/>
          </p:nvPr>
        </p:nvSpPr>
        <p:spPr>
          <a:xfrm>
            <a:off x="228600" y="1524000"/>
            <a:ext cx="8763000" cy="1066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6. Laboratuarda yemek, içmek (sigara dahil), gıda malzemelerini bulundurmak, laboratuar ekipmanlarını bu amaçla kullanmak yasaktır. </a:t>
            </a:r>
            <a:endParaRPr lang="tr-TR" sz="2200" dirty="0">
              <a:latin typeface="Calibri" panose="020F0502020204030204" pitchFamily="34" charset="0"/>
              <a:cs typeface="Calibri" panose="020F0502020204030204" pitchFamily="34" charset="0"/>
            </a:endParaRPr>
          </a:p>
        </p:txBody>
      </p:sp>
      <p:sp>
        <p:nvSpPr>
          <p:cNvPr id="12"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066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7. Çalışırken eller yüze sürülmemeli, ağza herhangi bir şey alınmamalıdır. Laboratuarda çalışılırken ağız yoluyla sıvı çekilmemelidir. </a:t>
            </a:r>
            <a:endParaRPr lang="tr-TR" sz="2200" dirty="0">
              <a:latin typeface="Calibri" panose="020F0502020204030204" pitchFamily="34" charset="0"/>
              <a:cs typeface="Calibri" panose="020F0502020204030204" pitchFamily="34" charset="0"/>
            </a:endParaRPr>
          </a:p>
        </p:txBody>
      </p:sp>
      <p:pic>
        <p:nvPicPr>
          <p:cNvPr id="1026" name="Picture 2" descr="Image result for Laboratuarda çalışılırken ağız yoluyla sıvı çekilmemelid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3905" y="3406833"/>
            <a:ext cx="3686695" cy="24605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pipetle ağız yoluyla sıvı çekm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3667124"/>
            <a:ext cx="2857500" cy="1971676"/>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524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8. Ellerde kesik, yara ve benzeri durumlar varsa bunların üzeri ancak su geçirmez bir bantla kapatıldıktan sonra çalışılmalı, aksi takdirde çalışılmamalı ve son durum sorumluya iletilmelidir. </a:t>
            </a:r>
          </a:p>
          <a:p>
            <a:pPr marL="0" algn="just">
              <a:buNone/>
              <a:defRPr/>
            </a:pPr>
            <a:endParaRPr lang="tr-TR" sz="2200" dirty="0">
              <a:latin typeface="Calibri" panose="020F0502020204030204" pitchFamily="34" charset="0"/>
              <a:cs typeface="Calibri" panose="020F0502020204030204" pitchFamily="34" charset="0"/>
            </a:endParaRPr>
          </a:p>
        </p:txBody>
      </p:sp>
      <p:pic>
        <p:nvPicPr>
          <p:cNvPr id="7" name="Picture 8" descr="Image result for açık yaralar mutlaka yara bandı ile kapatılmalıdır.">
            <a:hlinkClick r:id="rId2"/>
          </p:cNvPr>
          <p:cNvPicPr>
            <a:picLocks noChangeAspect="1" noChangeArrowheads="1"/>
          </p:cNvPicPr>
          <p:nvPr/>
        </p:nvPicPr>
        <p:blipFill>
          <a:blip r:embed="rId3" cstate="print"/>
          <a:srcRect/>
          <a:stretch>
            <a:fillRect/>
          </a:stretch>
        </p:blipFill>
        <p:spPr bwMode="auto">
          <a:xfrm>
            <a:off x="1908175" y="3276600"/>
            <a:ext cx="4953000" cy="2390775"/>
          </a:xfrm>
          <a:prstGeom prst="rect">
            <a:avLst/>
          </a:prstGeom>
          <a:noFill/>
          <a:ln w="9525">
            <a:solidFill>
              <a:schemeClr val="tx1"/>
            </a:solidFill>
            <a:miter lim="800000"/>
            <a:headEnd/>
            <a:tailEnd/>
          </a:ln>
        </p:spPr>
      </p:pic>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066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9. Kullanıldıktan sonra her bir eşya, alet veya cihaz belli ve yöntemine uygun biçimde temizlenerek yerlerine kaldırılmalıdır. </a:t>
            </a:r>
            <a:endParaRPr lang="tr-TR" sz="2200" dirty="0">
              <a:latin typeface="Calibri" panose="020F0502020204030204" pitchFamily="34" charset="0"/>
              <a:cs typeface="Calibri" panose="020F0502020204030204" pitchFamily="34" charset="0"/>
            </a:endParaRPr>
          </a:p>
        </p:txBody>
      </p:sp>
      <p:pic>
        <p:nvPicPr>
          <p:cNvPr id="7" name="Picture 8" descr="Image result for cam malzeme yıkamak">
            <a:hlinkClick r:id="rId2"/>
          </p:cNvPr>
          <p:cNvPicPr>
            <a:picLocks noChangeAspect="1" noChangeArrowheads="1"/>
          </p:cNvPicPr>
          <p:nvPr/>
        </p:nvPicPr>
        <p:blipFill>
          <a:blip r:embed="rId3" cstate="print"/>
          <a:srcRect/>
          <a:stretch>
            <a:fillRect/>
          </a:stretch>
        </p:blipFill>
        <p:spPr bwMode="auto">
          <a:xfrm>
            <a:off x="3581400" y="3200400"/>
            <a:ext cx="2314575" cy="2476500"/>
          </a:xfrm>
          <a:prstGeom prst="rect">
            <a:avLst/>
          </a:prstGeom>
          <a:noFill/>
          <a:ln w="9525">
            <a:noFill/>
            <a:miter lim="800000"/>
            <a:headEnd/>
            <a:tailEnd/>
          </a:ln>
        </p:spPr>
      </p:pic>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447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10. Laboratuarın faaliyet gösterdiği konulara göre ortaya çıkan atıklar doğrudan alıcı ortama verilmemeli, tekniğine ve mevzuata uygun bir biçimde etkisiz hale getirilmelidir. </a:t>
            </a:r>
            <a:endParaRPr lang="tr-TR" sz="2200" dirty="0">
              <a:latin typeface="Calibri" panose="020F0502020204030204" pitchFamily="34" charset="0"/>
              <a:cs typeface="Calibri" panose="020F0502020204030204" pitchFamily="34" charset="0"/>
            </a:endParaRPr>
          </a:p>
        </p:txBody>
      </p:sp>
      <p:pic>
        <p:nvPicPr>
          <p:cNvPr id="8" name="Picture 8" descr="Image result for atık bidonu">
            <a:hlinkClick r:id="rId2"/>
          </p:cNvPr>
          <p:cNvPicPr>
            <a:picLocks noChangeAspect="1" noChangeArrowheads="1"/>
          </p:cNvPicPr>
          <p:nvPr/>
        </p:nvPicPr>
        <p:blipFill>
          <a:blip r:embed="rId3" cstate="print"/>
          <a:srcRect/>
          <a:stretch>
            <a:fillRect/>
          </a:stretch>
        </p:blipFill>
        <p:spPr bwMode="auto">
          <a:xfrm>
            <a:off x="371475" y="3114675"/>
            <a:ext cx="3743325" cy="3743325"/>
          </a:xfrm>
          <a:prstGeom prst="rect">
            <a:avLst/>
          </a:prstGeom>
          <a:noFill/>
          <a:ln w="9525">
            <a:noFill/>
            <a:miter lim="800000"/>
            <a:headEnd/>
            <a:tailEnd/>
          </a:ln>
        </p:spPr>
      </p:pic>
      <p:pic>
        <p:nvPicPr>
          <p:cNvPr id="9" name="Picture 10" descr="Image result for atık bidonu">
            <a:hlinkClick r:id="rId4"/>
          </p:cNvPr>
          <p:cNvPicPr>
            <a:picLocks noChangeAspect="1" noChangeArrowheads="1"/>
          </p:cNvPicPr>
          <p:nvPr/>
        </p:nvPicPr>
        <p:blipFill>
          <a:blip r:embed="rId5" cstate="print"/>
          <a:srcRect/>
          <a:stretch>
            <a:fillRect/>
          </a:stretch>
        </p:blipFill>
        <p:spPr bwMode="auto">
          <a:xfrm>
            <a:off x="5562600" y="2971800"/>
            <a:ext cx="3171825" cy="3743325"/>
          </a:xfrm>
          <a:prstGeom prst="rect">
            <a:avLst/>
          </a:prstGeom>
          <a:noFill/>
          <a:ln w="9525">
            <a:noFill/>
            <a:miter lim="800000"/>
            <a:headEnd/>
            <a:tailEnd/>
          </a:ln>
        </p:spPr>
      </p:pic>
      <p:sp>
        <p:nvSpPr>
          <p:cNvPr id="10"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447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11. Atılacak katı maddeler çöp kutusuna atılmalıdır. İşi bitmiş, içinde sıvı bulunan beher, </a:t>
            </a:r>
            <a:r>
              <a:rPr lang="tr-TR" sz="2200" dirty="0" err="1" smtClean="0">
                <a:latin typeface="Calibri" panose="020F0502020204030204" pitchFamily="34" charset="0"/>
                <a:cs typeface="Calibri" panose="020F0502020204030204" pitchFamily="34" charset="0"/>
              </a:rPr>
              <a:t>erlen</a:t>
            </a:r>
            <a:r>
              <a:rPr lang="tr-TR" sz="2200" dirty="0" smtClean="0">
                <a:latin typeface="Calibri" panose="020F0502020204030204" pitchFamily="34" charset="0"/>
                <a:cs typeface="Calibri" panose="020F0502020204030204" pitchFamily="34" charset="0"/>
              </a:rPr>
              <a:t>, tüp gibi temizlenecek cam kaplar da lavaboya konulmalı, masa üzerinde bırakılmamalıdır. </a:t>
            </a:r>
            <a:endParaRPr lang="tr-TR" sz="2200" dirty="0">
              <a:latin typeface="Calibri" panose="020F0502020204030204" pitchFamily="34" charset="0"/>
              <a:cs typeface="Calibri" panose="020F0502020204030204" pitchFamily="34" charset="0"/>
            </a:endParaRPr>
          </a:p>
        </p:txBody>
      </p:sp>
      <p:pic>
        <p:nvPicPr>
          <p:cNvPr id="10" name="Picture 10" descr="Image result for çöp kutusu">
            <a:hlinkClick r:id="rId2"/>
          </p:cNvPr>
          <p:cNvPicPr>
            <a:picLocks noChangeAspect="1" noChangeArrowheads="1"/>
          </p:cNvPicPr>
          <p:nvPr/>
        </p:nvPicPr>
        <p:blipFill>
          <a:blip r:embed="rId3" cstate="print"/>
          <a:srcRect/>
          <a:stretch>
            <a:fillRect/>
          </a:stretch>
        </p:blipFill>
        <p:spPr bwMode="auto">
          <a:xfrm>
            <a:off x="952500" y="3114675"/>
            <a:ext cx="3086100" cy="3743325"/>
          </a:xfrm>
          <a:prstGeom prst="rect">
            <a:avLst/>
          </a:prstGeom>
          <a:noFill/>
          <a:ln w="9525">
            <a:noFill/>
            <a:miter lim="800000"/>
            <a:headEnd/>
            <a:tailEnd/>
          </a:ln>
        </p:spPr>
      </p:pic>
      <p:pic>
        <p:nvPicPr>
          <p:cNvPr id="11" name="Picture 8" descr="Image result for beher erlen lavabo">
            <a:hlinkClick r:id="rId4"/>
          </p:cNvPr>
          <p:cNvPicPr>
            <a:picLocks noChangeAspect="1" noChangeArrowheads="1"/>
          </p:cNvPicPr>
          <p:nvPr/>
        </p:nvPicPr>
        <p:blipFill>
          <a:blip r:embed="rId5" cstate="print"/>
          <a:srcRect/>
          <a:stretch>
            <a:fillRect/>
          </a:stretch>
        </p:blipFill>
        <p:spPr bwMode="auto">
          <a:xfrm>
            <a:off x="5410200" y="3657600"/>
            <a:ext cx="2381250" cy="2381250"/>
          </a:xfrm>
          <a:prstGeom prst="rect">
            <a:avLst/>
          </a:prstGeom>
          <a:noFill/>
          <a:ln w="9525">
            <a:noFill/>
            <a:miter lim="800000"/>
            <a:headEnd/>
            <a:tailEnd/>
          </a:ln>
        </p:spPr>
      </p:pic>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685800"/>
          </a:xfrm>
        </p:spPr>
        <p:txBody>
          <a:bodyPr>
            <a:noAutofit/>
          </a:bodyPr>
          <a:lstStyle/>
          <a:p>
            <a:pPr marL="0" algn="just">
              <a:lnSpc>
                <a:spcPct val="150000"/>
              </a:lnSpc>
              <a:buNone/>
              <a:defRPr/>
            </a:pPr>
            <a:r>
              <a:rPr lang="tr-TR" sz="2200" dirty="0" smtClean="0">
                <a:latin typeface="Calibri" panose="020F0502020204030204" pitchFamily="34" charset="0"/>
                <a:cs typeface="Calibri" panose="020F0502020204030204" pitchFamily="34" charset="0"/>
              </a:rPr>
              <a:t>12. Çalışmalarda dikkat ve itina ön planda tutulmalıdır. </a:t>
            </a:r>
          </a:p>
          <a:p>
            <a:pPr marL="0" algn="just">
              <a:lnSpc>
                <a:spcPct val="150000"/>
              </a:lnSpc>
              <a:buNone/>
              <a:defRPr/>
            </a:pPr>
            <a:endParaRPr lang="tr-TR" sz="2200" dirty="0">
              <a:latin typeface="Calibri" panose="020F0502020204030204" pitchFamily="34" charset="0"/>
              <a:cs typeface="Calibri" panose="020F0502020204030204" pitchFamily="34" charset="0"/>
            </a:endParaRPr>
          </a:p>
        </p:txBody>
      </p:sp>
      <p:pic>
        <p:nvPicPr>
          <p:cNvPr id="2050" name="Picture 2" descr="Related image">
            <a:hlinkClick r:id="rId2"/>
          </p:cNvPr>
          <p:cNvPicPr>
            <a:picLocks noChangeAspect="1" noChangeArrowheads="1"/>
          </p:cNvPicPr>
          <p:nvPr/>
        </p:nvPicPr>
        <p:blipFill>
          <a:blip r:embed="rId3" cstate="print"/>
          <a:srcRect/>
          <a:stretch>
            <a:fillRect/>
          </a:stretch>
        </p:blipFill>
        <p:spPr bwMode="auto">
          <a:xfrm>
            <a:off x="2895600" y="2895600"/>
            <a:ext cx="3048000" cy="2286001"/>
          </a:xfrm>
          <a:prstGeom prst="rect">
            <a:avLst/>
          </a:prstGeom>
          <a:noFill/>
        </p:spPr>
      </p:pic>
      <p:sp>
        <p:nvSpPr>
          <p:cNvPr id="7"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143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13. Laboratuarda başkalarının da çalıştığı düşünülerek gürültü yapılmamalıdır. Asla el şakası yapılmamalıdır. </a:t>
            </a:r>
          </a:p>
          <a:p>
            <a:pPr marL="0" algn="just">
              <a:buNone/>
              <a:defRPr/>
            </a:pPr>
            <a:endParaRPr lang="tr-TR" sz="2200" dirty="0">
              <a:latin typeface="Calibri" panose="020F0502020204030204" pitchFamily="34" charset="0"/>
              <a:cs typeface="Calibri" panose="020F0502020204030204" pitchFamily="34" charset="0"/>
            </a:endParaRPr>
          </a:p>
        </p:txBody>
      </p:sp>
      <p:pic>
        <p:nvPicPr>
          <p:cNvPr id="7" name="Picture 8" descr="Image result for gürültü yapmayın">
            <a:hlinkClick r:id="rId2"/>
          </p:cNvPr>
          <p:cNvPicPr>
            <a:picLocks noChangeAspect="1" noChangeArrowheads="1"/>
          </p:cNvPicPr>
          <p:nvPr/>
        </p:nvPicPr>
        <p:blipFill>
          <a:blip r:embed="rId3" cstate="print"/>
          <a:srcRect/>
          <a:stretch>
            <a:fillRect/>
          </a:stretch>
        </p:blipFill>
        <p:spPr bwMode="auto">
          <a:xfrm>
            <a:off x="1066800" y="3048000"/>
            <a:ext cx="1933575" cy="2857500"/>
          </a:xfrm>
          <a:prstGeom prst="rect">
            <a:avLst/>
          </a:prstGeom>
          <a:noFill/>
          <a:ln w="9525">
            <a:noFill/>
            <a:miter lim="800000"/>
            <a:headEnd/>
            <a:tailEnd/>
          </a:ln>
        </p:spPr>
      </p:pic>
      <p:pic>
        <p:nvPicPr>
          <p:cNvPr id="1026" name="Picture 2" descr="Image result for laboratuvarda el şakasi">
            <a:hlinkClick r:id="rId4"/>
          </p:cNvPr>
          <p:cNvPicPr>
            <a:picLocks noChangeAspect="1" noChangeArrowheads="1"/>
          </p:cNvPicPr>
          <p:nvPr/>
        </p:nvPicPr>
        <p:blipFill>
          <a:blip r:embed="rId5" cstate="print"/>
          <a:srcRect/>
          <a:stretch>
            <a:fillRect/>
          </a:stretch>
        </p:blipFill>
        <p:spPr bwMode="auto">
          <a:xfrm>
            <a:off x="4800600" y="3505200"/>
            <a:ext cx="2590800" cy="2000251"/>
          </a:xfrm>
          <a:prstGeom prst="rect">
            <a:avLst/>
          </a:prstGeom>
          <a:noFill/>
        </p:spPr>
      </p:pic>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066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14. Laboratuarda meydana gelen her türlü olay, laboratuarı yönetenlere anında haber verilmelidir. </a:t>
            </a:r>
          </a:p>
          <a:p>
            <a:pPr marL="0" algn="just">
              <a:buNone/>
              <a:defRPr/>
            </a:pPr>
            <a:endParaRPr lang="tr-TR" sz="2200" dirty="0">
              <a:latin typeface="Calibri" panose="020F0502020204030204" pitchFamily="34" charset="0"/>
              <a:cs typeface="Calibri" panose="020F0502020204030204" pitchFamily="34" charset="0"/>
            </a:endParaRPr>
          </a:p>
        </p:txBody>
      </p:sp>
      <p:sp>
        <p:nvSpPr>
          <p:cNvPr id="7"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066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15. Laboratuarı yönetenlerin izni olmadan hiçbir madde ve malzeme laboratuardan dışarı çıkarılmamalıdır. </a:t>
            </a:r>
          </a:p>
          <a:p>
            <a:pPr marL="0" algn="just">
              <a:buNone/>
              <a:defRPr/>
            </a:pPr>
            <a:endParaRPr lang="tr-TR" sz="2200" dirty="0">
              <a:latin typeface="Calibri" panose="020F0502020204030204" pitchFamily="34" charset="0"/>
              <a:cs typeface="Calibri" panose="020F0502020204030204" pitchFamily="34" charset="0"/>
            </a:endParaRPr>
          </a:p>
        </p:txBody>
      </p:sp>
      <p:sp>
        <p:nvSpPr>
          <p:cNvPr id="7"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066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16. Katı haldeki maddeler şişelerden daima temiz bir </a:t>
            </a:r>
            <a:r>
              <a:rPr lang="tr-TR" sz="2200" dirty="0" err="1" smtClean="0">
                <a:latin typeface="Calibri" panose="020F0502020204030204" pitchFamily="34" charset="0"/>
                <a:cs typeface="Calibri" panose="020F0502020204030204" pitchFamily="34" charset="0"/>
              </a:rPr>
              <a:t>spatül</a:t>
            </a:r>
            <a:r>
              <a:rPr lang="tr-TR" sz="2200" dirty="0" smtClean="0">
                <a:latin typeface="Calibri" panose="020F0502020204030204" pitchFamily="34" charset="0"/>
                <a:cs typeface="Calibri" panose="020F0502020204030204" pitchFamily="34" charset="0"/>
              </a:rPr>
              <a:t> veya kaşıkla alınmalıdır. Aynı kaşık temizlenmeden başka bir madde içine sokulmamalıdır. </a:t>
            </a:r>
          </a:p>
          <a:p>
            <a:pPr marL="0" algn="just">
              <a:buNone/>
              <a:defRPr/>
            </a:pPr>
            <a:endParaRPr lang="tr-TR" sz="2200" dirty="0">
              <a:latin typeface="Calibri" panose="020F0502020204030204" pitchFamily="34" charset="0"/>
              <a:cs typeface="Calibri" panose="020F0502020204030204" pitchFamily="34" charset="0"/>
            </a:endParaRPr>
          </a:p>
        </p:txBody>
      </p:sp>
      <p:pic>
        <p:nvPicPr>
          <p:cNvPr id="7" name="Picture 8" descr="Image result for tartım spatül">
            <a:hlinkClick r:id="rId2"/>
          </p:cNvPr>
          <p:cNvPicPr>
            <a:picLocks noChangeAspect="1" noChangeArrowheads="1"/>
          </p:cNvPicPr>
          <p:nvPr/>
        </p:nvPicPr>
        <p:blipFill>
          <a:blip r:embed="rId3" cstate="print"/>
          <a:srcRect/>
          <a:stretch>
            <a:fillRect/>
          </a:stretch>
        </p:blipFill>
        <p:spPr bwMode="auto">
          <a:xfrm>
            <a:off x="609600" y="3124200"/>
            <a:ext cx="3810000" cy="2867025"/>
          </a:xfrm>
          <a:prstGeom prst="rect">
            <a:avLst/>
          </a:prstGeom>
          <a:noFill/>
          <a:ln w="9525">
            <a:noFill/>
            <a:miter lim="800000"/>
            <a:headEnd/>
            <a:tailEnd/>
          </a:ln>
        </p:spPr>
      </p:pic>
      <p:pic>
        <p:nvPicPr>
          <p:cNvPr id="8" name="Picture 10" descr="Image result for tartım spatül">
            <a:hlinkClick r:id="rId4"/>
          </p:cNvPr>
          <p:cNvPicPr>
            <a:picLocks noChangeAspect="1" noChangeArrowheads="1"/>
          </p:cNvPicPr>
          <p:nvPr/>
        </p:nvPicPr>
        <p:blipFill>
          <a:blip r:embed="rId5" cstate="print"/>
          <a:srcRect/>
          <a:stretch>
            <a:fillRect/>
          </a:stretch>
        </p:blipFill>
        <p:spPr bwMode="auto">
          <a:xfrm>
            <a:off x="4429125" y="2667000"/>
            <a:ext cx="4714875" cy="3743325"/>
          </a:xfrm>
          <a:prstGeom prst="rect">
            <a:avLst/>
          </a:prstGeom>
          <a:noFill/>
          <a:ln w="9525">
            <a:noFill/>
            <a:miter lim="800000"/>
            <a:headEnd/>
            <a:tailEnd/>
          </a:ln>
        </p:spPr>
      </p:pic>
      <p:sp>
        <p:nvSpPr>
          <p:cNvPr id="9"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20574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17. Şişe kapakları hiçbir zaman alt tarafları ile masa üzerine konulmamalıdır (Aksi takdirde, kapak yabancı maddelerle kirleneceği için tekrar şişeye yerleştirilince bu yabancı maddeler şişe içindeki saf madde veya çözelti ile temas edip, onu bozabilir). </a:t>
            </a:r>
          </a:p>
          <a:p>
            <a:pPr marL="0" algn="just">
              <a:buNone/>
              <a:defRPr/>
            </a:pPr>
            <a:endParaRPr lang="tr-TR" sz="2200" dirty="0">
              <a:latin typeface="Calibri" panose="020F0502020204030204" pitchFamily="34" charset="0"/>
              <a:cs typeface="Calibri" panose="020F0502020204030204" pitchFamily="34" charset="0"/>
            </a:endParaRPr>
          </a:p>
        </p:txBody>
      </p:sp>
      <p:pic>
        <p:nvPicPr>
          <p:cNvPr id="33794" name="Picture 2" descr="Image result for kimyasal şişe kapağı">
            <a:hlinkClick r:id="rId2"/>
          </p:cNvPr>
          <p:cNvPicPr>
            <a:picLocks noChangeAspect="1" noChangeArrowheads="1"/>
          </p:cNvPicPr>
          <p:nvPr/>
        </p:nvPicPr>
        <p:blipFill>
          <a:blip r:embed="rId3" cstate="print"/>
          <a:srcRect/>
          <a:stretch>
            <a:fillRect/>
          </a:stretch>
        </p:blipFill>
        <p:spPr bwMode="auto">
          <a:xfrm>
            <a:off x="3124200" y="3114675"/>
            <a:ext cx="4610100" cy="3743325"/>
          </a:xfrm>
          <a:prstGeom prst="rect">
            <a:avLst/>
          </a:prstGeom>
          <a:noFill/>
        </p:spPr>
      </p:pic>
      <p:sp>
        <p:nvSpPr>
          <p:cNvPr id="7"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524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18. Kapaklı ve tıpa ile kapatılmış kaplardaki madde kesinlikle ısıtılmamalı, üzerinde ateşe dayanıklı işareti taşımayan kaplarda ısıtma ve kaynatma yapılmamalıdır. </a:t>
            </a:r>
          </a:p>
          <a:p>
            <a:pPr marL="0" algn="just">
              <a:buNone/>
              <a:defRPr/>
            </a:pPr>
            <a:endParaRPr lang="tr-TR" sz="2200" dirty="0">
              <a:latin typeface="Calibri" panose="020F0502020204030204" pitchFamily="34" charset="0"/>
              <a:cs typeface="Calibri" panose="020F0502020204030204" pitchFamily="34" charset="0"/>
            </a:endParaRPr>
          </a:p>
        </p:txBody>
      </p:sp>
      <p:sp>
        <p:nvSpPr>
          <p:cNvPr id="7"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143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19. Şişelerin kapak veya tıpaları değiştirilmemelidir. Çözelti şişelere doldurulurken dörtte bir kadar kısım genişleme payı olarak bırakılır. </a:t>
            </a:r>
            <a:endParaRPr lang="tr-TR" sz="2200" dirty="0">
              <a:latin typeface="Calibri" panose="020F0502020204030204" pitchFamily="34" charset="0"/>
              <a:cs typeface="Calibri" panose="020F0502020204030204" pitchFamily="34" charset="0"/>
            </a:endParaRPr>
          </a:p>
        </p:txBody>
      </p:sp>
      <p:sp>
        <p:nvSpPr>
          <p:cNvPr id="7"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905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20. Şişelerden sıvı akıtılırken etiket tarafı yukarı gelecek şekilde tutulmalıdır (Aksi halde şişenin ağzından akan damlalar etiketi ve üzerindeki yazıyı bozar. Şişenin ağzında kalan son damlaların da şişenin kendi kapağı ile silinmesi en uygun şekildir). </a:t>
            </a:r>
            <a:endParaRPr lang="tr-TR" sz="2200" dirty="0">
              <a:latin typeface="Calibri" panose="020F0502020204030204" pitchFamily="34" charset="0"/>
              <a:cs typeface="Calibri" panose="020F0502020204030204" pitchFamily="34" charset="0"/>
            </a:endParaRPr>
          </a:p>
        </p:txBody>
      </p:sp>
      <p:pic>
        <p:nvPicPr>
          <p:cNvPr id="7" name="Picture 8" descr="Image result for kimyasal şişe etiketleri">
            <a:hlinkClick r:id="rId2"/>
          </p:cNvPr>
          <p:cNvPicPr>
            <a:picLocks noChangeAspect="1" noChangeArrowheads="1"/>
          </p:cNvPicPr>
          <p:nvPr/>
        </p:nvPicPr>
        <p:blipFill>
          <a:blip r:embed="rId3" cstate="print"/>
          <a:srcRect/>
          <a:stretch>
            <a:fillRect/>
          </a:stretch>
        </p:blipFill>
        <p:spPr bwMode="auto">
          <a:xfrm>
            <a:off x="1981200" y="3114675"/>
            <a:ext cx="2886075" cy="3743325"/>
          </a:xfrm>
          <a:prstGeom prst="rect">
            <a:avLst/>
          </a:prstGeom>
          <a:noFill/>
          <a:ln w="9525">
            <a:noFill/>
            <a:miter lim="800000"/>
            <a:headEnd/>
            <a:tailEnd/>
          </a:ln>
        </p:spPr>
      </p:pic>
      <p:pic>
        <p:nvPicPr>
          <p:cNvPr id="8" name="Picture 10" descr="Image result for Organik çözücüler ve uçucu sıvılar lavaboya dökülmemelidir. ">
            <a:hlinkClick r:id="rId4"/>
          </p:cNvPr>
          <p:cNvPicPr>
            <a:picLocks noChangeAspect="1" noChangeArrowheads="1"/>
          </p:cNvPicPr>
          <p:nvPr/>
        </p:nvPicPr>
        <p:blipFill>
          <a:blip r:embed="rId5" cstate="print"/>
          <a:srcRect/>
          <a:stretch>
            <a:fillRect/>
          </a:stretch>
        </p:blipFill>
        <p:spPr bwMode="auto">
          <a:xfrm>
            <a:off x="5638800" y="3048000"/>
            <a:ext cx="2409825" cy="3743325"/>
          </a:xfrm>
          <a:prstGeom prst="rect">
            <a:avLst/>
          </a:prstGeom>
          <a:noFill/>
          <a:ln w="9525">
            <a:noFill/>
            <a:miter lim="800000"/>
            <a:headEnd/>
            <a:tailEnd/>
          </a:ln>
        </p:spPr>
      </p:pic>
      <p:sp>
        <p:nvSpPr>
          <p:cNvPr id="9"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143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21. Kimyasal maddeler gelişigüzel birbirine karıştırılmamalıdır, çok büyük tehlike yaratabilir. </a:t>
            </a:r>
            <a:endParaRPr lang="tr-TR" sz="2200" dirty="0">
              <a:latin typeface="Calibri" panose="020F0502020204030204" pitchFamily="34" charset="0"/>
              <a:cs typeface="Calibri" panose="020F0502020204030204" pitchFamily="34" charset="0"/>
            </a:endParaRPr>
          </a:p>
        </p:txBody>
      </p:sp>
      <p:sp>
        <p:nvSpPr>
          <p:cNvPr id="7"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905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22. Bazı kimyasal maddeler birbiriyle reaksiyona girerek yangına veya şiddetli patlamalara yol açarlar ya da zehirli ürünler oluştururlar. Böyle maddelere geçimsiz kimyasal maddeler denir. Bunlar her zaman ayrı ayrı yerlerde muhafaza edilmelidir. </a:t>
            </a:r>
            <a:endParaRPr lang="tr-TR" sz="2200" dirty="0">
              <a:latin typeface="Calibri" panose="020F0502020204030204" pitchFamily="34" charset="0"/>
              <a:cs typeface="Calibri" panose="020F0502020204030204" pitchFamily="34" charset="0"/>
            </a:endParaRPr>
          </a:p>
        </p:txBody>
      </p:sp>
      <p:sp>
        <p:nvSpPr>
          <p:cNvPr id="6" name="Yuvarlatılmış Dikdörtgen 4"/>
          <p:cNvSpPr/>
          <p:nvPr/>
        </p:nvSpPr>
        <p:spPr bwMode="auto">
          <a:xfrm>
            <a:off x="95250" y="196850"/>
            <a:ext cx="8953500" cy="827088"/>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defTabSz="1377950">
              <a:lnSpc>
                <a:spcPct val="90000"/>
              </a:lnSpc>
              <a:spcAft>
                <a:spcPct val="35000"/>
              </a:spcAft>
              <a:defRPr/>
            </a:pPr>
            <a:endParaRPr lang="tr-TR" sz="3100" dirty="0"/>
          </a:p>
        </p:txBody>
      </p:sp>
      <p:sp>
        <p:nvSpPr>
          <p:cNvPr id="7"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905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23. Yanlışlıklara meydan verilmemesi için çözelti konulan şişelerin etiketlenmesi gereklidir. Kağıt etiket kullanılıyorsa yazıların ıslanınca akmaması için çini mürekkep kullanılması iyi sonuç verir. Etiketlerin arkası nemlendirilirken ağza ve dile sürülmemelidir. </a:t>
            </a:r>
            <a:endParaRPr lang="tr-TR" sz="2200" dirty="0">
              <a:latin typeface="Calibri" panose="020F0502020204030204" pitchFamily="34" charset="0"/>
              <a:cs typeface="Calibri" panose="020F0502020204030204" pitchFamily="34" charset="0"/>
            </a:endParaRPr>
          </a:p>
        </p:txBody>
      </p:sp>
      <p:pic>
        <p:nvPicPr>
          <p:cNvPr id="7" name="Picture 8" descr="Image result for kimyasal şişelerin etiketlenmesi"/>
          <p:cNvPicPr>
            <a:picLocks noChangeAspect="1" noChangeArrowheads="1"/>
          </p:cNvPicPr>
          <p:nvPr/>
        </p:nvPicPr>
        <p:blipFill>
          <a:blip r:embed="rId2" cstate="print"/>
          <a:srcRect/>
          <a:stretch>
            <a:fillRect/>
          </a:stretch>
        </p:blipFill>
        <p:spPr bwMode="auto">
          <a:xfrm>
            <a:off x="685800" y="4238625"/>
            <a:ext cx="1933575" cy="1581150"/>
          </a:xfrm>
          <a:prstGeom prst="rect">
            <a:avLst/>
          </a:prstGeom>
          <a:noFill/>
          <a:ln w="9525">
            <a:noFill/>
            <a:miter lim="800000"/>
            <a:headEnd/>
            <a:tailEnd/>
          </a:ln>
        </p:spPr>
      </p:pic>
      <p:sp>
        <p:nvSpPr>
          <p:cNvPr id="8" name="Yuvarlatılmış Dikdörtgen 1"/>
          <p:cNvSpPr/>
          <p:nvPr/>
        </p:nvSpPr>
        <p:spPr>
          <a:xfrm>
            <a:off x="3505201" y="3810000"/>
            <a:ext cx="5387974" cy="2438400"/>
          </a:xfrm>
          <a:prstGeom prst="roundRect">
            <a:avLst>
              <a:gd name="adj" fmla="val 4379"/>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tr-TR" sz="2000" dirty="0" smtClean="0">
                <a:solidFill>
                  <a:schemeClr val="tx1"/>
                </a:solidFill>
                <a:latin typeface="Calibri" panose="020F0502020204030204" pitchFamily="34" charset="0"/>
                <a:cs typeface="Calibri" panose="020F0502020204030204" pitchFamily="34" charset="0"/>
              </a:rPr>
              <a:t>a</a:t>
            </a:r>
            <a:r>
              <a:rPr lang="tr-TR" sz="2000" dirty="0">
                <a:solidFill>
                  <a:schemeClr val="tx1"/>
                </a:solidFill>
                <a:latin typeface="Calibri" panose="020F0502020204030204" pitchFamily="34" charset="0"/>
                <a:cs typeface="Calibri" panose="020F0502020204030204" pitchFamily="34" charset="0"/>
              </a:rPr>
              <a:t>. Uluslararası Teorik ve Uygulamalı Kimya Birliği (IUPAC) tarafından önerilen isim</a:t>
            </a:r>
          </a:p>
          <a:p>
            <a:pPr algn="just">
              <a:defRPr/>
            </a:pPr>
            <a:r>
              <a:rPr lang="tr-TR" sz="2000" dirty="0">
                <a:solidFill>
                  <a:schemeClr val="tx1"/>
                </a:solidFill>
                <a:latin typeface="Calibri" panose="020F0502020204030204" pitchFamily="34" charset="0"/>
                <a:cs typeface="Calibri" panose="020F0502020204030204" pitchFamily="34" charset="0"/>
              </a:rPr>
              <a:t>b. Üretici firma adı</a:t>
            </a:r>
          </a:p>
          <a:p>
            <a:pPr algn="just">
              <a:defRPr/>
            </a:pPr>
            <a:r>
              <a:rPr lang="tr-TR" sz="2000" dirty="0">
                <a:solidFill>
                  <a:schemeClr val="tx1"/>
                </a:solidFill>
                <a:latin typeface="Calibri" panose="020F0502020204030204" pitchFamily="34" charset="0"/>
                <a:cs typeface="Calibri" panose="020F0502020204030204" pitchFamily="34" charset="0"/>
              </a:rPr>
              <a:t>c. Kimyasal tehlike simgesi ve/veya etiketi</a:t>
            </a:r>
          </a:p>
          <a:p>
            <a:pPr algn="just">
              <a:defRPr/>
            </a:pPr>
            <a:r>
              <a:rPr lang="sv-SE" sz="2000" dirty="0">
                <a:solidFill>
                  <a:schemeClr val="tx1"/>
                </a:solidFill>
                <a:latin typeface="Calibri" panose="020F0502020204030204" pitchFamily="34" charset="0"/>
                <a:cs typeface="Calibri" panose="020F0502020204030204" pitchFamily="34" charset="0"/>
              </a:rPr>
              <a:t>d. Kimyasalın laboratuvara kabul edildiği tarih</a:t>
            </a:r>
          </a:p>
          <a:p>
            <a:pPr algn="just">
              <a:defRPr/>
            </a:pPr>
            <a:r>
              <a:rPr lang="tr-TR" sz="2000" dirty="0">
                <a:solidFill>
                  <a:schemeClr val="tx1"/>
                </a:solidFill>
                <a:latin typeface="Calibri" panose="020F0502020204030204" pitchFamily="34" charset="0"/>
                <a:cs typeface="Calibri" panose="020F0502020204030204" pitchFamily="34" charset="0"/>
              </a:rPr>
              <a:t>e. Kullanılmaya başlandığı tarih bulunmalıdır.</a:t>
            </a:r>
          </a:p>
        </p:txBody>
      </p:sp>
      <p:sp>
        <p:nvSpPr>
          <p:cNvPr id="9"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2590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24. Kimyasal maddeler risk gruplarına ve saklama koşullarına göre, havalandırma sistemli ayrı oda, dolap veya depolarda bulundurulmalıdır. Kimyasal maddelerin bulunduğu yer kilitli olmalı, anahtarı laboratuar sorumlusunda olmalıdır. Kimyasal maddeler zeminde ve kabinlerin tepesinde saklanmamalıdır. </a:t>
            </a:r>
            <a:endParaRPr lang="tr-TR" sz="2200" dirty="0">
              <a:latin typeface="Calibri" panose="020F0502020204030204" pitchFamily="34" charset="0"/>
              <a:cs typeface="Calibri" panose="020F0502020204030204" pitchFamily="34" charset="0"/>
            </a:endParaRPr>
          </a:p>
        </p:txBody>
      </p:sp>
      <p:sp>
        <p:nvSpPr>
          <p:cNvPr id="7"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143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25. Çözelti hazırlanırken kimyasal maddelerin “Güvenlik Bilgi Formlarında (</a:t>
            </a:r>
            <a:r>
              <a:rPr lang="tr-TR" sz="2200" dirty="0" err="1" smtClean="0">
                <a:latin typeface="Calibri" panose="020F0502020204030204" pitchFamily="34" charset="0"/>
                <a:cs typeface="Calibri" panose="020F0502020204030204" pitchFamily="34" charset="0"/>
              </a:rPr>
              <a:t>Material</a:t>
            </a:r>
            <a:r>
              <a:rPr lang="tr-TR" sz="2200" dirty="0" smtClean="0">
                <a:latin typeface="Calibri" panose="020F0502020204030204" pitchFamily="34" charset="0"/>
                <a:cs typeface="Calibri" panose="020F0502020204030204" pitchFamily="34" charset="0"/>
              </a:rPr>
              <a:t> </a:t>
            </a:r>
            <a:r>
              <a:rPr lang="tr-TR" sz="2200" dirty="0" err="1" smtClean="0">
                <a:latin typeface="Calibri" panose="020F0502020204030204" pitchFamily="34" charset="0"/>
                <a:cs typeface="Calibri" panose="020F0502020204030204" pitchFamily="34" charset="0"/>
              </a:rPr>
              <a:t>Safety</a:t>
            </a:r>
            <a:r>
              <a:rPr lang="tr-TR" sz="2200" dirty="0" smtClean="0">
                <a:latin typeface="Calibri" panose="020F0502020204030204" pitchFamily="34" charset="0"/>
                <a:cs typeface="Calibri" panose="020F0502020204030204" pitchFamily="34" charset="0"/>
              </a:rPr>
              <a:t> Data </a:t>
            </a:r>
            <a:r>
              <a:rPr lang="tr-TR" sz="2200" dirty="0" err="1" smtClean="0">
                <a:latin typeface="Calibri" panose="020F0502020204030204" pitchFamily="34" charset="0"/>
                <a:cs typeface="Calibri" panose="020F0502020204030204" pitchFamily="34" charset="0"/>
              </a:rPr>
              <a:t>Sheet</a:t>
            </a:r>
            <a:r>
              <a:rPr lang="tr-TR" sz="2200" dirty="0" smtClean="0">
                <a:latin typeface="Calibri" panose="020F0502020204030204" pitchFamily="34" charset="0"/>
                <a:cs typeface="Calibri" panose="020F0502020204030204" pitchFamily="34" charset="0"/>
              </a:rPr>
              <a:t>, MSDS)” belirtilen güvenlik önlemlerine uyulmalıdır. </a:t>
            </a:r>
            <a:endParaRPr lang="tr-TR" sz="2200" dirty="0">
              <a:latin typeface="Calibri" panose="020F0502020204030204" pitchFamily="34" charset="0"/>
              <a:cs typeface="Calibri" panose="020F0502020204030204" pitchFamily="34" charset="0"/>
            </a:endParaRPr>
          </a:p>
        </p:txBody>
      </p:sp>
      <p:pic>
        <p:nvPicPr>
          <p:cNvPr id="37890" name="Picture 2" descr="Image result for Material Safety Data Sheet">
            <a:hlinkClick r:id="rId2"/>
          </p:cNvPr>
          <p:cNvPicPr>
            <a:picLocks noChangeAspect="1" noChangeArrowheads="1"/>
          </p:cNvPicPr>
          <p:nvPr/>
        </p:nvPicPr>
        <p:blipFill>
          <a:blip r:embed="rId3" cstate="print"/>
          <a:srcRect/>
          <a:stretch>
            <a:fillRect/>
          </a:stretch>
        </p:blipFill>
        <p:spPr bwMode="auto">
          <a:xfrm>
            <a:off x="3429000" y="3200400"/>
            <a:ext cx="2381250" cy="2705100"/>
          </a:xfrm>
          <a:prstGeom prst="rect">
            <a:avLst/>
          </a:prstGeom>
          <a:noFill/>
        </p:spPr>
      </p:pic>
      <p:sp>
        <p:nvSpPr>
          <p:cNvPr id="7"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685800"/>
          </a:xfrm>
        </p:spPr>
        <p:txBody>
          <a:bodyPr>
            <a:noAutofit/>
          </a:bodyPr>
          <a:lstStyle/>
          <a:p>
            <a:pPr marL="0" algn="just">
              <a:lnSpc>
                <a:spcPct val="150000"/>
              </a:lnSpc>
              <a:buNone/>
              <a:defRPr/>
            </a:pPr>
            <a:r>
              <a:rPr lang="tr-TR" sz="2200" dirty="0" smtClean="0">
                <a:latin typeface="Calibri" panose="020F0502020204030204" pitchFamily="34" charset="0"/>
                <a:cs typeface="Calibri" panose="020F0502020204030204" pitchFamily="34" charset="0"/>
              </a:rPr>
              <a:t>26. Organik çözücüler ve uçucu sıvılar lavaboya dökülmemelidir. </a:t>
            </a:r>
            <a:endParaRPr lang="tr-TR" sz="2200" dirty="0">
              <a:latin typeface="Calibri" panose="020F0502020204030204" pitchFamily="34" charset="0"/>
              <a:cs typeface="Calibri" panose="020F0502020204030204" pitchFamily="34" charset="0"/>
            </a:endParaRPr>
          </a:p>
        </p:txBody>
      </p:sp>
      <p:pic>
        <p:nvPicPr>
          <p:cNvPr id="7" name="Picture 8" descr="Image result for laboratuvar lavabo">
            <a:hlinkClick r:id="rId2"/>
          </p:cNvPr>
          <p:cNvPicPr>
            <a:picLocks noChangeAspect="1" noChangeArrowheads="1"/>
          </p:cNvPicPr>
          <p:nvPr/>
        </p:nvPicPr>
        <p:blipFill>
          <a:blip r:embed="rId3" cstate="print"/>
          <a:srcRect/>
          <a:stretch>
            <a:fillRect/>
          </a:stretch>
        </p:blipFill>
        <p:spPr bwMode="auto">
          <a:xfrm>
            <a:off x="1447800" y="2667000"/>
            <a:ext cx="5991225" cy="3743325"/>
          </a:xfrm>
          <a:prstGeom prst="rect">
            <a:avLst/>
          </a:prstGeom>
          <a:noFill/>
          <a:ln w="9525">
            <a:noFill/>
            <a:miter lim="800000"/>
            <a:headEnd/>
            <a:tailEnd/>
          </a:ln>
        </p:spPr>
      </p:pic>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Image result for Tartım veya titrasyon">
            <a:hlinkClick r:id="rId2"/>
          </p:cNvPr>
          <p:cNvPicPr>
            <a:picLocks noChangeAspect="1" noChangeArrowheads="1"/>
          </p:cNvPicPr>
          <p:nvPr/>
        </p:nvPicPr>
        <p:blipFill>
          <a:blip r:embed="rId3" cstate="print"/>
          <a:srcRect/>
          <a:stretch>
            <a:fillRect/>
          </a:stretch>
        </p:blipFill>
        <p:spPr bwMode="auto">
          <a:xfrm>
            <a:off x="666750" y="3714750"/>
            <a:ext cx="5429250" cy="3143250"/>
          </a:xfrm>
          <a:prstGeom prst="rect">
            <a:avLst/>
          </a:prstGeom>
          <a:noFill/>
          <a:ln w="9525">
            <a:noFill/>
            <a:miter lim="800000"/>
            <a:headEnd/>
            <a:tailEnd/>
          </a:ln>
        </p:spPr>
      </p:pic>
      <p:pic>
        <p:nvPicPr>
          <p:cNvPr id="9" name="Picture 11" descr="C:\Users\Acer\Desktop\hafifvekompaktJPG.jpg"/>
          <p:cNvPicPr>
            <a:picLocks noChangeAspect="1" noChangeArrowheads="1"/>
          </p:cNvPicPr>
          <p:nvPr/>
        </p:nvPicPr>
        <p:blipFill rotWithShape="1">
          <a:blip r:embed="rId4" cstate="print"/>
          <a:srcRect r="15921" b="2650"/>
          <a:stretch/>
        </p:blipFill>
        <p:spPr bwMode="auto">
          <a:xfrm>
            <a:off x="6653212" y="2209800"/>
            <a:ext cx="2414588" cy="4572000"/>
          </a:xfrm>
          <a:prstGeom prst="rect">
            <a:avLst/>
          </a:prstGeom>
          <a:noFill/>
          <a:ln w="9525">
            <a:noFill/>
            <a:miter lim="800000"/>
            <a:headEnd/>
            <a:tailEnd/>
          </a:ln>
        </p:spPr>
      </p:pic>
      <p:sp>
        <p:nvSpPr>
          <p:cNvPr id="3" name="Content Placeholder 2"/>
          <p:cNvSpPr>
            <a:spLocks noGrp="1"/>
          </p:cNvSpPr>
          <p:nvPr>
            <p:ph sz="quarter" idx="1"/>
          </p:nvPr>
        </p:nvSpPr>
        <p:spPr>
          <a:xfrm>
            <a:off x="609600" y="1600200"/>
            <a:ext cx="8305800" cy="1143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27. Tartım veya </a:t>
            </a:r>
            <a:r>
              <a:rPr lang="tr-TR" sz="2200" dirty="0" err="1" smtClean="0">
                <a:latin typeface="Calibri" panose="020F0502020204030204" pitchFamily="34" charset="0"/>
                <a:cs typeface="Calibri" panose="020F0502020204030204" pitchFamily="34" charset="0"/>
              </a:rPr>
              <a:t>titrasyon</a:t>
            </a:r>
            <a:r>
              <a:rPr lang="tr-TR" sz="2200" dirty="0" smtClean="0">
                <a:latin typeface="Calibri" panose="020F0502020204030204" pitchFamily="34" charset="0"/>
                <a:cs typeface="Calibri" panose="020F0502020204030204" pitchFamily="34" charset="0"/>
              </a:rPr>
              <a:t> sonuçları küçük kağıtlara yazılmamalıdır (Bu kağıtlar kaybolabilir ve analizin tekrarlanması zorunluluğu ortaya çıkabilir). </a:t>
            </a:r>
            <a:endParaRPr lang="tr-TR" sz="2200" dirty="0">
              <a:latin typeface="Calibri" panose="020F0502020204030204" pitchFamily="34" charset="0"/>
              <a:cs typeface="Calibri" panose="020F0502020204030204" pitchFamily="34" charset="0"/>
            </a:endParaRPr>
          </a:p>
        </p:txBody>
      </p:sp>
      <p:sp>
        <p:nvSpPr>
          <p:cNvPr id="10"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066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28. Laboratuarda yapılan her bir proje için özel bir defter tutulmalıdır. Yapılan çalışma ve gözlemler mutlaka bu deftere kaydedilmelidir. </a:t>
            </a:r>
            <a:endParaRPr lang="tr-TR" sz="2200" dirty="0">
              <a:latin typeface="Calibri" panose="020F0502020204030204" pitchFamily="34" charset="0"/>
              <a:cs typeface="Calibri" panose="020F0502020204030204" pitchFamily="34" charset="0"/>
            </a:endParaRPr>
          </a:p>
        </p:txBody>
      </p:sp>
      <p:pic>
        <p:nvPicPr>
          <p:cNvPr id="2050" name="Picture 2" descr="Image result for özel proje defte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3057524"/>
            <a:ext cx="3190875" cy="3190876"/>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6002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29. Ecza dolabında neler bulunduğu, yangın söndürme cihazının nasıl çalıştığı bilinmelidir. Laboratuarda çalışmaya başlamadan önce bu konuda eğitim alınmalıdır. </a:t>
            </a:r>
            <a:endParaRPr lang="tr-TR" sz="2200" dirty="0">
              <a:latin typeface="Calibri" panose="020F0502020204030204" pitchFamily="34" charset="0"/>
              <a:cs typeface="Calibri" panose="020F0502020204030204" pitchFamily="34" charset="0"/>
            </a:endParaRPr>
          </a:p>
        </p:txBody>
      </p:sp>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30</a:t>
            </a:fld>
            <a:endParaRPr lang="tr-TR" altLang="tr-TR" smtClean="0"/>
          </a:p>
        </p:txBody>
      </p:sp>
      <p:pic>
        <p:nvPicPr>
          <p:cNvPr id="9" name="Picture 11" descr="Image result for ecza dolabı">
            <a:hlinkClick r:id="rId2"/>
          </p:cNvPr>
          <p:cNvPicPr>
            <a:picLocks noChangeAspect="1" noChangeArrowheads="1"/>
          </p:cNvPicPr>
          <p:nvPr/>
        </p:nvPicPr>
        <p:blipFill>
          <a:blip r:embed="rId3" cstate="print"/>
          <a:srcRect/>
          <a:stretch>
            <a:fillRect/>
          </a:stretch>
        </p:blipFill>
        <p:spPr bwMode="auto">
          <a:xfrm>
            <a:off x="0" y="3114675"/>
            <a:ext cx="4953000" cy="3743325"/>
          </a:xfrm>
          <a:prstGeom prst="rect">
            <a:avLst/>
          </a:prstGeom>
          <a:noFill/>
          <a:ln w="9525">
            <a:noFill/>
            <a:miter lim="800000"/>
            <a:headEnd/>
            <a:tailEnd/>
          </a:ln>
        </p:spPr>
      </p:pic>
      <p:pic>
        <p:nvPicPr>
          <p:cNvPr id="10" name="Picture 13" descr="Image result for yangın söndürme cihazı kullanım talimatı">
            <a:hlinkClick r:id="rId4"/>
          </p:cNvPr>
          <p:cNvPicPr>
            <a:picLocks noChangeAspect="1" noChangeArrowheads="1"/>
          </p:cNvPicPr>
          <p:nvPr/>
        </p:nvPicPr>
        <p:blipFill>
          <a:blip r:embed="rId5" cstate="print"/>
          <a:srcRect/>
          <a:stretch>
            <a:fillRect/>
          </a:stretch>
        </p:blipFill>
        <p:spPr bwMode="auto">
          <a:xfrm>
            <a:off x="5400675" y="3114675"/>
            <a:ext cx="3743325" cy="3743325"/>
          </a:xfrm>
          <a:prstGeom prst="rect">
            <a:avLst/>
          </a:prstGeom>
          <a:noFill/>
          <a:ln w="9525">
            <a:noFill/>
            <a:miter lim="800000"/>
            <a:headEnd/>
            <a:tailEnd/>
          </a:ln>
        </p:spPr>
      </p:pic>
      <p:sp>
        <p:nvSpPr>
          <p:cNvPr id="11"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6002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30. Cam kesme ve mantara geçirme durumlarında ellerin kesilmemesi için özel eldiven veya bez kullanılmalıdır. Ucu sivri, kırık cam tüplerine, borulara lastik tıpa geçirilmemelidir. </a:t>
            </a:r>
            <a:endParaRPr lang="tr-TR" sz="2200" dirty="0">
              <a:latin typeface="Calibri" panose="020F0502020204030204" pitchFamily="34" charset="0"/>
              <a:cs typeface="Calibri" panose="020F0502020204030204" pitchFamily="34" charset="0"/>
            </a:endParaRPr>
          </a:p>
        </p:txBody>
      </p:sp>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31</a:t>
            </a:fld>
            <a:endParaRPr lang="tr-TR" altLang="tr-TR" smtClean="0"/>
          </a:p>
        </p:txBody>
      </p:sp>
      <p:pic>
        <p:nvPicPr>
          <p:cNvPr id="11" name="Picture 8" descr="Image result for lab Cam kesme">
            <a:hlinkClick r:id="rId2"/>
          </p:cNvPr>
          <p:cNvPicPr>
            <a:picLocks noChangeAspect="1" noChangeArrowheads="1"/>
          </p:cNvPicPr>
          <p:nvPr/>
        </p:nvPicPr>
        <p:blipFill>
          <a:blip r:embed="rId3" cstate="print"/>
          <a:srcRect/>
          <a:stretch>
            <a:fillRect/>
          </a:stretch>
        </p:blipFill>
        <p:spPr bwMode="auto">
          <a:xfrm>
            <a:off x="1066800" y="2819400"/>
            <a:ext cx="7229475" cy="3743325"/>
          </a:xfrm>
          <a:prstGeom prst="rect">
            <a:avLst/>
          </a:prstGeom>
          <a:noFill/>
          <a:ln w="9525">
            <a:noFill/>
            <a:miter lim="800000"/>
            <a:headEnd/>
            <a:tailEnd/>
          </a:ln>
        </p:spPr>
      </p:pic>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21336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31. Tüp içinde bulunan bir sıvı ısıtılacağı zaman tüp, üst kısımdan aşağıya doğru yavaş yavaş ısıtılmalı ve tüp çok hafif şekilde devamlı sallanmalıdır. Tüpün ağzı kendinize veya yanınızda çalışan kişiye doğru tutulmamalı ve asla üzerine eğilip yukarıdan aşağıya doğru bakılmamalıdır. Yüze sıçrayabilir. </a:t>
            </a:r>
            <a:endParaRPr lang="tr-TR" sz="2200" dirty="0">
              <a:latin typeface="Calibri" panose="020F0502020204030204" pitchFamily="34" charset="0"/>
              <a:cs typeface="Calibri" panose="020F0502020204030204" pitchFamily="34" charset="0"/>
            </a:endParaRPr>
          </a:p>
        </p:txBody>
      </p:sp>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32</a:t>
            </a:fld>
            <a:endParaRPr lang="tr-TR" altLang="tr-TR" smtClean="0"/>
          </a:p>
        </p:txBody>
      </p:sp>
      <p:pic>
        <p:nvPicPr>
          <p:cNvPr id="46082" name="Picture 2" descr="Image result for deney tüpü bek alevi">
            <a:hlinkClick r:id="rId2"/>
          </p:cNvPr>
          <p:cNvPicPr>
            <a:picLocks noChangeAspect="1" noChangeArrowheads="1"/>
          </p:cNvPicPr>
          <p:nvPr/>
        </p:nvPicPr>
        <p:blipFill>
          <a:blip r:embed="rId3" cstate="print"/>
          <a:srcRect/>
          <a:stretch>
            <a:fillRect/>
          </a:stretch>
        </p:blipFill>
        <p:spPr bwMode="auto">
          <a:xfrm>
            <a:off x="1828800" y="3810000"/>
            <a:ext cx="5772150" cy="1876425"/>
          </a:xfrm>
          <a:prstGeom prst="rect">
            <a:avLst/>
          </a:prstGeom>
          <a:noFill/>
        </p:spPr>
      </p:pic>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066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32. Zehirli ve yakıcı çözeltiler en başta olmak üzere hiç bir çözelti ve solüsyon pipetten ağız yolu ile çekilmemelidir. </a:t>
            </a:r>
          </a:p>
          <a:p>
            <a:pPr marL="0" algn="just">
              <a:buNone/>
              <a:defRPr/>
            </a:pPr>
            <a:endParaRPr lang="tr-TR" sz="2200" dirty="0">
              <a:latin typeface="Calibri" panose="020F0502020204030204" pitchFamily="34" charset="0"/>
              <a:cs typeface="Calibri" panose="020F0502020204030204" pitchFamily="34" charset="0"/>
            </a:endParaRPr>
          </a:p>
        </p:txBody>
      </p:sp>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33</a:t>
            </a:fld>
            <a:endParaRPr lang="tr-TR" altLang="tr-TR" smtClean="0"/>
          </a:p>
        </p:txBody>
      </p:sp>
      <p:sp>
        <p:nvSpPr>
          <p:cNvPr id="8" name="Slayt Numarası Yer Tutucusu 1"/>
          <p:cNvSpPr txBox="1">
            <a:spLocks/>
          </p:cNvSpPr>
          <p:nvPr/>
        </p:nvSpPr>
        <p:spPr bwMode="auto">
          <a:xfrm>
            <a:off x="6553200" y="6356350"/>
            <a:ext cx="2133600" cy="365125"/>
          </a:xfrm>
          <a:prstGeom prst="rect">
            <a:avLst/>
          </a:prstGeom>
          <a:noFill/>
          <a:ln>
            <a:miter lim="800000"/>
            <a:headEnd/>
            <a:tailEnd/>
          </a:ln>
        </p:spPr>
        <p:txBody>
          <a:bodyPr vert="horz" anchor="ctr" anchorCtr="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B5B5689-3016-4A6B-ADD6-FEE553CDC088}" type="slidenum">
              <a:rPr kumimoji="0" lang="tr-TR" altLang="tr-TR" sz="1400" b="1" i="0" u="none" strike="noStrike" kern="1200" cap="none" spc="0" normalizeH="0" baseline="0" noProof="0" smtClean="0">
                <a:ln>
                  <a:noFill/>
                </a:ln>
                <a:solidFill>
                  <a:srgbClr val="FFFFFF"/>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tr-TR" altLang="tr-TR" sz="1400" b="1" i="0" u="none" strike="noStrike" kern="1200" cap="none" spc="0" normalizeH="0" baseline="0" noProof="0" smtClean="0">
              <a:ln>
                <a:noFill/>
              </a:ln>
              <a:solidFill>
                <a:srgbClr val="FFFFFF"/>
              </a:solidFill>
              <a:effectLst/>
              <a:uLnTx/>
              <a:uFillTx/>
              <a:latin typeface="+mn-lt"/>
              <a:ea typeface="+mn-ea"/>
              <a:cs typeface="+mn-cs"/>
            </a:endParaRPr>
          </a:p>
        </p:txBody>
      </p:sp>
      <p:pic>
        <p:nvPicPr>
          <p:cNvPr id="9" name="Picture 8" descr="Image result for pipet puar">
            <a:hlinkClick r:id="rId2"/>
          </p:cNvPr>
          <p:cNvPicPr>
            <a:picLocks noChangeAspect="1" noChangeArrowheads="1"/>
          </p:cNvPicPr>
          <p:nvPr/>
        </p:nvPicPr>
        <p:blipFill>
          <a:blip r:embed="rId3" cstate="print"/>
          <a:srcRect/>
          <a:stretch>
            <a:fillRect/>
          </a:stretch>
        </p:blipFill>
        <p:spPr bwMode="auto">
          <a:xfrm>
            <a:off x="3048000" y="3524251"/>
            <a:ext cx="2300569" cy="3319796"/>
          </a:xfrm>
          <a:prstGeom prst="rect">
            <a:avLst/>
          </a:prstGeom>
          <a:noFill/>
          <a:ln w="9525">
            <a:noFill/>
            <a:miter lim="800000"/>
            <a:headEnd/>
            <a:tailEnd/>
          </a:ln>
        </p:spPr>
      </p:pic>
      <p:pic>
        <p:nvPicPr>
          <p:cNvPr id="10" name="Picture 12" descr="Image result for pipet puar">
            <a:hlinkClick r:id="rId4"/>
          </p:cNvPr>
          <p:cNvPicPr>
            <a:picLocks noChangeAspect="1" noChangeArrowheads="1"/>
          </p:cNvPicPr>
          <p:nvPr/>
        </p:nvPicPr>
        <p:blipFill>
          <a:blip r:embed="rId5" cstate="print"/>
          <a:srcRect/>
          <a:stretch>
            <a:fillRect/>
          </a:stretch>
        </p:blipFill>
        <p:spPr bwMode="auto">
          <a:xfrm>
            <a:off x="5348568" y="3524250"/>
            <a:ext cx="3814481" cy="3333750"/>
          </a:xfrm>
          <a:prstGeom prst="rect">
            <a:avLst/>
          </a:prstGeom>
          <a:noFill/>
          <a:ln w="9525">
            <a:noFill/>
            <a:miter lim="800000"/>
            <a:headEnd/>
            <a:tailEnd/>
          </a:ln>
        </p:spPr>
      </p:pic>
      <p:pic>
        <p:nvPicPr>
          <p:cNvPr id="1026" name="Picture 2" descr="Image result for otomatik pipe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524250"/>
            <a:ext cx="3048000" cy="333375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685800"/>
          </a:xfrm>
        </p:spPr>
        <p:txBody>
          <a:bodyPr>
            <a:noAutofit/>
          </a:bodyPr>
          <a:lstStyle/>
          <a:p>
            <a:pPr marL="0" algn="just">
              <a:lnSpc>
                <a:spcPct val="150000"/>
              </a:lnSpc>
              <a:buNone/>
              <a:defRPr/>
            </a:pPr>
            <a:r>
              <a:rPr lang="tr-TR" sz="2200" dirty="0" smtClean="0">
                <a:latin typeface="Calibri" panose="020F0502020204030204" pitchFamily="34" charset="0"/>
                <a:cs typeface="Calibri" panose="020F0502020204030204" pitchFamily="34" charset="0"/>
              </a:rPr>
              <a:t>33. Laboratuardaki hiç bir madde ağza alınıp tadına bakılmamalıdır. </a:t>
            </a:r>
            <a:endParaRPr lang="tr-TR" sz="2200" dirty="0">
              <a:latin typeface="Calibri" panose="020F0502020204030204" pitchFamily="34" charset="0"/>
              <a:cs typeface="Calibri" panose="020F0502020204030204" pitchFamily="34" charset="0"/>
            </a:endParaRPr>
          </a:p>
        </p:txBody>
      </p:sp>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34</a:t>
            </a:fld>
            <a:endParaRPr lang="tr-TR" altLang="tr-TR" smtClean="0"/>
          </a:p>
        </p:txBody>
      </p:sp>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905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34. Benzen, eter ve karbon sülfür gibi çok uçucu maddeler ne kadar uzakta olursa olsun açık alev bulunan laboratuarda kullanılmamalıdır (Eter buharları 5 metre ve hatta daha uzaktaki alevden yanabilir ve o yanan buharlar ateşi taşıyabilir). </a:t>
            </a:r>
            <a:endParaRPr lang="tr-TR" sz="2200" dirty="0">
              <a:latin typeface="Calibri" panose="020F0502020204030204" pitchFamily="34" charset="0"/>
              <a:cs typeface="Calibri" panose="020F0502020204030204" pitchFamily="34" charset="0"/>
            </a:endParaRPr>
          </a:p>
        </p:txBody>
      </p:sp>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35</a:t>
            </a:fld>
            <a:endParaRPr lang="tr-TR" altLang="tr-TR" smtClean="0"/>
          </a:p>
        </p:txBody>
      </p:sp>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447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35. Sülfürik asit, nitrik asit, hidroklorik asit, </a:t>
            </a:r>
            <a:r>
              <a:rPr lang="tr-TR" sz="2200" dirty="0" err="1" smtClean="0">
                <a:latin typeface="Calibri" panose="020F0502020204030204" pitchFamily="34" charset="0"/>
                <a:cs typeface="Calibri" panose="020F0502020204030204" pitchFamily="34" charset="0"/>
              </a:rPr>
              <a:t>hidroflorik</a:t>
            </a:r>
            <a:r>
              <a:rPr lang="tr-TR" sz="2200" dirty="0" smtClean="0">
                <a:latin typeface="Calibri" panose="020F0502020204030204" pitchFamily="34" charset="0"/>
                <a:cs typeface="Calibri" panose="020F0502020204030204" pitchFamily="34" charset="0"/>
              </a:rPr>
              <a:t> asit gibi asitlerle bromür, hidrojen sülfür, hidrojen siyanür, klorür gibi zehirli gazlar içeren maddeler ile çeker ocakta çalışılmalıdır. </a:t>
            </a:r>
            <a:endParaRPr lang="tr-TR" sz="2200" dirty="0">
              <a:latin typeface="Calibri" panose="020F0502020204030204" pitchFamily="34" charset="0"/>
              <a:cs typeface="Calibri" panose="020F0502020204030204" pitchFamily="34" charset="0"/>
            </a:endParaRPr>
          </a:p>
        </p:txBody>
      </p:sp>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36</a:t>
            </a:fld>
            <a:endParaRPr lang="tr-TR" altLang="tr-TR" smtClean="0"/>
          </a:p>
        </p:txBody>
      </p:sp>
      <p:pic>
        <p:nvPicPr>
          <p:cNvPr id="119810" name="Picture 2" descr="Image result for çeker ocak">
            <a:hlinkClick r:id="rId2"/>
          </p:cNvPr>
          <p:cNvPicPr>
            <a:picLocks noChangeAspect="1" noChangeArrowheads="1"/>
          </p:cNvPicPr>
          <p:nvPr/>
        </p:nvPicPr>
        <p:blipFill>
          <a:blip r:embed="rId3" cstate="print"/>
          <a:srcRect/>
          <a:stretch>
            <a:fillRect/>
          </a:stretch>
        </p:blipFill>
        <p:spPr bwMode="auto">
          <a:xfrm>
            <a:off x="7124700" y="3114675"/>
            <a:ext cx="2019300" cy="3743325"/>
          </a:xfrm>
          <a:prstGeom prst="rect">
            <a:avLst/>
          </a:prstGeom>
          <a:noFill/>
        </p:spPr>
      </p:pic>
      <p:pic>
        <p:nvPicPr>
          <p:cNvPr id="119812" name="Picture 4" descr="Related image">
            <a:hlinkClick r:id="rId4"/>
          </p:cNvPr>
          <p:cNvPicPr>
            <a:picLocks noChangeAspect="1" noChangeArrowheads="1"/>
          </p:cNvPicPr>
          <p:nvPr/>
        </p:nvPicPr>
        <p:blipFill>
          <a:blip r:embed="rId5" cstate="print"/>
          <a:srcRect/>
          <a:stretch>
            <a:fillRect/>
          </a:stretch>
        </p:blipFill>
        <p:spPr bwMode="auto">
          <a:xfrm>
            <a:off x="0" y="3114675"/>
            <a:ext cx="5629275" cy="3743325"/>
          </a:xfrm>
          <a:prstGeom prst="rect">
            <a:avLst/>
          </a:prstGeom>
          <a:noFill/>
        </p:spPr>
      </p:pic>
      <p:sp>
        <p:nvSpPr>
          <p:cNvPr id="9"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066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36. Tüm asitler ve alkaliler sulandırılırken daima suyun üzerine ve yavaş yavaş dökülmeli, asla tersi yapılmamalıdır. </a:t>
            </a:r>
          </a:p>
          <a:p>
            <a:pPr marL="0" algn="just">
              <a:buNone/>
              <a:defRPr/>
            </a:pPr>
            <a:endParaRPr lang="tr-TR" sz="2200" dirty="0">
              <a:latin typeface="Calibri" panose="020F0502020204030204" pitchFamily="34" charset="0"/>
              <a:cs typeface="Calibri" panose="020F0502020204030204" pitchFamily="34" charset="0"/>
            </a:endParaRPr>
          </a:p>
        </p:txBody>
      </p:sp>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37</a:t>
            </a:fld>
            <a:endParaRPr lang="tr-TR" altLang="tr-TR" smtClean="0"/>
          </a:p>
        </p:txBody>
      </p:sp>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38</a:t>
            </a:fld>
            <a:endParaRPr lang="tr-TR" altLang="tr-TR" smtClean="0"/>
          </a:p>
        </p:txBody>
      </p:sp>
      <p:pic>
        <p:nvPicPr>
          <p:cNvPr id="9" name="Picture 2" descr="Image result for civa dökülmesi">
            <a:hlinkClick r:id="rId2"/>
          </p:cNvPr>
          <p:cNvPicPr>
            <a:picLocks noChangeAspect="1" noChangeArrowheads="1"/>
          </p:cNvPicPr>
          <p:nvPr/>
        </p:nvPicPr>
        <p:blipFill>
          <a:blip r:embed="rId3" cstate="print"/>
          <a:srcRect/>
          <a:stretch>
            <a:fillRect/>
          </a:stretch>
        </p:blipFill>
        <p:spPr bwMode="auto">
          <a:xfrm>
            <a:off x="3276600" y="4038600"/>
            <a:ext cx="2809875" cy="1628776"/>
          </a:xfrm>
          <a:prstGeom prst="rect">
            <a:avLst/>
          </a:prstGeom>
          <a:noFill/>
        </p:spPr>
      </p:pic>
      <p:sp>
        <p:nvSpPr>
          <p:cNvPr id="3" name="Content Placeholder 2"/>
          <p:cNvSpPr>
            <a:spLocks noGrp="1"/>
          </p:cNvSpPr>
          <p:nvPr>
            <p:ph sz="quarter" idx="1"/>
          </p:nvPr>
        </p:nvSpPr>
        <p:spPr>
          <a:xfrm>
            <a:off x="609600" y="1600200"/>
            <a:ext cx="8156448" cy="19812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37. </a:t>
            </a:r>
            <a:r>
              <a:rPr lang="tr-TR" sz="2200" dirty="0" err="1" smtClean="0">
                <a:latin typeface="Calibri" panose="020F0502020204030204" pitchFamily="34" charset="0"/>
                <a:cs typeface="Calibri" panose="020F0502020204030204" pitchFamily="34" charset="0"/>
              </a:rPr>
              <a:t>Civa</a:t>
            </a:r>
            <a:r>
              <a:rPr lang="tr-TR" sz="2200" dirty="0" smtClean="0">
                <a:latin typeface="Calibri" panose="020F0502020204030204" pitchFamily="34" charset="0"/>
                <a:cs typeface="Calibri" panose="020F0502020204030204" pitchFamily="34" charset="0"/>
              </a:rPr>
              <a:t> herhangi bir şekilde dökülürse vakum kaynağı ya da köpük tipi sentetik süngerlerle toplanmalıdır. Eğer toplanamayacak kadar eser miktarda ise üzerine toz kükürt serpilmeli ve bu yolla sülfür haline getirilerek zararsız hale sokulmalıdır. </a:t>
            </a:r>
            <a:endParaRPr lang="tr-TR" sz="2200" dirty="0">
              <a:latin typeface="Calibri" panose="020F0502020204030204" pitchFamily="34" charset="0"/>
              <a:cs typeface="Calibri" panose="020F0502020204030204" pitchFamily="34" charset="0"/>
            </a:endParaRPr>
          </a:p>
        </p:txBody>
      </p:sp>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066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38. Termometre kırıklarının </a:t>
            </a:r>
            <a:r>
              <a:rPr lang="tr-TR" sz="2200" dirty="0" err="1" smtClean="0">
                <a:latin typeface="Calibri" panose="020F0502020204030204" pitchFamily="34" charset="0"/>
                <a:cs typeface="Calibri" panose="020F0502020204030204" pitchFamily="34" charset="0"/>
              </a:rPr>
              <a:t>civalı</a:t>
            </a:r>
            <a:r>
              <a:rPr lang="tr-TR" sz="2200" dirty="0" smtClean="0">
                <a:latin typeface="Calibri" panose="020F0502020204030204" pitchFamily="34" charset="0"/>
                <a:cs typeface="Calibri" panose="020F0502020204030204" pitchFamily="34" charset="0"/>
              </a:rPr>
              <a:t> kısımları ya da </a:t>
            </a:r>
            <a:r>
              <a:rPr lang="tr-TR" sz="2200" dirty="0" err="1" smtClean="0">
                <a:latin typeface="Calibri" panose="020F0502020204030204" pitchFamily="34" charset="0"/>
                <a:cs typeface="Calibri" panose="020F0502020204030204" pitchFamily="34" charset="0"/>
              </a:rPr>
              <a:t>civa</a:t>
            </a:r>
            <a:r>
              <a:rPr lang="tr-TR" sz="2200" dirty="0" smtClean="0">
                <a:latin typeface="Calibri" panose="020F0502020204030204" pitchFamily="34" charset="0"/>
                <a:cs typeface="Calibri" panose="020F0502020204030204" pitchFamily="34" charset="0"/>
              </a:rPr>
              <a:t> artıkları asla çöpe ya da lavaboya atılmamalı, toprağa gömülmelidir. </a:t>
            </a:r>
            <a:endParaRPr lang="tr-TR" sz="2200" dirty="0">
              <a:latin typeface="Calibri" panose="020F0502020204030204" pitchFamily="34" charset="0"/>
              <a:cs typeface="Calibri" panose="020F0502020204030204" pitchFamily="34" charset="0"/>
            </a:endParaRPr>
          </a:p>
        </p:txBody>
      </p:sp>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39</a:t>
            </a:fld>
            <a:endParaRPr lang="tr-TR" altLang="tr-TR" smtClean="0"/>
          </a:p>
        </p:txBody>
      </p:sp>
      <p:pic>
        <p:nvPicPr>
          <p:cNvPr id="8" name="Picture 4" descr="Image result for civa dökülmesi">
            <a:hlinkClick r:id="rId2"/>
          </p:cNvPr>
          <p:cNvPicPr>
            <a:picLocks noChangeAspect="1" noChangeArrowheads="1"/>
          </p:cNvPicPr>
          <p:nvPr/>
        </p:nvPicPr>
        <p:blipFill>
          <a:blip r:embed="rId3" cstate="print"/>
          <a:srcRect/>
          <a:stretch>
            <a:fillRect/>
          </a:stretch>
        </p:blipFill>
        <p:spPr bwMode="auto">
          <a:xfrm>
            <a:off x="1533525" y="3114675"/>
            <a:ext cx="7610475" cy="3743325"/>
          </a:xfrm>
          <a:prstGeom prst="rect">
            <a:avLst/>
          </a:prstGeom>
          <a:noFill/>
        </p:spPr>
      </p:pic>
      <p:sp>
        <p:nvSpPr>
          <p:cNvPr id="9"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066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39. </a:t>
            </a:r>
            <a:r>
              <a:rPr lang="tr-TR" sz="2200" dirty="0" err="1" smtClean="0">
                <a:latin typeface="Calibri" panose="020F0502020204030204" pitchFamily="34" charset="0"/>
                <a:cs typeface="Calibri" panose="020F0502020204030204" pitchFamily="34" charset="0"/>
              </a:rPr>
              <a:t>Laboratuar</a:t>
            </a:r>
            <a:r>
              <a:rPr lang="tr-TR" sz="2200" dirty="0" smtClean="0">
                <a:latin typeface="Calibri" panose="020F0502020204030204" pitchFamily="34" charset="0"/>
                <a:cs typeface="Calibri" panose="020F0502020204030204" pitchFamily="34" charset="0"/>
              </a:rPr>
              <a:t> ortamına kimyasal madde ve/veya numune döküldüğü takdirde derhal temizlenmeli, gerektiğinde laboratuar sorumlusuna durum bildirilmelidir. </a:t>
            </a:r>
            <a:endParaRPr lang="tr-TR" sz="2200" dirty="0">
              <a:latin typeface="Calibri" panose="020F0502020204030204" pitchFamily="34" charset="0"/>
              <a:cs typeface="Calibri" panose="020F0502020204030204" pitchFamily="34" charset="0"/>
            </a:endParaRPr>
          </a:p>
        </p:txBody>
      </p:sp>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40</a:t>
            </a:fld>
            <a:endParaRPr lang="tr-TR" altLang="tr-TR" smtClean="0"/>
          </a:p>
        </p:txBody>
      </p:sp>
      <p:pic>
        <p:nvPicPr>
          <p:cNvPr id="3074"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981" y="2871787"/>
            <a:ext cx="4872038" cy="3986213"/>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6764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40. Laboratuarda, özellikle kilitlenmiş bir yerde yalnız çalışılmamalıdır. Her türlü olasılıklara karşı, tek başına çalışan kişi yapacağı işleri bir başkasına önceden anlatmalı ve sürekli haber vermelidir. </a:t>
            </a:r>
            <a:endParaRPr lang="tr-TR" sz="2200" dirty="0">
              <a:latin typeface="Calibri" panose="020F0502020204030204" pitchFamily="34" charset="0"/>
              <a:cs typeface="Calibri" panose="020F0502020204030204" pitchFamily="34" charset="0"/>
            </a:endParaRPr>
          </a:p>
        </p:txBody>
      </p:sp>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41</a:t>
            </a:fld>
            <a:endParaRPr lang="tr-TR" altLang="tr-TR" smtClean="0"/>
          </a:p>
        </p:txBody>
      </p:sp>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42</a:t>
            </a:fld>
            <a:endParaRPr lang="tr-TR" altLang="tr-TR" smtClean="0"/>
          </a:p>
        </p:txBody>
      </p:sp>
      <p:pic>
        <p:nvPicPr>
          <p:cNvPr id="8" name="Picture 17" descr="C:\Users\Acer\Desktop\sigma-ald-pic_min.png"/>
          <p:cNvPicPr>
            <a:picLocks noChangeAspect="1" noChangeArrowheads="1"/>
          </p:cNvPicPr>
          <p:nvPr/>
        </p:nvPicPr>
        <p:blipFill>
          <a:blip r:embed="rId2" cstate="print"/>
          <a:srcRect/>
          <a:stretch>
            <a:fillRect/>
          </a:stretch>
        </p:blipFill>
        <p:spPr bwMode="auto">
          <a:xfrm>
            <a:off x="695325" y="2708275"/>
            <a:ext cx="3267075" cy="3419475"/>
          </a:xfrm>
          <a:prstGeom prst="rect">
            <a:avLst/>
          </a:prstGeom>
          <a:noFill/>
          <a:ln w="9525">
            <a:noFill/>
            <a:miter lim="800000"/>
            <a:headEnd/>
            <a:tailEnd/>
          </a:ln>
        </p:spPr>
      </p:pic>
      <p:pic>
        <p:nvPicPr>
          <p:cNvPr id="9" name="Picture 19"/>
          <p:cNvPicPr>
            <a:picLocks noChangeAspect="1" noChangeArrowheads="1"/>
          </p:cNvPicPr>
          <p:nvPr/>
        </p:nvPicPr>
        <p:blipFill>
          <a:blip r:embed="rId3" cstate="print"/>
          <a:srcRect/>
          <a:stretch>
            <a:fillRect/>
          </a:stretch>
        </p:blipFill>
        <p:spPr bwMode="auto">
          <a:xfrm>
            <a:off x="5010600" y="2540935"/>
            <a:ext cx="3600000" cy="4088465"/>
          </a:xfrm>
          <a:prstGeom prst="rect">
            <a:avLst/>
          </a:prstGeom>
          <a:noFill/>
          <a:ln w="9525">
            <a:noFill/>
            <a:miter lim="800000"/>
            <a:headEnd/>
            <a:tailEnd/>
          </a:ln>
        </p:spPr>
      </p:pic>
      <p:sp>
        <p:nvSpPr>
          <p:cNvPr id="3" name="Content Placeholder 2"/>
          <p:cNvSpPr>
            <a:spLocks noGrp="1"/>
          </p:cNvSpPr>
          <p:nvPr>
            <p:ph sz="quarter" idx="1"/>
          </p:nvPr>
        </p:nvSpPr>
        <p:spPr>
          <a:xfrm>
            <a:off x="612648" y="1600200"/>
            <a:ext cx="8153400" cy="9906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41. Kimyasallar taşınırken iki el kullanılmalı, bir el kapaktan sıkıca tutarken, diğeri ile şişenin altından kavranmalıdır. </a:t>
            </a:r>
            <a:endParaRPr lang="tr-TR" sz="2200" dirty="0">
              <a:latin typeface="Calibri" panose="020F0502020204030204" pitchFamily="34" charset="0"/>
              <a:cs typeface="Calibri" panose="020F0502020204030204" pitchFamily="34" charset="0"/>
            </a:endParaRPr>
          </a:p>
        </p:txBody>
      </p:sp>
      <p:sp>
        <p:nvSpPr>
          <p:cNvPr id="10"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1143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42. Numuneler beher ve </a:t>
            </a:r>
            <a:r>
              <a:rPr lang="tr-TR" sz="2200" dirty="0" err="1" smtClean="0">
                <a:latin typeface="Calibri" panose="020F0502020204030204" pitchFamily="34" charset="0"/>
                <a:cs typeface="Calibri" panose="020F0502020204030204" pitchFamily="34" charset="0"/>
              </a:rPr>
              <a:t>balonjoje</a:t>
            </a:r>
            <a:r>
              <a:rPr lang="tr-TR" sz="2200" dirty="0" smtClean="0">
                <a:latin typeface="Calibri" panose="020F0502020204030204" pitchFamily="34" charset="0"/>
                <a:cs typeface="Calibri" panose="020F0502020204030204" pitchFamily="34" charset="0"/>
              </a:rPr>
              <a:t> gibi kapaksız ve dengesiz kaplarda saklanmamalıdır. </a:t>
            </a:r>
            <a:endParaRPr lang="tr-TR" sz="2200" dirty="0">
              <a:latin typeface="Calibri" panose="020F0502020204030204" pitchFamily="34" charset="0"/>
              <a:cs typeface="Calibri" panose="020F0502020204030204" pitchFamily="34" charset="0"/>
            </a:endParaRPr>
          </a:p>
        </p:txBody>
      </p:sp>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43</a:t>
            </a:fld>
            <a:endParaRPr lang="tr-TR" altLang="tr-TR" smtClean="0"/>
          </a:p>
        </p:txBody>
      </p:sp>
      <p:pic>
        <p:nvPicPr>
          <p:cNvPr id="8" name="Picture 8" descr="Image result for Numuneler beher ve balon joje gibi kapaksız kaplarda saklanmamalıdır.">
            <a:hlinkClick r:id="rId2"/>
          </p:cNvPr>
          <p:cNvPicPr>
            <a:picLocks noChangeAspect="1" noChangeArrowheads="1"/>
          </p:cNvPicPr>
          <p:nvPr/>
        </p:nvPicPr>
        <p:blipFill>
          <a:blip r:embed="rId3" cstate="print"/>
          <a:srcRect/>
          <a:stretch>
            <a:fillRect/>
          </a:stretch>
        </p:blipFill>
        <p:spPr bwMode="auto">
          <a:xfrm>
            <a:off x="1619250" y="3789363"/>
            <a:ext cx="6286500" cy="1362075"/>
          </a:xfrm>
          <a:prstGeom prst="rect">
            <a:avLst/>
          </a:prstGeom>
          <a:noFill/>
          <a:ln w="9525">
            <a:noFill/>
            <a:miter lim="800000"/>
            <a:headEnd/>
            <a:tailEnd/>
          </a:ln>
        </p:spPr>
      </p:pic>
      <p:sp>
        <p:nvSpPr>
          <p:cNvPr id="9"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44</a:t>
            </a:fld>
            <a:endParaRPr lang="tr-TR" altLang="tr-TR" smtClean="0"/>
          </a:p>
        </p:txBody>
      </p:sp>
      <p:pic>
        <p:nvPicPr>
          <p:cNvPr id="9" name="Picture 8" descr="Image result for Laboratuar bulaşık">
            <a:hlinkClick r:id="rId2"/>
          </p:cNvPr>
          <p:cNvPicPr>
            <a:picLocks noChangeAspect="1" noChangeArrowheads="1"/>
          </p:cNvPicPr>
          <p:nvPr/>
        </p:nvPicPr>
        <p:blipFill>
          <a:blip r:embed="rId3" cstate="print"/>
          <a:srcRect/>
          <a:stretch>
            <a:fillRect/>
          </a:stretch>
        </p:blipFill>
        <p:spPr bwMode="auto">
          <a:xfrm>
            <a:off x="1676400" y="2705100"/>
            <a:ext cx="5334000" cy="4000500"/>
          </a:xfrm>
          <a:prstGeom prst="rect">
            <a:avLst/>
          </a:prstGeom>
          <a:noFill/>
          <a:ln w="9525">
            <a:noFill/>
            <a:miter lim="800000"/>
            <a:headEnd/>
            <a:tailEnd/>
          </a:ln>
        </p:spPr>
      </p:pic>
      <p:sp>
        <p:nvSpPr>
          <p:cNvPr id="3" name="Content Placeholder 2"/>
          <p:cNvSpPr>
            <a:spLocks noGrp="1"/>
          </p:cNvSpPr>
          <p:nvPr>
            <p:ph sz="quarter" idx="1"/>
          </p:nvPr>
        </p:nvSpPr>
        <p:spPr>
          <a:xfrm>
            <a:off x="612648" y="1600200"/>
            <a:ext cx="8153400" cy="1143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43. Laboratuar terk edilirken bulaşıkların kalmadığı, tüm kimyasalların güvenlik altına alındığı ve gaz vanalarının kapatıldığı kontrol edilmelidir. </a:t>
            </a:r>
            <a:endParaRPr lang="tr-TR" sz="2200" dirty="0">
              <a:latin typeface="Calibri" panose="020F0502020204030204" pitchFamily="34" charset="0"/>
              <a:cs typeface="Calibri" panose="020F0502020204030204" pitchFamily="34" charset="0"/>
            </a:endParaRPr>
          </a:p>
        </p:txBody>
      </p:sp>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45</a:t>
            </a:fld>
            <a:endParaRPr lang="tr-TR" altLang="tr-TR" smtClean="0"/>
          </a:p>
        </p:txBody>
      </p:sp>
      <p:sp>
        <p:nvSpPr>
          <p:cNvPr id="3" name="Content Placeholder 2"/>
          <p:cNvSpPr>
            <a:spLocks noGrp="1"/>
          </p:cNvSpPr>
          <p:nvPr>
            <p:ph sz="quarter" idx="1"/>
          </p:nvPr>
        </p:nvSpPr>
        <p:spPr>
          <a:xfrm>
            <a:off x="612648" y="1600200"/>
            <a:ext cx="8153400" cy="1905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44. Gözler, hassas terazide tartma gibi işlemler dışında daima korunmalıdır. Emniyet gözlükleri takmak yararlıdır. Gazlardan dolayı gözlerin herhangi bir tahrişinde buna engel olmak için sık sık gözleri soğuk su ile yıkamak veya bol su akıtmak gereklidir. </a:t>
            </a:r>
            <a:endParaRPr lang="tr-TR" sz="2200" dirty="0">
              <a:latin typeface="Calibri" panose="020F0502020204030204" pitchFamily="34" charset="0"/>
              <a:cs typeface="Calibri" panose="020F0502020204030204" pitchFamily="34" charset="0"/>
            </a:endParaRPr>
          </a:p>
        </p:txBody>
      </p:sp>
      <p:pic>
        <p:nvPicPr>
          <p:cNvPr id="8" name="Picture 8" descr="Related image">
            <a:hlinkClick r:id="rId2"/>
          </p:cNvPr>
          <p:cNvPicPr>
            <a:picLocks noChangeAspect="1" noChangeArrowheads="1"/>
          </p:cNvPicPr>
          <p:nvPr/>
        </p:nvPicPr>
        <p:blipFill>
          <a:blip r:embed="rId3" cstate="print"/>
          <a:srcRect/>
          <a:stretch>
            <a:fillRect/>
          </a:stretch>
        </p:blipFill>
        <p:spPr bwMode="auto">
          <a:xfrm>
            <a:off x="3524250" y="3114675"/>
            <a:ext cx="5619750" cy="3743325"/>
          </a:xfrm>
          <a:prstGeom prst="rect">
            <a:avLst/>
          </a:prstGeom>
          <a:noFill/>
          <a:ln w="9525">
            <a:noFill/>
            <a:miter lim="800000"/>
            <a:headEnd/>
            <a:tailEnd/>
          </a:ln>
        </p:spPr>
      </p:pic>
      <p:sp>
        <p:nvSpPr>
          <p:cNvPr id="9"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46</a:t>
            </a:fld>
            <a:endParaRPr lang="tr-TR" altLang="tr-TR" smtClean="0"/>
          </a:p>
        </p:txBody>
      </p:sp>
      <p:sp>
        <p:nvSpPr>
          <p:cNvPr id="3" name="Content Placeholder 2"/>
          <p:cNvSpPr>
            <a:spLocks noGrp="1"/>
          </p:cNvSpPr>
          <p:nvPr>
            <p:ph sz="quarter" idx="1"/>
          </p:nvPr>
        </p:nvSpPr>
        <p:spPr>
          <a:xfrm>
            <a:off x="612648" y="1600200"/>
            <a:ext cx="8153400" cy="1066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45. Asit, baz gibi aşındırıcı yakıcı maddeler deriye damladığı veya sıçradığı hallerde derhal bol miktarda su ile yıkanmalıdır. </a:t>
            </a:r>
            <a:endParaRPr lang="tr-TR" sz="2200" dirty="0">
              <a:latin typeface="Calibri" panose="020F0502020204030204" pitchFamily="34" charset="0"/>
              <a:cs typeface="Calibri" panose="020F0502020204030204" pitchFamily="34" charset="0"/>
            </a:endParaRPr>
          </a:p>
        </p:txBody>
      </p:sp>
      <p:pic>
        <p:nvPicPr>
          <p:cNvPr id="9" name="Picture 8" descr="Related image">
            <a:hlinkClick r:id="rId2"/>
          </p:cNvPr>
          <p:cNvPicPr>
            <a:picLocks noChangeAspect="1" noChangeArrowheads="1"/>
          </p:cNvPicPr>
          <p:nvPr/>
        </p:nvPicPr>
        <p:blipFill>
          <a:blip r:embed="rId3" cstate="print"/>
          <a:srcRect/>
          <a:stretch>
            <a:fillRect/>
          </a:stretch>
        </p:blipFill>
        <p:spPr bwMode="auto">
          <a:xfrm>
            <a:off x="3352800" y="3048000"/>
            <a:ext cx="2857500" cy="2143125"/>
          </a:xfrm>
          <a:prstGeom prst="rect">
            <a:avLst/>
          </a:prstGeom>
          <a:noFill/>
          <a:ln w="9525">
            <a:noFill/>
            <a:miter lim="800000"/>
            <a:headEnd/>
            <a:tailEnd/>
          </a:ln>
        </p:spPr>
      </p:pic>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47</a:t>
            </a:fld>
            <a:endParaRPr lang="tr-TR" altLang="tr-TR" smtClean="0"/>
          </a:p>
        </p:txBody>
      </p:sp>
      <p:sp>
        <p:nvSpPr>
          <p:cNvPr id="3" name="Content Placeholder 2"/>
          <p:cNvSpPr>
            <a:spLocks noGrp="1"/>
          </p:cNvSpPr>
          <p:nvPr>
            <p:ph sz="quarter" idx="1"/>
          </p:nvPr>
        </p:nvSpPr>
        <p:spPr>
          <a:xfrm>
            <a:off x="609600" y="1676400"/>
            <a:ext cx="7086600" cy="685800"/>
          </a:xfrm>
        </p:spPr>
        <p:txBody>
          <a:bodyPr>
            <a:noAutofit/>
          </a:bodyPr>
          <a:lstStyle/>
          <a:p>
            <a:pPr marL="0" algn="just">
              <a:lnSpc>
                <a:spcPct val="150000"/>
              </a:lnSpc>
              <a:buNone/>
              <a:defRPr/>
            </a:pPr>
            <a:r>
              <a:rPr lang="tr-TR" sz="2200" dirty="0" smtClean="0">
                <a:latin typeface="Calibri" panose="020F0502020204030204" pitchFamily="34" charset="0"/>
                <a:cs typeface="Calibri" panose="020F0502020204030204" pitchFamily="34" charset="0"/>
              </a:rPr>
              <a:t>46. </a:t>
            </a:r>
            <a:r>
              <a:rPr lang="tr-TR" sz="2200" dirty="0" err="1" smtClean="0">
                <a:latin typeface="Calibri" panose="020F0502020204030204" pitchFamily="34" charset="0"/>
                <a:cs typeface="Calibri" panose="020F0502020204030204" pitchFamily="34" charset="0"/>
              </a:rPr>
              <a:t>Pipetleme</a:t>
            </a:r>
            <a:r>
              <a:rPr lang="tr-TR" sz="2200" dirty="0" smtClean="0">
                <a:latin typeface="Calibri" panose="020F0502020204030204" pitchFamily="34" charset="0"/>
                <a:cs typeface="Calibri" panose="020F0502020204030204" pitchFamily="34" charset="0"/>
              </a:rPr>
              <a:t> yapılırken otomatik pipetler tercih edilmelidir.. </a:t>
            </a:r>
          </a:p>
          <a:p>
            <a:pPr marL="0" algn="just">
              <a:lnSpc>
                <a:spcPct val="150000"/>
              </a:lnSpc>
              <a:buNone/>
              <a:defRPr/>
            </a:pPr>
            <a:endParaRPr lang="tr-TR" sz="2200" dirty="0">
              <a:latin typeface="Calibri" panose="020F0502020204030204" pitchFamily="34" charset="0"/>
              <a:cs typeface="Calibri" panose="020F0502020204030204" pitchFamily="34" charset="0"/>
            </a:endParaRPr>
          </a:p>
        </p:txBody>
      </p:sp>
      <p:pic>
        <p:nvPicPr>
          <p:cNvPr id="8" name="Picture 8" descr="Image result for Pipetleme yapmak">
            <a:hlinkClick r:id="rId2"/>
          </p:cNvPr>
          <p:cNvPicPr>
            <a:picLocks noChangeAspect="1" noChangeArrowheads="1"/>
          </p:cNvPicPr>
          <p:nvPr/>
        </p:nvPicPr>
        <p:blipFill>
          <a:blip r:embed="rId3" cstate="print"/>
          <a:srcRect/>
          <a:stretch>
            <a:fillRect/>
          </a:stretch>
        </p:blipFill>
        <p:spPr bwMode="auto">
          <a:xfrm>
            <a:off x="3105150" y="2590800"/>
            <a:ext cx="6038850" cy="3390900"/>
          </a:xfrm>
          <a:prstGeom prst="rect">
            <a:avLst/>
          </a:prstGeom>
          <a:noFill/>
          <a:ln w="9525">
            <a:noFill/>
            <a:miter lim="800000"/>
            <a:headEnd/>
            <a:tailEnd/>
          </a:ln>
        </p:spPr>
      </p:pic>
      <p:sp>
        <p:nvSpPr>
          <p:cNvPr id="108546" name="AutoShape 2" descr="Image result for otomatik pipet">
            <a:hlinkClick r:id="rId4"/>
          </p:cNvPr>
          <p:cNvSpPr>
            <a:spLocks noChangeAspect="1" noChangeArrowheads="1"/>
          </p:cNvSpPr>
          <p:nvPr/>
        </p:nvSpPr>
        <p:spPr bwMode="auto">
          <a:xfrm>
            <a:off x="53975" y="-1143000"/>
            <a:ext cx="1914525" cy="2390775"/>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08550" name="Picture 6" descr="http://www.bursateknikkimya.com.tr/web/images/vitlab_micropipette.jpg"/>
          <p:cNvPicPr>
            <a:picLocks noChangeAspect="1" noChangeArrowheads="1"/>
          </p:cNvPicPr>
          <p:nvPr/>
        </p:nvPicPr>
        <p:blipFill>
          <a:blip r:embed="rId5" cstate="print"/>
          <a:srcRect/>
          <a:stretch>
            <a:fillRect/>
          </a:stretch>
        </p:blipFill>
        <p:spPr bwMode="auto">
          <a:xfrm>
            <a:off x="381000" y="2819400"/>
            <a:ext cx="2276475" cy="2857500"/>
          </a:xfrm>
          <a:prstGeom prst="rect">
            <a:avLst/>
          </a:prstGeom>
          <a:noFill/>
        </p:spPr>
      </p:pic>
      <p:sp>
        <p:nvSpPr>
          <p:cNvPr id="11"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48</a:t>
            </a:fld>
            <a:endParaRPr lang="tr-TR" altLang="tr-TR" smtClean="0"/>
          </a:p>
        </p:txBody>
      </p:sp>
      <p:sp>
        <p:nvSpPr>
          <p:cNvPr id="3" name="Content Placeholder 2"/>
          <p:cNvSpPr>
            <a:spLocks noGrp="1"/>
          </p:cNvSpPr>
          <p:nvPr>
            <p:ph sz="quarter" idx="1"/>
          </p:nvPr>
        </p:nvSpPr>
        <p:spPr>
          <a:xfrm>
            <a:off x="609600" y="1676400"/>
            <a:ext cx="8229600" cy="1066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47. Çalışma bittikten sonra eller sabunlu su ve gerektiğinde antiseptik bir sıvı ile yıkanmalıdır. </a:t>
            </a:r>
          </a:p>
          <a:p>
            <a:pPr marL="0" algn="just">
              <a:buNone/>
              <a:defRPr/>
            </a:pPr>
            <a:endParaRPr lang="tr-TR" sz="2200" dirty="0">
              <a:latin typeface="Calibri" panose="020F0502020204030204" pitchFamily="34" charset="0"/>
              <a:cs typeface="Calibri" panose="020F0502020204030204" pitchFamily="34" charset="0"/>
            </a:endParaRPr>
          </a:p>
        </p:txBody>
      </p:sp>
      <p:pic>
        <p:nvPicPr>
          <p:cNvPr id="9" name="Picture 8" descr="Image result for ELLER TEKRAR DEZENFEKTE EDİLMELİ">
            <a:hlinkClick r:id="rId2"/>
          </p:cNvPr>
          <p:cNvPicPr>
            <a:picLocks noChangeAspect="1" noChangeArrowheads="1"/>
          </p:cNvPicPr>
          <p:nvPr/>
        </p:nvPicPr>
        <p:blipFill>
          <a:blip r:embed="rId3" cstate="print"/>
          <a:srcRect/>
          <a:stretch>
            <a:fillRect/>
          </a:stretch>
        </p:blipFill>
        <p:spPr bwMode="auto">
          <a:xfrm>
            <a:off x="1908175" y="3124200"/>
            <a:ext cx="5286375" cy="2743200"/>
          </a:xfrm>
          <a:prstGeom prst="rect">
            <a:avLst/>
          </a:prstGeom>
          <a:noFill/>
          <a:ln w="9525">
            <a:noFill/>
            <a:miter lim="800000"/>
            <a:headEnd/>
            <a:tailEnd/>
          </a:ln>
        </p:spPr>
      </p:pic>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49</a:t>
            </a:fld>
            <a:endParaRPr lang="tr-TR" altLang="tr-TR" smtClean="0"/>
          </a:p>
        </p:txBody>
      </p:sp>
      <p:sp>
        <p:nvSpPr>
          <p:cNvPr id="3" name="Content Placeholder 2"/>
          <p:cNvSpPr>
            <a:spLocks noGrp="1"/>
          </p:cNvSpPr>
          <p:nvPr>
            <p:ph sz="quarter" idx="1"/>
          </p:nvPr>
        </p:nvSpPr>
        <p:spPr>
          <a:xfrm>
            <a:off x="457200" y="1676400"/>
            <a:ext cx="8382000" cy="467995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48. En yakın sağlık kuruluşunun ve cankurtaran telefonları görülen yere asılmalıdır.</a:t>
            </a:r>
          </a:p>
          <a:p>
            <a:pPr marL="0" algn="just">
              <a:buNone/>
              <a:defRPr/>
            </a:pPr>
            <a:endParaRPr lang="tr-TR" sz="2200" dirty="0">
              <a:latin typeface="Calibri" panose="020F0502020204030204" pitchFamily="34" charset="0"/>
              <a:cs typeface="Calibri" panose="020F0502020204030204" pitchFamily="34" charset="0"/>
            </a:endParaRPr>
          </a:p>
          <a:p>
            <a:pPr marL="0" algn="just">
              <a:buNone/>
              <a:defRPr/>
            </a:pPr>
            <a:endParaRPr lang="tr-TR" sz="2200" dirty="0" smtClean="0">
              <a:latin typeface="Calibri" panose="020F0502020204030204" pitchFamily="34" charset="0"/>
              <a:cs typeface="Calibri" panose="020F0502020204030204" pitchFamily="34" charset="0"/>
            </a:endParaRPr>
          </a:p>
          <a:p>
            <a:pPr marL="0" algn="just">
              <a:buNone/>
              <a:defRPr/>
            </a:pPr>
            <a:endParaRPr lang="tr-TR" sz="2200" dirty="0">
              <a:latin typeface="Calibri" panose="020F0502020204030204" pitchFamily="34" charset="0"/>
              <a:cs typeface="Calibri" panose="020F0502020204030204" pitchFamily="34" charset="0"/>
            </a:endParaRPr>
          </a:p>
          <a:p>
            <a:pPr marL="0" algn="just">
              <a:buNone/>
              <a:defRPr/>
            </a:pPr>
            <a:endParaRPr lang="tr-TR" sz="2200" dirty="0" smtClean="0">
              <a:latin typeface="Calibri" panose="020F0502020204030204" pitchFamily="34" charset="0"/>
              <a:cs typeface="Calibri" panose="020F0502020204030204" pitchFamily="34" charset="0"/>
            </a:endParaRPr>
          </a:p>
          <a:p>
            <a:pPr marL="0" algn="ctr">
              <a:buNone/>
              <a:defRPr/>
            </a:pPr>
            <a:r>
              <a:rPr lang="tr-TR" sz="9600" b="1" dirty="0" smtClean="0">
                <a:solidFill>
                  <a:srgbClr val="C00000"/>
                </a:solidFill>
                <a:latin typeface="Calibri" panose="020F0502020204030204" pitchFamily="34" charset="0"/>
                <a:cs typeface="Calibri" panose="020F0502020204030204" pitchFamily="34" charset="0"/>
              </a:rPr>
              <a:t>112</a:t>
            </a:r>
          </a:p>
          <a:p>
            <a:pPr marL="0" algn="just">
              <a:buNone/>
              <a:defRPr/>
            </a:pPr>
            <a:endParaRPr lang="tr-TR" sz="2200" dirty="0">
              <a:latin typeface="Calibri" panose="020F0502020204030204" pitchFamily="34" charset="0"/>
              <a:cs typeface="Calibri" panose="020F0502020204030204" pitchFamily="34" charset="0"/>
            </a:endParaRPr>
          </a:p>
          <a:p>
            <a:pPr marL="0" algn="just">
              <a:buNone/>
              <a:defRPr/>
            </a:pPr>
            <a:endParaRPr lang="tr-TR" sz="2200" dirty="0" smtClean="0">
              <a:latin typeface="Calibri" panose="020F0502020204030204" pitchFamily="34" charset="0"/>
              <a:cs typeface="Calibri" panose="020F0502020204030204" pitchFamily="34" charset="0"/>
            </a:endParaRPr>
          </a:p>
          <a:p>
            <a:pPr marL="0" algn="just">
              <a:buNone/>
              <a:defRPr/>
            </a:pPr>
            <a:endParaRPr lang="tr-TR" sz="2200" dirty="0">
              <a:latin typeface="Calibri" panose="020F0502020204030204" pitchFamily="34" charset="0"/>
              <a:cs typeface="Calibri" panose="020F0502020204030204" pitchFamily="34" charset="0"/>
            </a:endParaRPr>
          </a:p>
          <a:p>
            <a:pPr marL="0" algn="just">
              <a:buNone/>
              <a:defRPr/>
            </a:pPr>
            <a:endParaRPr lang="tr-TR" sz="2200" dirty="0">
              <a:latin typeface="Calibri" panose="020F0502020204030204" pitchFamily="34" charset="0"/>
              <a:cs typeface="Calibri" panose="020F0502020204030204" pitchFamily="34" charset="0"/>
            </a:endParaRPr>
          </a:p>
        </p:txBody>
      </p:sp>
      <p:sp>
        <p:nvSpPr>
          <p:cNvPr id="9"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50</a:t>
            </a:fld>
            <a:endParaRPr lang="tr-TR" altLang="tr-TR" smtClean="0"/>
          </a:p>
        </p:txBody>
      </p:sp>
      <p:sp>
        <p:nvSpPr>
          <p:cNvPr id="3" name="Content Placeholder 2"/>
          <p:cNvSpPr>
            <a:spLocks noGrp="1"/>
          </p:cNvSpPr>
          <p:nvPr>
            <p:ph sz="quarter" idx="1"/>
          </p:nvPr>
        </p:nvSpPr>
        <p:spPr>
          <a:xfrm>
            <a:off x="609600" y="1676400"/>
            <a:ext cx="8229600" cy="685800"/>
          </a:xfrm>
        </p:spPr>
        <p:txBody>
          <a:bodyPr>
            <a:noAutofit/>
          </a:bodyPr>
          <a:lstStyle/>
          <a:p>
            <a:pPr marL="0" algn="just">
              <a:lnSpc>
                <a:spcPct val="150000"/>
              </a:lnSpc>
              <a:buNone/>
              <a:defRPr/>
            </a:pPr>
            <a:r>
              <a:rPr lang="tr-TR" sz="2200" dirty="0" smtClean="0">
                <a:latin typeface="Calibri" panose="020F0502020204030204" pitchFamily="34" charset="0"/>
                <a:cs typeface="Calibri" panose="020F0502020204030204" pitchFamily="34" charset="0"/>
              </a:rPr>
              <a:t>49. Atık çöp kutularının ağzı açık bırakılmamalıdır. </a:t>
            </a:r>
            <a:endParaRPr lang="tr-TR" sz="2200" dirty="0">
              <a:latin typeface="Calibri" panose="020F0502020204030204" pitchFamily="34" charset="0"/>
              <a:cs typeface="Calibri" panose="020F0502020204030204" pitchFamily="34" charset="0"/>
            </a:endParaRPr>
          </a:p>
        </p:txBody>
      </p:sp>
      <p:pic>
        <p:nvPicPr>
          <p:cNvPr id="58370" name="Picture 2" descr="Image result for çöp kutusu">
            <a:hlinkClick r:id="rId2"/>
          </p:cNvPr>
          <p:cNvPicPr>
            <a:picLocks noChangeAspect="1" noChangeArrowheads="1"/>
          </p:cNvPicPr>
          <p:nvPr/>
        </p:nvPicPr>
        <p:blipFill>
          <a:blip r:embed="rId3" cstate="print"/>
          <a:srcRect/>
          <a:stretch>
            <a:fillRect/>
          </a:stretch>
        </p:blipFill>
        <p:spPr bwMode="auto">
          <a:xfrm>
            <a:off x="1066800" y="2895600"/>
            <a:ext cx="2857500" cy="2857500"/>
          </a:xfrm>
          <a:prstGeom prst="rect">
            <a:avLst/>
          </a:prstGeom>
          <a:noFill/>
        </p:spPr>
      </p:pic>
      <p:pic>
        <p:nvPicPr>
          <p:cNvPr id="58372" name="Picture 4" descr="Image result for çöp kutusu">
            <a:hlinkClick r:id="rId4"/>
          </p:cNvPr>
          <p:cNvPicPr>
            <a:picLocks noChangeAspect="1" noChangeArrowheads="1"/>
          </p:cNvPicPr>
          <p:nvPr/>
        </p:nvPicPr>
        <p:blipFill>
          <a:blip r:embed="rId5" cstate="print"/>
          <a:srcRect/>
          <a:stretch>
            <a:fillRect/>
          </a:stretch>
        </p:blipFill>
        <p:spPr bwMode="auto">
          <a:xfrm>
            <a:off x="4114800" y="2667000"/>
            <a:ext cx="3238500" cy="3238501"/>
          </a:xfrm>
          <a:prstGeom prst="rect">
            <a:avLst/>
          </a:prstGeom>
          <a:noFill/>
        </p:spPr>
      </p:pic>
      <p:sp>
        <p:nvSpPr>
          <p:cNvPr id="9"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51</a:t>
            </a:fld>
            <a:endParaRPr lang="tr-TR" altLang="tr-TR" smtClean="0"/>
          </a:p>
        </p:txBody>
      </p:sp>
      <p:sp>
        <p:nvSpPr>
          <p:cNvPr id="3" name="Content Placeholder 2"/>
          <p:cNvSpPr>
            <a:spLocks noGrp="1"/>
          </p:cNvSpPr>
          <p:nvPr>
            <p:ph sz="quarter" idx="1"/>
          </p:nvPr>
        </p:nvSpPr>
        <p:spPr>
          <a:xfrm>
            <a:off x="609600" y="1676400"/>
            <a:ext cx="8229600" cy="685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50. Laboratuarda ilk yardım için gerekli ilaç ve malzeme bulunan bir dolap ve ilk yardım talimatı bulunmalıdır. </a:t>
            </a:r>
            <a:endParaRPr lang="tr-TR" sz="2200" dirty="0">
              <a:latin typeface="Calibri" panose="020F0502020204030204" pitchFamily="34" charset="0"/>
              <a:cs typeface="Calibri" panose="020F0502020204030204" pitchFamily="34" charset="0"/>
            </a:endParaRPr>
          </a:p>
        </p:txBody>
      </p:sp>
      <p:pic>
        <p:nvPicPr>
          <p:cNvPr id="9" name="Picture 2" descr="http://www.bilgizenginleri.org/attachments/5229d1330610416/ecza-dolabi.jpg">
            <a:hlinkClick r:id="rId2"/>
          </p:cNvPr>
          <p:cNvPicPr>
            <a:picLocks noChangeAspect="1" noChangeArrowheads="1"/>
          </p:cNvPicPr>
          <p:nvPr/>
        </p:nvPicPr>
        <p:blipFill>
          <a:blip r:embed="rId3" cstate="print"/>
          <a:srcRect/>
          <a:stretch>
            <a:fillRect/>
          </a:stretch>
        </p:blipFill>
        <p:spPr bwMode="auto">
          <a:xfrm>
            <a:off x="1219200" y="3500438"/>
            <a:ext cx="3048000" cy="2286000"/>
          </a:xfrm>
          <a:prstGeom prst="rect">
            <a:avLst/>
          </a:prstGeom>
          <a:noFill/>
          <a:ln w="9525">
            <a:noFill/>
            <a:miter lim="800000"/>
            <a:headEnd/>
            <a:tailEnd/>
          </a:ln>
        </p:spPr>
      </p:pic>
      <p:pic>
        <p:nvPicPr>
          <p:cNvPr id="10" name="Picture 4" descr="http://www.okuldunyasi.com/media/catalog/product/i/l/ilk_yard_m_1.jpg">
            <a:hlinkClick r:id="rId4"/>
          </p:cNvPr>
          <p:cNvPicPr>
            <a:picLocks noChangeAspect="1" noChangeArrowheads="1"/>
          </p:cNvPicPr>
          <p:nvPr/>
        </p:nvPicPr>
        <p:blipFill>
          <a:blip r:embed="rId5" cstate="print"/>
          <a:srcRect/>
          <a:stretch>
            <a:fillRect/>
          </a:stretch>
        </p:blipFill>
        <p:spPr bwMode="auto">
          <a:xfrm>
            <a:off x="4140200" y="2636838"/>
            <a:ext cx="4076700" cy="4076700"/>
          </a:xfrm>
          <a:prstGeom prst="rect">
            <a:avLst/>
          </a:prstGeom>
          <a:noFill/>
          <a:ln w="9525">
            <a:noFill/>
            <a:miter lim="800000"/>
            <a:headEnd/>
            <a:tailEnd/>
          </a:ln>
        </p:spPr>
      </p:pic>
      <p:sp>
        <p:nvSpPr>
          <p:cNvPr id="11"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52</a:t>
            </a:fld>
            <a:endParaRPr lang="tr-TR" altLang="tr-TR" smtClean="0"/>
          </a:p>
        </p:txBody>
      </p:sp>
      <p:sp>
        <p:nvSpPr>
          <p:cNvPr id="3" name="Content Placeholder 2"/>
          <p:cNvSpPr>
            <a:spLocks noGrp="1"/>
          </p:cNvSpPr>
          <p:nvPr>
            <p:ph sz="quarter" idx="1"/>
          </p:nvPr>
        </p:nvSpPr>
        <p:spPr>
          <a:xfrm>
            <a:off x="609600" y="1676400"/>
            <a:ext cx="8229600" cy="685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51. </a:t>
            </a:r>
            <a:r>
              <a:rPr lang="tr-TR" sz="2200" dirty="0" smtClean="0">
                <a:solidFill>
                  <a:srgbClr val="1C1C1C"/>
                </a:solidFill>
                <a:latin typeface="Calibri" panose="020F0502020204030204" pitchFamily="34" charset="0"/>
                <a:cs typeface="Calibri" panose="020F0502020204030204" pitchFamily="34" charset="0"/>
              </a:rPr>
              <a:t>Laboratuarda yangına karşı gerekli önlemler alınmalı, bu konuda mutlaka itfaiyeden uygunluk belgesi alınmalıdır.</a:t>
            </a:r>
            <a:endParaRPr lang="tr-TR" sz="2200" dirty="0">
              <a:latin typeface="Calibri" panose="020F0502020204030204" pitchFamily="34" charset="0"/>
              <a:cs typeface="Calibri" panose="020F0502020204030204" pitchFamily="34" charset="0"/>
            </a:endParaRPr>
          </a:p>
        </p:txBody>
      </p:sp>
      <p:pic>
        <p:nvPicPr>
          <p:cNvPr id="11" name="Picture 2" descr="http://www.izmirisrehberi.com.tr/goldimages/9882/WBJqb1o0ymstLEb.jpg">
            <a:hlinkClick r:id="rId2"/>
          </p:cNvPr>
          <p:cNvPicPr>
            <a:picLocks noChangeAspect="1" noChangeArrowheads="1"/>
          </p:cNvPicPr>
          <p:nvPr/>
        </p:nvPicPr>
        <p:blipFill>
          <a:blip r:embed="rId3" cstate="print"/>
          <a:srcRect/>
          <a:stretch>
            <a:fillRect/>
          </a:stretch>
        </p:blipFill>
        <p:spPr bwMode="auto">
          <a:xfrm>
            <a:off x="611188" y="2781300"/>
            <a:ext cx="3867150" cy="3352800"/>
          </a:xfrm>
          <a:prstGeom prst="rect">
            <a:avLst/>
          </a:prstGeom>
          <a:noFill/>
          <a:ln w="9525">
            <a:noFill/>
            <a:miter lim="800000"/>
            <a:headEnd/>
            <a:tailEnd/>
          </a:ln>
        </p:spPr>
      </p:pic>
      <p:pic>
        <p:nvPicPr>
          <p:cNvPr id="12" name="Picture 6" descr="http://www.medyayangin.com/web/images/upload/images/yangindolabi-ikikapili-camli.jpg">
            <a:hlinkClick r:id="rId4"/>
          </p:cNvPr>
          <p:cNvPicPr>
            <a:picLocks noChangeAspect="1" noChangeArrowheads="1"/>
          </p:cNvPicPr>
          <p:nvPr/>
        </p:nvPicPr>
        <p:blipFill>
          <a:blip r:embed="rId5" cstate="print"/>
          <a:srcRect/>
          <a:stretch>
            <a:fillRect/>
          </a:stretch>
        </p:blipFill>
        <p:spPr bwMode="auto">
          <a:xfrm>
            <a:off x="5181600" y="3048000"/>
            <a:ext cx="3048000" cy="2562225"/>
          </a:xfrm>
          <a:prstGeom prst="rect">
            <a:avLst/>
          </a:prstGeom>
          <a:noFill/>
          <a:ln w="9525">
            <a:noFill/>
            <a:miter lim="800000"/>
            <a:headEnd/>
            <a:tailEnd/>
          </a:ln>
        </p:spPr>
      </p:pic>
      <p:sp>
        <p:nvSpPr>
          <p:cNvPr id="9"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53</a:t>
            </a:fld>
            <a:endParaRPr lang="tr-TR" altLang="tr-TR" smtClean="0"/>
          </a:p>
        </p:txBody>
      </p:sp>
      <p:sp>
        <p:nvSpPr>
          <p:cNvPr id="3" name="Content Placeholder 2"/>
          <p:cNvSpPr>
            <a:spLocks noGrp="1"/>
          </p:cNvSpPr>
          <p:nvPr>
            <p:ph sz="quarter" idx="1"/>
          </p:nvPr>
        </p:nvSpPr>
        <p:spPr>
          <a:xfrm>
            <a:off x="609600" y="1676400"/>
            <a:ext cx="8229600" cy="18288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52. Çözelti konulan şişelerin etiketlenmesi gerek görünüş ve gerekse yanlışlıklara meydan verilmemesi için gereklidir. Kağıt etiket kullanılıyorsa yazıların ıslanınca akmaması için çini mürekkep kullanılması iyi sonuç verir. Etiketlerin arkası nemlendirilirken ağza ve dile sürülmemelidir.</a:t>
            </a:r>
            <a:endParaRPr lang="tr-TR" sz="2200" dirty="0">
              <a:latin typeface="Calibri" panose="020F0502020204030204" pitchFamily="34" charset="0"/>
              <a:cs typeface="Calibri" panose="020F0502020204030204" pitchFamily="34" charset="0"/>
            </a:endParaRPr>
          </a:p>
        </p:txBody>
      </p:sp>
      <p:pic>
        <p:nvPicPr>
          <p:cNvPr id="9" name="Picture 2" descr="https://encrypted-tbn3.gstatic.com/images?q=tbn:ANd9GcR0cOVKrfpFAedmWqPZykxwL9Cl5QzHPwt-C-SxRq0ZL_EVaUoa">
            <a:hlinkClick r:id="rId2"/>
          </p:cNvPr>
          <p:cNvPicPr>
            <a:picLocks noChangeAspect="1" noChangeArrowheads="1"/>
          </p:cNvPicPr>
          <p:nvPr/>
        </p:nvPicPr>
        <p:blipFill>
          <a:blip r:embed="rId3" cstate="print"/>
          <a:srcRect/>
          <a:stretch>
            <a:fillRect/>
          </a:stretch>
        </p:blipFill>
        <p:spPr bwMode="auto">
          <a:xfrm>
            <a:off x="1533525" y="3662362"/>
            <a:ext cx="2428875" cy="1876425"/>
          </a:xfrm>
          <a:prstGeom prst="rect">
            <a:avLst/>
          </a:prstGeom>
          <a:noFill/>
          <a:ln w="9525">
            <a:noFill/>
            <a:miter lim="800000"/>
            <a:headEnd/>
            <a:tailEnd/>
          </a:ln>
        </p:spPr>
      </p:pic>
      <p:pic>
        <p:nvPicPr>
          <p:cNvPr id="10" name="Picture 4" descr="https://encrypted-tbn1.gstatic.com/images?q=tbn:ANd9GcTRDZJtRqak2Gvc1HCzFLLv9KMsPwF8kkSI10bo87qIDXWUE23uDg">
            <a:hlinkClick r:id="rId4"/>
          </p:cNvPr>
          <p:cNvPicPr>
            <a:picLocks noChangeAspect="1" noChangeArrowheads="1"/>
          </p:cNvPicPr>
          <p:nvPr/>
        </p:nvPicPr>
        <p:blipFill>
          <a:blip r:embed="rId5" cstate="print"/>
          <a:srcRect/>
          <a:stretch>
            <a:fillRect/>
          </a:stretch>
        </p:blipFill>
        <p:spPr bwMode="auto">
          <a:xfrm>
            <a:off x="5181600" y="3657600"/>
            <a:ext cx="2438400" cy="1876425"/>
          </a:xfrm>
          <a:prstGeom prst="rect">
            <a:avLst/>
          </a:prstGeom>
          <a:noFill/>
          <a:ln w="9525">
            <a:noFill/>
            <a:miter lim="800000"/>
            <a:headEnd/>
            <a:tailEnd/>
          </a:ln>
        </p:spPr>
      </p:pic>
      <p:sp>
        <p:nvSpPr>
          <p:cNvPr id="11"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54</a:t>
            </a:fld>
            <a:endParaRPr lang="tr-TR" altLang="tr-TR" smtClean="0"/>
          </a:p>
        </p:txBody>
      </p:sp>
      <p:sp>
        <p:nvSpPr>
          <p:cNvPr id="3" name="Content Placeholder 2"/>
          <p:cNvSpPr>
            <a:spLocks noGrp="1"/>
          </p:cNvSpPr>
          <p:nvPr>
            <p:ph sz="quarter" idx="1"/>
          </p:nvPr>
        </p:nvSpPr>
        <p:spPr>
          <a:xfrm>
            <a:off x="609600" y="1676400"/>
            <a:ext cx="8229600" cy="762000"/>
          </a:xfrm>
        </p:spPr>
        <p:txBody>
          <a:bodyPr>
            <a:noAutofit/>
          </a:bodyPr>
          <a:lstStyle/>
          <a:p>
            <a:pPr marL="0" algn="just">
              <a:buNone/>
              <a:defRPr/>
            </a:pPr>
            <a:r>
              <a:rPr lang="tr-TR" sz="2200" dirty="0" smtClean="0">
                <a:latin typeface="Calibri" panose="020F0502020204030204" pitchFamily="34" charset="0"/>
                <a:cs typeface="Calibri" panose="020F0502020204030204" pitchFamily="34" charset="0"/>
              </a:rPr>
              <a:t>53. Laboratuarda kimyasalların göze sıçraması durumunda yıkanması için göz duşu bulunmalıdır.</a:t>
            </a:r>
            <a:endParaRPr lang="tr-TR" sz="2200" dirty="0">
              <a:latin typeface="Calibri" panose="020F0502020204030204" pitchFamily="34" charset="0"/>
              <a:cs typeface="Calibri" panose="020F0502020204030204" pitchFamily="34" charset="0"/>
            </a:endParaRPr>
          </a:p>
        </p:txBody>
      </p:sp>
      <p:pic>
        <p:nvPicPr>
          <p:cNvPr id="11" name="Picture 2" descr="Image result for laboratuvar lavabo">
            <a:hlinkClick r:id="rId2"/>
          </p:cNvPr>
          <p:cNvPicPr>
            <a:picLocks noChangeAspect="1" noChangeArrowheads="1"/>
          </p:cNvPicPr>
          <p:nvPr/>
        </p:nvPicPr>
        <p:blipFill>
          <a:blip r:embed="rId3" cstate="print"/>
          <a:srcRect/>
          <a:stretch>
            <a:fillRect/>
          </a:stretch>
        </p:blipFill>
        <p:spPr bwMode="auto">
          <a:xfrm>
            <a:off x="2555875" y="2924175"/>
            <a:ext cx="3743325" cy="3743325"/>
          </a:xfrm>
          <a:prstGeom prst="rect">
            <a:avLst/>
          </a:prstGeom>
          <a:noFill/>
          <a:ln w="9525">
            <a:noFill/>
            <a:miter lim="800000"/>
            <a:headEnd/>
            <a:tailEnd/>
          </a:ln>
        </p:spPr>
      </p:pic>
      <p:sp>
        <p:nvSpPr>
          <p:cNvPr id="8"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1"/>
          <p:cNvSpPr>
            <a:spLocks noGrp="1"/>
          </p:cNvSpPr>
          <p:nvPr>
            <p:ph type="sldNum" sz="quarter" idx="12"/>
          </p:nvPr>
        </p:nvSpPr>
        <p:spPr bwMode="auto">
          <a:xfrm>
            <a:off x="6553200" y="6356350"/>
            <a:ext cx="2133600" cy="365125"/>
          </a:xfrm>
          <a:noFill/>
          <a:ln>
            <a:miter lim="800000"/>
            <a:headEnd/>
            <a:tailEnd/>
          </a:ln>
        </p:spPr>
        <p:txBody>
          <a:bodyPr/>
          <a:lstStyle/>
          <a:p>
            <a:fld id="{F403778C-4899-409E-AA23-DCE5A16F8B83}" type="slidenum">
              <a:rPr lang="tr-TR" altLang="tr-TR" smtClean="0"/>
              <a:pPr/>
              <a:t>55</a:t>
            </a:fld>
            <a:endParaRPr lang="tr-TR" altLang="tr-TR" smtClean="0"/>
          </a:p>
        </p:txBody>
      </p:sp>
      <p:sp>
        <p:nvSpPr>
          <p:cNvPr id="3" name="Content Placeholder 2"/>
          <p:cNvSpPr>
            <a:spLocks noGrp="1"/>
          </p:cNvSpPr>
          <p:nvPr>
            <p:ph sz="quarter" idx="1"/>
          </p:nvPr>
        </p:nvSpPr>
        <p:spPr>
          <a:xfrm>
            <a:off x="609600" y="1676400"/>
            <a:ext cx="8229600" cy="762000"/>
          </a:xfrm>
        </p:spPr>
        <p:txBody>
          <a:bodyPr>
            <a:noAutofit/>
          </a:bodyPr>
          <a:lstStyle/>
          <a:p>
            <a:pPr marL="0" indent="0" algn="just">
              <a:buNone/>
              <a:defRPr/>
            </a:pPr>
            <a:r>
              <a:rPr lang="tr-TR" sz="2200" dirty="0" smtClean="0">
                <a:latin typeface="Calibri" panose="020F0502020204030204" pitchFamily="34" charset="0"/>
                <a:cs typeface="Calibri" panose="020F0502020204030204" pitchFamily="34" charset="0"/>
              </a:rPr>
              <a:t>54. Laboratuarda kimyasalların vücuda sıçraması durumunda yıkanması için boy duşu bulunmalıdır.</a:t>
            </a:r>
            <a:endParaRPr lang="tr-TR" sz="2200" dirty="0">
              <a:latin typeface="Calibri" panose="020F0502020204030204" pitchFamily="34" charset="0"/>
              <a:cs typeface="Calibri" panose="020F0502020204030204" pitchFamily="34" charset="0"/>
            </a:endParaRPr>
          </a:p>
        </p:txBody>
      </p:sp>
      <p:pic>
        <p:nvPicPr>
          <p:cNvPr id="8" name="Picture 2" descr="Image result for laboratuvar boy duşu">
            <a:hlinkClick r:id="rId2"/>
          </p:cNvPr>
          <p:cNvPicPr>
            <a:picLocks noChangeAspect="1" noChangeArrowheads="1"/>
          </p:cNvPicPr>
          <p:nvPr/>
        </p:nvPicPr>
        <p:blipFill>
          <a:blip r:embed="rId3" cstate="print"/>
          <a:srcRect/>
          <a:stretch>
            <a:fillRect/>
          </a:stretch>
        </p:blipFill>
        <p:spPr bwMode="auto">
          <a:xfrm>
            <a:off x="3203575" y="2667000"/>
            <a:ext cx="2809875" cy="3743325"/>
          </a:xfrm>
          <a:prstGeom prst="rect">
            <a:avLst/>
          </a:prstGeom>
          <a:noFill/>
          <a:ln w="9525">
            <a:noFill/>
            <a:miter lim="800000"/>
            <a:headEnd/>
            <a:tailEnd/>
          </a:ln>
        </p:spPr>
      </p:pic>
      <p:sp>
        <p:nvSpPr>
          <p:cNvPr id="9" name="Content Placeholder 2"/>
          <p:cNvSpPr txBox="1">
            <a:spLocks/>
          </p:cNvSpPr>
          <p:nvPr/>
        </p:nvSpPr>
        <p:spPr>
          <a:xfrm>
            <a:off x="0" y="152400"/>
            <a:ext cx="9144000" cy="99797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spcBef>
                <a:spcPts val="0"/>
              </a:spcBef>
              <a:buFont typeface="Wingdings"/>
              <a:buNone/>
              <a:defRPr/>
            </a:pPr>
            <a:r>
              <a:rPr lang="tr-TR" sz="3600" b="1" dirty="0" smtClean="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LABORATUVAR GÜVENLİK KURALLARI</a:t>
            </a:r>
            <a:endParaRPr lang="tr-TR" sz="36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Resource_x0020_Type xmlns="3dad766c-9e36-455d-8d7c-234eca89fec7">
      <Value>Academic</Value>
    </Resource_x0020_Typ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EE15530F9F60545B52DE8E9A53E995E" ma:contentTypeVersion="1" ma:contentTypeDescription="Create a new document." ma:contentTypeScope="" ma:versionID="1e94e28673f0d039f8c7f804c951847f">
  <xsd:schema xmlns:xsd="http://www.w3.org/2001/XMLSchema" xmlns:p="http://schemas.microsoft.com/office/2006/metadata/properties" xmlns:ns2="3dad766c-9e36-455d-8d7c-234eca89fec7" targetNamespace="http://schemas.microsoft.com/office/2006/metadata/properties" ma:root="true" ma:fieldsID="111b1d09fd174d8180c4ea5adcf5fafb" ns2:_="">
    <xsd:import namespace="3dad766c-9e36-455d-8d7c-234eca89fec7"/>
    <xsd:element name="properties">
      <xsd:complexType>
        <xsd:sequence>
          <xsd:element name="documentManagement">
            <xsd:complexType>
              <xsd:all>
                <xsd:element ref="ns2:Resource_x0020_Type" minOccurs="0"/>
              </xsd:all>
            </xsd:complexType>
          </xsd:element>
        </xsd:sequence>
      </xsd:complexType>
    </xsd:element>
  </xsd:schema>
  <xsd:schema xmlns:xsd="http://www.w3.org/2001/XMLSchema" xmlns:dms="http://schemas.microsoft.com/office/2006/documentManagement/types" targetNamespace="3dad766c-9e36-455d-8d7c-234eca89fec7" elementFormDefault="qualified">
    <xsd:import namespace="http://schemas.microsoft.com/office/2006/documentManagement/types"/>
    <xsd:element name="Resource_x0020_Type" ma:index="8" nillable="true" ma:displayName="Resource Type" ma:default="" ma:internalName="Resource_x0020_Type" ma:requiredMultiChoice="true">
      <xsd:complexType>
        <xsd:complexContent>
          <xsd:extension base="dms:MultiChoiceFillIn">
            <xsd:sequence>
              <xsd:element name="Value" maxOccurs="unbounded" minOccurs="0" nillable="true">
                <xsd:simpleType>
                  <xsd:union memberTypes="dms:Text">
                    <xsd:simpleType>
                      <xsd:restriction base="dms:Choice">
                        <xsd:enumeration value="Academic"/>
                        <xsd:enumeration value="AP"/>
                        <xsd:enumeration value="Pre AP"/>
                        <xsd:enumeration value="Parent Resource"/>
                        <xsd:enumeration value="Student Resource"/>
                        <xsd:enumeration value="Publications"/>
                        <xsd:enumeration value="Homework"/>
                        <xsd:enumeration value="Other"/>
                      </xsd:restriction>
                    </xsd:simpleType>
                  </xsd:un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6F17AAF-C57F-408D-9A57-76A82F46F9DC}">
  <ds:schemaRefs>
    <ds:schemaRef ds:uri="3dad766c-9e36-455d-8d7c-234eca89fec7"/>
    <ds:schemaRef ds:uri="http://schemas.microsoft.com/office/2006/documentManagement/types"/>
    <ds:schemaRef ds:uri="http://purl.org/dc/terms/"/>
    <ds:schemaRef ds:uri="http://purl.org/dc/dcmitype/"/>
    <ds:schemaRef ds:uri="http://www.w3.org/XML/1998/namespace"/>
    <ds:schemaRef ds:uri="http://schemas.openxmlformats.org/package/2006/metadata/core-propertie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DEAAE2A8-72E6-40CA-8BA8-0018918D5F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ad766c-9e36-455d-8d7c-234eca89fec7"/>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E9E5A568-268E-4814-B3FD-9E79678F9D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Median</Template>
  <TotalTime>4733</TotalTime>
  <Words>1460</Words>
  <Application>Microsoft Office PowerPoint</Application>
  <PresentationFormat>Ekran Gösterisi (4:3)</PresentationFormat>
  <Paragraphs>150</Paragraphs>
  <Slides>55</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55</vt:i4>
      </vt:variant>
    </vt:vector>
  </HeadingPairs>
  <TitlesOfParts>
    <vt:vector size="60" baseType="lpstr">
      <vt:lpstr>Calibri</vt:lpstr>
      <vt:lpstr>Tw Cen MT</vt:lpstr>
      <vt:lpstr>Wingdings</vt:lpstr>
      <vt:lpstr>Wingdings 2</vt:lpstr>
      <vt:lpstr>Median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Katy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Nuclear Chemistry powerpoint</dc:title>
  <dc:creator>Kristin Haase-Alvey</dc:creator>
  <cp:lastModifiedBy>ACER</cp:lastModifiedBy>
  <cp:revision>408</cp:revision>
  <cp:lastPrinted>2013-02-07T09:27:36Z</cp:lastPrinted>
  <dcterms:created xsi:type="dcterms:W3CDTF">2010-05-03T12:03:31Z</dcterms:created>
  <dcterms:modified xsi:type="dcterms:W3CDTF">2024-06-02T04:45:44Z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0x0101008EE15530F9F60545B52DE8E9A53E995E</vt:lpwstr>
  </property>
</Properties>
</file>