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9"/>
  </p:notesMasterIdLst>
  <p:sldIdLst>
    <p:sldId id="319" r:id="rId2"/>
    <p:sldId id="320" r:id="rId3"/>
    <p:sldId id="427" r:id="rId4"/>
    <p:sldId id="332" r:id="rId5"/>
    <p:sldId id="361" r:id="rId6"/>
    <p:sldId id="428" r:id="rId7"/>
    <p:sldId id="429" r:id="rId8"/>
    <p:sldId id="430" r:id="rId9"/>
    <p:sldId id="431" r:id="rId10"/>
    <p:sldId id="432" r:id="rId11"/>
    <p:sldId id="433" r:id="rId12"/>
    <p:sldId id="434" r:id="rId13"/>
    <p:sldId id="435" r:id="rId14"/>
    <p:sldId id="436" r:id="rId15"/>
    <p:sldId id="437" r:id="rId16"/>
    <p:sldId id="438" r:id="rId17"/>
    <p:sldId id="439" r:id="rId18"/>
    <p:sldId id="440" r:id="rId19"/>
    <p:sldId id="441" r:id="rId20"/>
    <p:sldId id="442" r:id="rId21"/>
    <p:sldId id="443" r:id="rId22"/>
    <p:sldId id="444" r:id="rId23"/>
    <p:sldId id="378" r:id="rId24"/>
    <p:sldId id="379" r:id="rId25"/>
    <p:sldId id="445" r:id="rId26"/>
    <p:sldId id="446" r:id="rId27"/>
    <p:sldId id="447" r:id="rId28"/>
    <p:sldId id="448" r:id="rId29"/>
    <p:sldId id="449" r:id="rId30"/>
    <p:sldId id="450" r:id="rId31"/>
    <p:sldId id="451" r:id="rId32"/>
    <p:sldId id="452" r:id="rId33"/>
    <p:sldId id="453" r:id="rId34"/>
    <p:sldId id="454" r:id="rId35"/>
    <p:sldId id="390" r:id="rId36"/>
    <p:sldId id="391" r:id="rId37"/>
    <p:sldId id="392" r:id="rId38"/>
    <p:sldId id="393" r:id="rId39"/>
    <p:sldId id="394" r:id="rId40"/>
    <p:sldId id="395" r:id="rId41"/>
    <p:sldId id="396" r:id="rId42"/>
    <p:sldId id="455" r:id="rId43"/>
    <p:sldId id="398" r:id="rId44"/>
    <p:sldId id="399" r:id="rId45"/>
    <p:sldId id="400" r:id="rId46"/>
    <p:sldId id="402" r:id="rId47"/>
    <p:sldId id="403" r:id="rId48"/>
    <p:sldId id="404" r:id="rId49"/>
    <p:sldId id="405" r:id="rId50"/>
    <p:sldId id="406" r:id="rId51"/>
    <p:sldId id="407" r:id="rId52"/>
    <p:sldId id="408" r:id="rId53"/>
    <p:sldId id="409" r:id="rId54"/>
    <p:sldId id="410" r:id="rId55"/>
    <p:sldId id="411" r:id="rId56"/>
    <p:sldId id="412" r:id="rId57"/>
    <p:sldId id="414" r:id="rId58"/>
    <p:sldId id="415" r:id="rId59"/>
    <p:sldId id="416" r:id="rId60"/>
    <p:sldId id="418" r:id="rId61"/>
    <p:sldId id="420" r:id="rId62"/>
    <p:sldId id="421" r:id="rId63"/>
    <p:sldId id="423" r:id="rId64"/>
    <p:sldId id="424" r:id="rId65"/>
    <p:sldId id="425" r:id="rId66"/>
    <p:sldId id="456" r:id="rId67"/>
    <p:sldId id="335"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3F50"/>
    <a:srgbClr val="2980B9"/>
    <a:srgbClr val="16A085"/>
    <a:srgbClr val="9BBB59"/>
    <a:srgbClr val="F39C12"/>
    <a:srgbClr val="C039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132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C8B244-4426-4ECF-95D2-05D3874EBCB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2A543FD8-F65D-4A38-A633-52F806F7BE4E}">
      <dgm:prSet phldrT="[Text]" custT="1"/>
      <dgm:spPr/>
      <dgm:t>
        <a:bodyPr/>
        <a:lstStyle/>
        <a:p>
          <a:r>
            <a:rPr lang="tr-TR" sz="2000" i="1" dirty="0" smtClean="0">
              <a:latin typeface="Calibri" panose="020F0502020204030204" pitchFamily="34" charset="0"/>
              <a:cs typeface="Arial" panose="020B0604020202020204" pitchFamily="34" charset="0"/>
            </a:rPr>
            <a:t>Uluslararası sözleşmeler, </a:t>
          </a:r>
          <a:endParaRPr lang="tr-TR" sz="2000" b="1" i="1" dirty="0"/>
        </a:p>
      </dgm:t>
    </dgm:pt>
    <dgm:pt modelId="{6F4B2D81-66F4-499C-AD2F-1FBC246FC758}" type="parTrans" cxnId="{601D3306-8BB2-4192-B6F9-D1E9C1EBCDC6}">
      <dgm:prSet/>
      <dgm:spPr/>
      <dgm:t>
        <a:bodyPr/>
        <a:lstStyle/>
        <a:p>
          <a:endParaRPr lang="tr-TR"/>
        </a:p>
      </dgm:t>
    </dgm:pt>
    <dgm:pt modelId="{56F69C6E-A2B5-4E60-8C52-149EAEF5D724}" type="sibTrans" cxnId="{601D3306-8BB2-4192-B6F9-D1E9C1EBCDC6}">
      <dgm:prSet/>
      <dgm:spPr/>
      <dgm:t>
        <a:bodyPr/>
        <a:lstStyle/>
        <a:p>
          <a:endParaRPr lang="tr-TR"/>
        </a:p>
      </dgm:t>
    </dgm:pt>
    <dgm:pt modelId="{33AEF034-2AD7-4CD5-84A6-D1F2F0D6B6E2}">
      <dgm:prSet phldrT="[Text]"/>
      <dgm:spPr>
        <a:solidFill>
          <a:schemeClr val="accent2"/>
        </a:solidFill>
      </dgm:spPr>
      <dgm:t>
        <a:bodyPr/>
        <a:lstStyle/>
        <a:p>
          <a:r>
            <a:rPr lang="tr-TR" dirty="0" smtClean="0"/>
            <a:t>2</a:t>
          </a:r>
          <a:endParaRPr lang="tr-TR" dirty="0"/>
        </a:p>
      </dgm:t>
    </dgm:pt>
    <dgm:pt modelId="{A3BCB87A-9C5A-48FA-BFF1-BBC931AF5622}" type="sibTrans" cxnId="{AE7DC1AC-F6F7-4AD0-BC7C-7A936CCE13DD}">
      <dgm:prSet/>
      <dgm:spPr/>
      <dgm:t>
        <a:bodyPr/>
        <a:lstStyle/>
        <a:p>
          <a:endParaRPr lang="tr-TR"/>
        </a:p>
      </dgm:t>
    </dgm:pt>
    <dgm:pt modelId="{2253FB40-67D8-46D4-8D91-B03A19CD28C6}" type="parTrans" cxnId="{AE7DC1AC-F6F7-4AD0-BC7C-7A936CCE13DD}">
      <dgm:prSet/>
      <dgm:spPr/>
      <dgm:t>
        <a:bodyPr/>
        <a:lstStyle/>
        <a:p>
          <a:endParaRPr lang="tr-TR"/>
        </a:p>
      </dgm:t>
    </dgm:pt>
    <dgm:pt modelId="{5FC34CB7-AF1E-40BA-8CED-20907A391D96}" type="pres">
      <dgm:prSet presAssocID="{BBC8B244-4426-4ECF-95D2-05D3874EBCB4}" presName="Name0" presStyleCnt="0">
        <dgm:presLayoutVars>
          <dgm:dir/>
          <dgm:animLvl val="lvl"/>
          <dgm:resizeHandles val="exact"/>
        </dgm:presLayoutVars>
      </dgm:prSet>
      <dgm:spPr/>
      <dgm:t>
        <a:bodyPr/>
        <a:lstStyle/>
        <a:p>
          <a:endParaRPr lang="tr-TR"/>
        </a:p>
      </dgm:t>
    </dgm:pt>
    <dgm:pt modelId="{0FA57B2C-CCB2-4B24-AA99-55E8483B68BC}" type="pres">
      <dgm:prSet presAssocID="{33AEF034-2AD7-4CD5-84A6-D1F2F0D6B6E2}" presName="linNode" presStyleCnt="0"/>
      <dgm:spPr/>
    </dgm:pt>
    <dgm:pt modelId="{7BE26A66-454F-40C5-BEB8-CB0F946F54D8}" type="pres">
      <dgm:prSet presAssocID="{33AEF034-2AD7-4CD5-84A6-D1F2F0D6B6E2}" presName="parentText" presStyleLbl="node1" presStyleIdx="0" presStyleCnt="1" custScaleX="41326" custScaleY="52993">
        <dgm:presLayoutVars>
          <dgm:chMax val="1"/>
          <dgm:bulletEnabled val="1"/>
        </dgm:presLayoutVars>
      </dgm:prSet>
      <dgm:spPr/>
      <dgm:t>
        <a:bodyPr/>
        <a:lstStyle/>
        <a:p>
          <a:endParaRPr lang="tr-TR"/>
        </a:p>
      </dgm:t>
    </dgm:pt>
    <dgm:pt modelId="{750E491F-61EF-4CA5-A3E3-E4DFFD198804}" type="pres">
      <dgm:prSet presAssocID="{33AEF034-2AD7-4CD5-84A6-D1F2F0D6B6E2}" presName="descendantText" presStyleLbl="alignAccFollowNode1" presStyleIdx="0" presStyleCnt="1" custScaleX="270298" custScaleY="43750">
        <dgm:presLayoutVars>
          <dgm:bulletEnabled val="1"/>
        </dgm:presLayoutVars>
      </dgm:prSet>
      <dgm:spPr/>
      <dgm:t>
        <a:bodyPr/>
        <a:lstStyle/>
        <a:p>
          <a:endParaRPr lang="tr-TR"/>
        </a:p>
      </dgm:t>
    </dgm:pt>
  </dgm:ptLst>
  <dgm:cxnLst>
    <dgm:cxn modelId="{601D3306-8BB2-4192-B6F9-D1E9C1EBCDC6}" srcId="{33AEF034-2AD7-4CD5-84A6-D1F2F0D6B6E2}" destId="{2A543FD8-F65D-4A38-A633-52F806F7BE4E}" srcOrd="0" destOrd="0" parTransId="{6F4B2D81-66F4-499C-AD2F-1FBC246FC758}" sibTransId="{56F69C6E-A2B5-4E60-8C52-149EAEF5D724}"/>
    <dgm:cxn modelId="{BBF4492A-71BE-431A-946A-1C57889F05D0}" type="presOf" srcId="{2A543FD8-F65D-4A38-A633-52F806F7BE4E}" destId="{750E491F-61EF-4CA5-A3E3-E4DFFD198804}" srcOrd="0" destOrd="0" presId="urn:microsoft.com/office/officeart/2005/8/layout/vList5"/>
    <dgm:cxn modelId="{5F2F6AD0-0918-4A53-B82A-A0205E2FDBC5}" type="presOf" srcId="{33AEF034-2AD7-4CD5-84A6-D1F2F0D6B6E2}" destId="{7BE26A66-454F-40C5-BEB8-CB0F946F54D8}" srcOrd="0" destOrd="0" presId="urn:microsoft.com/office/officeart/2005/8/layout/vList5"/>
    <dgm:cxn modelId="{AE7DC1AC-F6F7-4AD0-BC7C-7A936CCE13DD}" srcId="{BBC8B244-4426-4ECF-95D2-05D3874EBCB4}" destId="{33AEF034-2AD7-4CD5-84A6-D1F2F0D6B6E2}" srcOrd="0" destOrd="0" parTransId="{2253FB40-67D8-46D4-8D91-B03A19CD28C6}" sibTransId="{A3BCB87A-9C5A-48FA-BFF1-BBC931AF5622}"/>
    <dgm:cxn modelId="{89B81DDA-B382-4042-ABF7-2715B979D20A}" type="presOf" srcId="{BBC8B244-4426-4ECF-95D2-05D3874EBCB4}" destId="{5FC34CB7-AF1E-40BA-8CED-20907A391D96}" srcOrd="0" destOrd="0" presId="urn:microsoft.com/office/officeart/2005/8/layout/vList5"/>
    <dgm:cxn modelId="{76A44FEA-09D0-43FC-A84F-8810CC21665B}" type="presParOf" srcId="{5FC34CB7-AF1E-40BA-8CED-20907A391D96}" destId="{0FA57B2C-CCB2-4B24-AA99-55E8483B68BC}" srcOrd="0" destOrd="0" presId="urn:microsoft.com/office/officeart/2005/8/layout/vList5"/>
    <dgm:cxn modelId="{D6B874B2-9D60-49C6-90DB-3F1B44D6C6C8}" type="presParOf" srcId="{0FA57B2C-CCB2-4B24-AA99-55E8483B68BC}" destId="{7BE26A66-454F-40C5-BEB8-CB0F946F54D8}" srcOrd="0" destOrd="0" presId="urn:microsoft.com/office/officeart/2005/8/layout/vList5"/>
    <dgm:cxn modelId="{FA171206-6047-4306-BE6C-310A00AA0721}" type="presParOf" srcId="{0FA57B2C-CCB2-4B24-AA99-55E8483B68BC}" destId="{750E491F-61EF-4CA5-A3E3-E4DFFD19880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C8B244-4426-4ECF-95D2-05D3874EBCB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2A543FD8-F65D-4A38-A633-52F806F7BE4E}">
      <dgm:prSet phldrT="[Text]" custT="1"/>
      <dgm:spPr/>
      <dgm:t>
        <a:bodyPr/>
        <a:lstStyle/>
        <a:p>
          <a:r>
            <a:rPr lang="tr-TR" sz="2000" i="1" dirty="0" smtClean="0"/>
            <a:t>Anayasa</a:t>
          </a:r>
          <a:endParaRPr lang="tr-TR" sz="2000" b="1" i="1" dirty="0"/>
        </a:p>
      </dgm:t>
    </dgm:pt>
    <dgm:pt modelId="{6F4B2D81-66F4-499C-AD2F-1FBC246FC758}" type="parTrans" cxnId="{601D3306-8BB2-4192-B6F9-D1E9C1EBCDC6}">
      <dgm:prSet/>
      <dgm:spPr/>
      <dgm:t>
        <a:bodyPr/>
        <a:lstStyle/>
        <a:p>
          <a:endParaRPr lang="tr-TR"/>
        </a:p>
      </dgm:t>
    </dgm:pt>
    <dgm:pt modelId="{56F69C6E-A2B5-4E60-8C52-149EAEF5D724}" type="sibTrans" cxnId="{601D3306-8BB2-4192-B6F9-D1E9C1EBCDC6}">
      <dgm:prSet/>
      <dgm:spPr/>
      <dgm:t>
        <a:bodyPr/>
        <a:lstStyle/>
        <a:p>
          <a:endParaRPr lang="tr-TR"/>
        </a:p>
      </dgm:t>
    </dgm:pt>
    <dgm:pt modelId="{33AEF034-2AD7-4CD5-84A6-D1F2F0D6B6E2}">
      <dgm:prSet phldrT="[Text]"/>
      <dgm:spPr>
        <a:solidFill>
          <a:schemeClr val="accent2"/>
        </a:solidFill>
      </dgm:spPr>
      <dgm:t>
        <a:bodyPr/>
        <a:lstStyle/>
        <a:p>
          <a:r>
            <a:rPr lang="tr-TR" dirty="0" smtClean="0"/>
            <a:t>1</a:t>
          </a:r>
          <a:endParaRPr lang="tr-TR" dirty="0"/>
        </a:p>
      </dgm:t>
    </dgm:pt>
    <dgm:pt modelId="{A3BCB87A-9C5A-48FA-BFF1-BBC931AF5622}" type="sibTrans" cxnId="{AE7DC1AC-F6F7-4AD0-BC7C-7A936CCE13DD}">
      <dgm:prSet/>
      <dgm:spPr/>
      <dgm:t>
        <a:bodyPr/>
        <a:lstStyle/>
        <a:p>
          <a:endParaRPr lang="tr-TR"/>
        </a:p>
      </dgm:t>
    </dgm:pt>
    <dgm:pt modelId="{2253FB40-67D8-46D4-8D91-B03A19CD28C6}" type="parTrans" cxnId="{AE7DC1AC-F6F7-4AD0-BC7C-7A936CCE13DD}">
      <dgm:prSet/>
      <dgm:spPr/>
      <dgm:t>
        <a:bodyPr/>
        <a:lstStyle/>
        <a:p>
          <a:endParaRPr lang="tr-TR"/>
        </a:p>
      </dgm:t>
    </dgm:pt>
    <dgm:pt modelId="{5FC34CB7-AF1E-40BA-8CED-20907A391D96}" type="pres">
      <dgm:prSet presAssocID="{BBC8B244-4426-4ECF-95D2-05D3874EBCB4}" presName="Name0" presStyleCnt="0">
        <dgm:presLayoutVars>
          <dgm:dir/>
          <dgm:animLvl val="lvl"/>
          <dgm:resizeHandles val="exact"/>
        </dgm:presLayoutVars>
      </dgm:prSet>
      <dgm:spPr/>
      <dgm:t>
        <a:bodyPr/>
        <a:lstStyle/>
        <a:p>
          <a:endParaRPr lang="tr-TR"/>
        </a:p>
      </dgm:t>
    </dgm:pt>
    <dgm:pt modelId="{0FA57B2C-CCB2-4B24-AA99-55E8483B68BC}" type="pres">
      <dgm:prSet presAssocID="{33AEF034-2AD7-4CD5-84A6-D1F2F0D6B6E2}" presName="linNode" presStyleCnt="0"/>
      <dgm:spPr/>
    </dgm:pt>
    <dgm:pt modelId="{7BE26A66-454F-40C5-BEB8-CB0F946F54D8}" type="pres">
      <dgm:prSet presAssocID="{33AEF034-2AD7-4CD5-84A6-D1F2F0D6B6E2}" presName="parentText" presStyleLbl="node1" presStyleIdx="0" presStyleCnt="1" custScaleX="41326" custScaleY="52993">
        <dgm:presLayoutVars>
          <dgm:chMax val="1"/>
          <dgm:bulletEnabled val="1"/>
        </dgm:presLayoutVars>
      </dgm:prSet>
      <dgm:spPr/>
      <dgm:t>
        <a:bodyPr/>
        <a:lstStyle/>
        <a:p>
          <a:endParaRPr lang="tr-TR"/>
        </a:p>
      </dgm:t>
    </dgm:pt>
    <dgm:pt modelId="{750E491F-61EF-4CA5-A3E3-E4DFFD198804}" type="pres">
      <dgm:prSet presAssocID="{33AEF034-2AD7-4CD5-84A6-D1F2F0D6B6E2}" presName="descendantText" presStyleLbl="alignAccFollowNode1" presStyleIdx="0" presStyleCnt="1" custScaleX="270298" custScaleY="43750">
        <dgm:presLayoutVars>
          <dgm:bulletEnabled val="1"/>
        </dgm:presLayoutVars>
      </dgm:prSet>
      <dgm:spPr/>
      <dgm:t>
        <a:bodyPr/>
        <a:lstStyle/>
        <a:p>
          <a:endParaRPr lang="tr-TR"/>
        </a:p>
      </dgm:t>
    </dgm:pt>
  </dgm:ptLst>
  <dgm:cxnLst>
    <dgm:cxn modelId="{601D3306-8BB2-4192-B6F9-D1E9C1EBCDC6}" srcId="{33AEF034-2AD7-4CD5-84A6-D1F2F0D6B6E2}" destId="{2A543FD8-F65D-4A38-A633-52F806F7BE4E}" srcOrd="0" destOrd="0" parTransId="{6F4B2D81-66F4-499C-AD2F-1FBC246FC758}" sibTransId="{56F69C6E-A2B5-4E60-8C52-149EAEF5D724}"/>
    <dgm:cxn modelId="{AE7DC1AC-F6F7-4AD0-BC7C-7A936CCE13DD}" srcId="{BBC8B244-4426-4ECF-95D2-05D3874EBCB4}" destId="{33AEF034-2AD7-4CD5-84A6-D1F2F0D6B6E2}" srcOrd="0" destOrd="0" parTransId="{2253FB40-67D8-46D4-8D91-B03A19CD28C6}" sibTransId="{A3BCB87A-9C5A-48FA-BFF1-BBC931AF5622}"/>
    <dgm:cxn modelId="{A6493DC4-B41B-4FB7-A68F-2539E26C0D17}" type="presOf" srcId="{33AEF034-2AD7-4CD5-84A6-D1F2F0D6B6E2}" destId="{7BE26A66-454F-40C5-BEB8-CB0F946F54D8}" srcOrd="0" destOrd="0" presId="urn:microsoft.com/office/officeart/2005/8/layout/vList5"/>
    <dgm:cxn modelId="{56AFF994-83AB-491B-826E-B1C554ACD0E9}" type="presOf" srcId="{2A543FD8-F65D-4A38-A633-52F806F7BE4E}" destId="{750E491F-61EF-4CA5-A3E3-E4DFFD198804}" srcOrd="0" destOrd="0" presId="urn:microsoft.com/office/officeart/2005/8/layout/vList5"/>
    <dgm:cxn modelId="{15842C0D-1441-4523-82C8-16EF79F2F6F2}" type="presOf" srcId="{BBC8B244-4426-4ECF-95D2-05D3874EBCB4}" destId="{5FC34CB7-AF1E-40BA-8CED-20907A391D96}" srcOrd="0" destOrd="0" presId="urn:microsoft.com/office/officeart/2005/8/layout/vList5"/>
    <dgm:cxn modelId="{13EA9D02-8C3A-4066-B905-7AD2A0E27C0C}" type="presParOf" srcId="{5FC34CB7-AF1E-40BA-8CED-20907A391D96}" destId="{0FA57B2C-CCB2-4B24-AA99-55E8483B68BC}" srcOrd="0" destOrd="0" presId="urn:microsoft.com/office/officeart/2005/8/layout/vList5"/>
    <dgm:cxn modelId="{25B3BFAF-24B2-4FC5-A049-D1109881A938}" type="presParOf" srcId="{0FA57B2C-CCB2-4B24-AA99-55E8483B68BC}" destId="{7BE26A66-454F-40C5-BEB8-CB0F946F54D8}" srcOrd="0" destOrd="0" presId="urn:microsoft.com/office/officeart/2005/8/layout/vList5"/>
    <dgm:cxn modelId="{CA2EE077-D07D-4C9D-AE5C-6E5517592978}" type="presParOf" srcId="{0FA57B2C-CCB2-4B24-AA99-55E8483B68BC}" destId="{750E491F-61EF-4CA5-A3E3-E4DFFD198804}"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C8B244-4426-4ECF-95D2-05D3874EBCB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2A543FD8-F65D-4A38-A633-52F806F7BE4E}">
      <dgm:prSet phldrT="[Text]" custT="1"/>
      <dgm:spPr/>
      <dgm:t>
        <a:bodyPr/>
        <a:lstStyle/>
        <a:p>
          <a:r>
            <a:rPr lang="tr-TR" sz="2000" i="1" dirty="0" smtClean="0">
              <a:latin typeface="Calibri" panose="020F0502020204030204" pitchFamily="34" charset="0"/>
              <a:cs typeface="Arial" panose="020B0604020202020204" pitchFamily="34" charset="0"/>
            </a:rPr>
            <a:t>Kanunlar,</a:t>
          </a:r>
          <a:endParaRPr lang="tr-TR" sz="2000" b="1" i="1" dirty="0"/>
        </a:p>
      </dgm:t>
    </dgm:pt>
    <dgm:pt modelId="{6F4B2D81-66F4-499C-AD2F-1FBC246FC758}" type="parTrans" cxnId="{601D3306-8BB2-4192-B6F9-D1E9C1EBCDC6}">
      <dgm:prSet/>
      <dgm:spPr/>
      <dgm:t>
        <a:bodyPr/>
        <a:lstStyle/>
        <a:p>
          <a:endParaRPr lang="tr-TR"/>
        </a:p>
      </dgm:t>
    </dgm:pt>
    <dgm:pt modelId="{56F69C6E-A2B5-4E60-8C52-149EAEF5D724}" type="sibTrans" cxnId="{601D3306-8BB2-4192-B6F9-D1E9C1EBCDC6}">
      <dgm:prSet/>
      <dgm:spPr/>
      <dgm:t>
        <a:bodyPr/>
        <a:lstStyle/>
        <a:p>
          <a:endParaRPr lang="tr-TR"/>
        </a:p>
      </dgm:t>
    </dgm:pt>
    <dgm:pt modelId="{33AEF034-2AD7-4CD5-84A6-D1F2F0D6B6E2}">
      <dgm:prSet phldrT="[Text]"/>
      <dgm:spPr>
        <a:solidFill>
          <a:schemeClr val="accent2"/>
        </a:solidFill>
      </dgm:spPr>
      <dgm:t>
        <a:bodyPr/>
        <a:lstStyle/>
        <a:p>
          <a:r>
            <a:rPr lang="tr-TR" dirty="0" smtClean="0"/>
            <a:t>3</a:t>
          </a:r>
          <a:endParaRPr lang="tr-TR" dirty="0"/>
        </a:p>
      </dgm:t>
    </dgm:pt>
    <dgm:pt modelId="{A3BCB87A-9C5A-48FA-BFF1-BBC931AF5622}" type="sibTrans" cxnId="{AE7DC1AC-F6F7-4AD0-BC7C-7A936CCE13DD}">
      <dgm:prSet/>
      <dgm:spPr/>
      <dgm:t>
        <a:bodyPr/>
        <a:lstStyle/>
        <a:p>
          <a:endParaRPr lang="tr-TR"/>
        </a:p>
      </dgm:t>
    </dgm:pt>
    <dgm:pt modelId="{2253FB40-67D8-46D4-8D91-B03A19CD28C6}" type="parTrans" cxnId="{AE7DC1AC-F6F7-4AD0-BC7C-7A936CCE13DD}">
      <dgm:prSet/>
      <dgm:spPr/>
      <dgm:t>
        <a:bodyPr/>
        <a:lstStyle/>
        <a:p>
          <a:endParaRPr lang="tr-TR"/>
        </a:p>
      </dgm:t>
    </dgm:pt>
    <dgm:pt modelId="{5FC34CB7-AF1E-40BA-8CED-20907A391D96}" type="pres">
      <dgm:prSet presAssocID="{BBC8B244-4426-4ECF-95D2-05D3874EBCB4}" presName="Name0" presStyleCnt="0">
        <dgm:presLayoutVars>
          <dgm:dir/>
          <dgm:animLvl val="lvl"/>
          <dgm:resizeHandles val="exact"/>
        </dgm:presLayoutVars>
      </dgm:prSet>
      <dgm:spPr/>
      <dgm:t>
        <a:bodyPr/>
        <a:lstStyle/>
        <a:p>
          <a:endParaRPr lang="tr-TR"/>
        </a:p>
      </dgm:t>
    </dgm:pt>
    <dgm:pt modelId="{0FA57B2C-CCB2-4B24-AA99-55E8483B68BC}" type="pres">
      <dgm:prSet presAssocID="{33AEF034-2AD7-4CD5-84A6-D1F2F0D6B6E2}" presName="linNode" presStyleCnt="0"/>
      <dgm:spPr/>
    </dgm:pt>
    <dgm:pt modelId="{7BE26A66-454F-40C5-BEB8-CB0F946F54D8}" type="pres">
      <dgm:prSet presAssocID="{33AEF034-2AD7-4CD5-84A6-D1F2F0D6B6E2}" presName="parentText" presStyleLbl="node1" presStyleIdx="0" presStyleCnt="1" custScaleX="41326" custScaleY="52993">
        <dgm:presLayoutVars>
          <dgm:chMax val="1"/>
          <dgm:bulletEnabled val="1"/>
        </dgm:presLayoutVars>
      </dgm:prSet>
      <dgm:spPr/>
      <dgm:t>
        <a:bodyPr/>
        <a:lstStyle/>
        <a:p>
          <a:endParaRPr lang="tr-TR"/>
        </a:p>
      </dgm:t>
    </dgm:pt>
    <dgm:pt modelId="{750E491F-61EF-4CA5-A3E3-E4DFFD198804}" type="pres">
      <dgm:prSet presAssocID="{33AEF034-2AD7-4CD5-84A6-D1F2F0D6B6E2}" presName="descendantText" presStyleLbl="alignAccFollowNode1" presStyleIdx="0" presStyleCnt="1" custScaleX="270298" custScaleY="43750">
        <dgm:presLayoutVars>
          <dgm:bulletEnabled val="1"/>
        </dgm:presLayoutVars>
      </dgm:prSet>
      <dgm:spPr/>
      <dgm:t>
        <a:bodyPr/>
        <a:lstStyle/>
        <a:p>
          <a:endParaRPr lang="tr-TR"/>
        </a:p>
      </dgm:t>
    </dgm:pt>
  </dgm:ptLst>
  <dgm:cxnLst>
    <dgm:cxn modelId="{601D3306-8BB2-4192-B6F9-D1E9C1EBCDC6}" srcId="{33AEF034-2AD7-4CD5-84A6-D1F2F0D6B6E2}" destId="{2A543FD8-F65D-4A38-A633-52F806F7BE4E}" srcOrd="0" destOrd="0" parTransId="{6F4B2D81-66F4-499C-AD2F-1FBC246FC758}" sibTransId="{56F69C6E-A2B5-4E60-8C52-149EAEF5D724}"/>
    <dgm:cxn modelId="{AE7DC1AC-F6F7-4AD0-BC7C-7A936CCE13DD}" srcId="{BBC8B244-4426-4ECF-95D2-05D3874EBCB4}" destId="{33AEF034-2AD7-4CD5-84A6-D1F2F0D6B6E2}" srcOrd="0" destOrd="0" parTransId="{2253FB40-67D8-46D4-8D91-B03A19CD28C6}" sibTransId="{A3BCB87A-9C5A-48FA-BFF1-BBC931AF5622}"/>
    <dgm:cxn modelId="{AAAB62CD-61E7-486F-9F92-050295A3E254}" type="presOf" srcId="{2A543FD8-F65D-4A38-A633-52F806F7BE4E}" destId="{750E491F-61EF-4CA5-A3E3-E4DFFD198804}" srcOrd="0" destOrd="0" presId="urn:microsoft.com/office/officeart/2005/8/layout/vList5"/>
    <dgm:cxn modelId="{35F636A8-C9AF-4607-8398-200C6CAF834F}" type="presOf" srcId="{33AEF034-2AD7-4CD5-84A6-D1F2F0D6B6E2}" destId="{7BE26A66-454F-40C5-BEB8-CB0F946F54D8}" srcOrd="0" destOrd="0" presId="urn:microsoft.com/office/officeart/2005/8/layout/vList5"/>
    <dgm:cxn modelId="{AEE5AE85-4C7A-4E9A-B06A-FF06B727BC10}" type="presOf" srcId="{BBC8B244-4426-4ECF-95D2-05D3874EBCB4}" destId="{5FC34CB7-AF1E-40BA-8CED-20907A391D96}" srcOrd="0" destOrd="0" presId="urn:microsoft.com/office/officeart/2005/8/layout/vList5"/>
    <dgm:cxn modelId="{EE0631AB-B04E-456B-B0E3-47CF121F8BC5}" type="presParOf" srcId="{5FC34CB7-AF1E-40BA-8CED-20907A391D96}" destId="{0FA57B2C-CCB2-4B24-AA99-55E8483B68BC}" srcOrd="0" destOrd="0" presId="urn:microsoft.com/office/officeart/2005/8/layout/vList5"/>
    <dgm:cxn modelId="{E2072237-66D0-482F-8ED9-6C289388882F}" type="presParOf" srcId="{0FA57B2C-CCB2-4B24-AA99-55E8483B68BC}" destId="{7BE26A66-454F-40C5-BEB8-CB0F946F54D8}" srcOrd="0" destOrd="0" presId="urn:microsoft.com/office/officeart/2005/8/layout/vList5"/>
    <dgm:cxn modelId="{E7C61613-822F-461E-A9EB-9510AFBA7F23}" type="presParOf" srcId="{0FA57B2C-CCB2-4B24-AA99-55E8483B68BC}" destId="{750E491F-61EF-4CA5-A3E3-E4DFFD198804}" srcOrd="1" destOrd="0" presId="urn:microsoft.com/office/officeart/2005/8/layout/vList5"/>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C8B244-4426-4ECF-95D2-05D3874EBCB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2A543FD8-F65D-4A38-A633-52F806F7BE4E}">
      <dgm:prSet phldrT="[Text]" custT="1"/>
      <dgm:spPr/>
      <dgm:t>
        <a:bodyPr/>
        <a:lstStyle/>
        <a:p>
          <a:r>
            <a:rPr lang="tr-TR" sz="2000" i="1" dirty="0" smtClean="0">
              <a:latin typeface="Calibri" panose="020F0502020204030204" pitchFamily="34" charset="0"/>
              <a:cs typeface="Arial" panose="020B0604020202020204" pitchFamily="34" charset="0"/>
            </a:rPr>
            <a:t>Kanun hükmünde kararnameler,</a:t>
          </a:r>
          <a:endParaRPr lang="tr-TR" sz="2000" b="1" i="1" dirty="0"/>
        </a:p>
      </dgm:t>
    </dgm:pt>
    <dgm:pt modelId="{6F4B2D81-66F4-499C-AD2F-1FBC246FC758}" type="parTrans" cxnId="{601D3306-8BB2-4192-B6F9-D1E9C1EBCDC6}">
      <dgm:prSet/>
      <dgm:spPr/>
      <dgm:t>
        <a:bodyPr/>
        <a:lstStyle/>
        <a:p>
          <a:endParaRPr lang="tr-TR"/>
        </a:p>
      </dgm:t>
    </dgm:pt>
    <dgm:pt modelId="{56F69C6E-A2B5-4E60-8C52-149EAEF5D724}" type="sibTrans" cxnId="{601D3306-8BB2-4192-B6F9-D1E9C1EBCDC6}">
      <dgm:prSet/>
      <dgm:spPr/>
      <dgm:t>
        <a:bodyPr/>
        <a:lstStyle/>
        <a:p>
          <a:endParaRPr lang="tr-TR"/>
        </a:p>
      </dgm:t>
    </dgm:pt>
    <dgm:pt modelId="{33AEF034-2AD7-4CD5-84A6-D1F2F0D6B6E2}">
      <dgm:prSet phldrT="[Text]"/>
      <dgm:spPr>
        <a:solidFill>
          <a:schemeClr val="accent2"/>
        </a:solidFill>
      </dgm:spPr>
      <dgm:t>
        <a:bodyPr/>
        <a:lstStyle/>
        <a:p>
          <a:r>
            <a:rPr lang="tr-TR" dirty="0" smtClean="0"/>
            <a:t>4</a:t>
          </a:r>
          <a:endParaRPr lang="tr-TR" dirty="0"/>
        </a:p>
      </dgm:t>
    </dgm:pt>
    <dgm:pt modelId="{A3BCB87A-9C5A-48FA-BFF1-BBC931AF5622}" type="sibTrans" cxnId="{AE7DC1AC-F6F7-4AD0-BC7C-7A936CCE13DD}">
      <dgm:prSet/>
      <dgm:spPr/>
      <dgm:t>
        <a:bodyPr/>
        <a:lstStyle/>
        <a:p>
          <a:endParaRPr lang="tr-TR"/>
        </a:p>
      </dgm:t>
    </dgm:pt>
    <dgm:pt modelId="{2253FB40-67D8-46D4-8D91-B03A19CD28C6}" type="parTrans" cxnId="{AE7DC1AC-F6F7-4AD0-BC7C-7A936CCE13DD}">
      <dgm:prSet/>
      <dgm:spPr/>
      <dgm:t>
        <a:bodyPr/>
        <a:lstStyle/>
        <a:p>
          <a:endParaRPr lang="tr-TR"/>
        </a:p>
      </dgm:t>
    </dgm:pt>
    <dgm:pt modelId="{5FC34CB7-AF1E-40BA-8CED-20907A391D96}" type="pres">
      <dgm:prSet presAssocID="{BBC8B244-4426-4ECF-95D2-05D3874EBCB4}" presName="Name0" presStyleCnt="0">
        <dgm:presLayoutVars>
          <dgm:dir/>
          <dgm:animLvl val="lvl"/>
          <dgm:resizeHandles val="exact"/>
        </dgm:presLayoutVars>
      </dgm:prSet>
      <dgm:spPr/>
      <dgm:t>
        <a:bodyPr/>
        <a:lstStyle/>
        <a:p>
          <a:endParaRPr lang="tr-TR"/>
        </a:p>
      </dgm:t>
    </dgm:pt>
    <dgm:pt modelId="{0FA57B2C-CCB2-4B24-AA99-55E8483B68BC}" type="pres">
      <dgm:prSet presAssocID="{33AEF034-2AD7-4CD5-84A6-D1F2F0D6B6E2}" presName="linNode" presStyleCnt="0"/>
      <dgm:spPr/>
    </dgm:pt>
    <dgm:pt modelId="{7BE26A66-454F-40C5-BEB8-CB0F946F54D8}" type="pres">
      <dgm:prSet presAssocID="{33AEF034-2AD7-4CD5-84A6-D1F2F0D6B6E2}" presName="parentText" presStyleLbl="node1" presStyleIdx="0" presStyleCnt="1" custScaleX="41326" custScaleY="52993">
        <dgm:presLayoutVars>
          <dgm:chMax val="1"/>
          <dgm:bulletEnabled val="1"/>
        </dgm:presLayoutVars>
      </dgm:prSet>
      <dgm:spPr/>
      <dgm:t>
        <a:bodyPr/>
        <a:lstStyle/>
        <a:p>
          <a:endParaRPr lang="tr-TR"/>
        </a:p>
      </dgm:t>
    </dgm:pt>
    <dgm:pt modelId="{750E491F-61EF-4CA5-A3E3-E4DFFD198804}" type="pres">
      <dgm:prSet presAssocID="{33AEF034-2AD7-4CD5-84A6-D1F2F0D6B6E2}" presName="descendantText" presStyleLbl="alignAccFollowNode1" presStyleIdx="0" presStyleCnt="1" custScaleX="270298" custScaleY="43750">
        <dgm:presLayoutVars>
          <dgm:bulletEnabled val="1"/>
        </dgm:presLayoutVars>
      </dgm:prSet>
      <dgm:spPr/>
      <dgm:t>
        <a:bodyPr/>
        <a:lstStyle/>
        <a:p>
          <a:endParaRPr lang="tr-TR"/>
        </a:p>
      </dgm:t>
    </dgm:pt>
  </dgm:ptLst>
  <dgm:cxnLst>
    <dgm:cxn modelId="{601D3306-8BB2-4192-B6F9-D1E9C1EBCDC6}" srcId="{33AEF034-2AD7-4CD5-84A6-D1F2F0D6B6E2}" destId="{2A543FD8-F65D-4A38-A633-52F806F7BE4E}" srcOrd="0" destOrd="0" parTransId="{6F4B2D81-66F4-499C-AD2F-1FBC246FC758}" sibTransId="{56F69C6E-A2B5-4E60-8C52-149EAEF5D724}"/>
    <dgm:cxn modelId="{E0143B8B-FF19-4662-A7CD-59FF456D6279}" type="presOf" srcId="{2A543FD8-F65D-4A38-A633-52F806F7BE4E}" destId="{750E491F-61EF-4CA5-A3E3-E4DFFD198804}" srcOrd="0" destOrd="0" presId="urn:microsoft.com/office/officeart/2005/8/layout/vList5"/>
    <dgm:cxn modelId="{AE7DC1AC-F6F7-4AD0-BC7C-7A936CCE13DD}" srcId="{BBC8B244-4426-4ECF-95D2-05D3874EBCB4}" destId="{33AEF034-2AD7-4CD5-84A6-D1F2F0D6B6E2}" srcOrd="0" destOrd="0" parTransId="{2253FB40-67D8-46D4-8D91-B03A19CD28C6}" sibTransId="{A3BCB87A-9C5A-48FA-BFF1-BBC931AF5622}"/>
    <dgm:cxn modelId="{3F403768-08C6-4489-8FFC-9C712F2B58B9}" type="presOf" srcId="{33AEF034-2AD7-4CD5-84A6-D1F2F0D6B6E2}" destId="{7BE26A66-454F-40C5-BEB8-CB0F946F54D8}" srcOrd="0" destOrd="0" presId="urn:microsoft.com/office/officeart/2005/8/layout/vList5"/>
    <dgm:cxn modelId="{E34D2C24-3F88-491B-933A-8B47E853A877}" type="presOf" srcId="{BBC8B244-4426-4ECF-95D2-05D3874EBCB4}" destId="{5FC34CB7-AF1E-40BA-8CED-20907A391D96}" srcOrd="0" destOrd="0" presId="urn:microsoft.com/office/officeart/2005/8/layout/vList5"/>
    <dgm:cxn modelId="{FA951D1A-0410-4C12-BCF4-7BAA01D6097B}" type="presParOf" srcId="{5FC34CB7-AF1E-40BA-8CED-20907A391D96}" destId="{0FA57B2C-CCB2-4B24-AA99-55E8483B68BC}" srcOrd="0" destOrd="0" presId="urn:microsoft.com/office/officeart/2005/8/layout/vList5"/>
    <dgm:cxn modelId="{FD2FD623-F189-42E6-A834-1451D2D4F8FB}" type="presParOf" srcId="{0FA57B2C-CCB2-4B24-AA99-55E8483B68BC}" destId="{7BE26A66-454F-40C5-BEB8-CB0F946F54D8}" srcOrd="0" destOrd="0" presId="urn:microsoft.com/office/officeart/2005/8/layout/vList5"/>
    <dgm:cxn modelId="{EDF07776-0371-492C-BF0A-B843CFA0393D}" type="presParOf" srcId="{0FA57B2C-CCB2-4B24-AA99-55E8483B68BC}" destId="{750E491F-61EF-4CA5-A3E3-E4DFFD198804}" srcOrd="1" destOrd="0" presId="urn:microsoft.com/office/officeart/2005/8/layout/vList5"/>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C8B244-4426-4ECF-95D2-05D3874EBCB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2A543FD8-F65D-4A38-A633-52F806F7BE4E}">
      <dgm:prSet phldrT="[Text]" custT="1"/>
      <dgm:spPr/>
      <dgm:t>
        <a:bodyPr/>
        <a:lstStyle/>
        <a:p>
          <a:r>
            <a:rPr lang="tr-TR" sz="2000" i="1" dirty="0" smtClean="0">
              <a:latin typeface="Calibri" panose="020F0502020204030204" pitchFamily="34" charset="0"/>
              <a:cs typeface="Arial" panose="020B0604020202020204" pitchFamily="34" charset="0"/>
            </a:rPr>
            <a:t>Tüzükler, </a:t>
          </a:r>
          <a:endParaRPr lang="tr-TR" sz="2000" b="1" i="1" dirty="0"/>
        </a:p>
      </dgm:t>
    </dgm:pt>
    <dgm:pt modelId="{6F4B2D81-66F4-499C-AD2F-1FBC246FC758}" type="parTrans" cxnId="{601D3306-8BB2-4192-B6F9-D1E9C1EBCDC6}">
      <dgm:prSet/>
      <dgm:spPr/>
      <dgm:t>
        <a:bodyPr/>
        <a:lstStyle/>
        <a:p>
          <a:endParaRPr lang="tr-TR"/>
        </a:p>
      </dgm:t>
    </dgm:pt>
    <dgm:pt modelId="{56F69C6E-A2B5-4E60-8C52-149EAEF5D724}" type="sibTrans" cxnId="{601D3306-8BB2-4192-B6F9-D1E9C1EBCDC6}">
      <dgm:prSet/>
      <dgm:spPr/>
      <dgm:t>
        <a:bodyPr/>
        <a:lstStyle/>
        <a:p>
          <a:endParaRPr lang="tr-TR"/>
        </a:p>
      </dgm:t>
    </dgm:pt>
    <dgm:pt modelId="{33AEF034-2AD7-4CD5-84A6-D1F2F0D6B6E2}">
      <dgm:prSet phldrT="[Text]"/>
      <dgm:spPr>
        <a:solidFill>
          <a:schemeClr val="accent2"/>
        </a:solidFill>
      </dgm:spPr>
      <dgm:t>
        <a:bodyPr/>
        <a:lstStyle/>
        <a:p>
          <a:r>
            <a:rPr lang="tr-TR" dirty="0" smtClean="0"/>
            <a:t>5</a:t>
          </a:r>
          <a:endParaRPr lang="tr-TR" dirty="0"/>
        </a:p>
      </dgm:t>
    </dgm:pt>
    <dgm:pt modelId="{A3BCB87A-9C5A-48FA-BFF1-BBC931AF5622}" type="sibTrans" cxnId="{AE7DC1AC-F6F7-4AD0-BC7C-7A936CCE13DD}">
      <dgm:prSet/>
      <dgm:spPr/>
      <dgm:t>
        <a:bodyPr/>
        <a:lstStyle/>
        <a:p>
          <a:endParaRPr lang="tr-TR"/>
        </a:p>
      </dgm:t>
    </dgm:pt>
    <dgm:pt modelId="{2253FB40-67D8-46D4-8D91-B03A19CD28C6}" type="parTrans" cxnId="{AE7DC1AC-F6F7-4AD0-BC7C-7A936CCE13DD}">
      <dgm:prSet/>
      <dgm:spPr/>
      <dgm:t>
        <a:bodyPr/>
        <a:lstStyle/>
        <a:p>
          <a:endParaRPr lang="tr-TR"/>
        </a:p>
      </dgm:t>
    </dgm:pt>
    <dgm:pt modelId="{5FC34CB7-AF1E-40BA-8CED-20907A391D96}" type="pres">
      <dgm:prSet presAssocID="{BBC8B244-4426-4ECF-95D2-05D3874EBCB4}" presName="Name0" presStyleCnt="0">
        <dgm:presLayoutVars>
          <dgm:dir/>
          <dgm:animLvl val="lvl"/>
          <dgm:resizeHandles val="exact"/>
        </dgm:presLayoutVars>
      </dgm:prSet>
      <dgm:spPr/>
      <dgm:t>
        <a:bodyPr/>
        <a:lstStyle/>
        <a:p>
          <a:endParaRPr lang="tr-TR"/>
        </a:p>
      </dgm:t>
    </dgm:pt>
    <dgm:pt modelId="{0FA57B2C-CCB2-4B24-AA99-55E8483B68BC}" type="pres">
      <dgm:prSet presAssocID="{33AEF034-2AD7-4CD5-84A6-D1F2F0D6B6E2}" presName="linNode" presStyleCnt="0"/>
      <dgm:spPr/>
    </dgm:pt>
    <dgm:pt modelId="{7BE26A66-454F-40C5-BEB8-CB0F946F54D8}" type="pres">
      <dgm:prSet presAssocID="{33AEF034-2AD7-4CD5-84A6-D1F2F0D6B6E2}" presName="parentText" presStyleLbl="node1" presStyleIdx="0" presStyleCnt="1" custScaleX="41326" custScaleY="52993">
        <dgm:presLayoutVars>
          <dgm:chMax val="1"/>
          <dgm:bulletEnabled val="1"/>
        </dgm:presLayoutVars>
      </dgm:prSet>
      <dgm:spPr/>
      <dgm:t>
        <a:bodyPr/>
        <a:lstStyle/>
        <a:p>
          <a:endParaRPr lang="tr-TR"/>
        </a:p>
      </dgm:t>
    </dgm:pt>
    <dgm:pt modelId="{750E491F-61EF-4CA5-A3E3-E4DFFD198804}" type="pres">
      <dgm:prSet presAssocID="{33AEF034-2AD7-4CD5-84A6-D1F2F0D6B6E2}" presName="descendantText" presStyleLbl="alignAccFollowNode1" presStyleIdx="0" presStyleCnt="1" custScaleX="270298" custScaleY="43750">
        <dgm:presLayoutVars>
          <dgm:bulletEnabled val="1"/>
        </dgm:presLayoutVars>
      </dgm:prSet>
      <dgm:spPr/>
      <dgm:t>
        <a:bodyPr/>
        <a:lstStyle/>
        <a:p>
          <a:endParaRPr lang="tr-TR"/>
        </a:p>
      </dgm:t>
    </dgm:pt>
  </dgm:ptLst>
  <dgm:cxnLst>
    <dgm:cxn modelId="{601D3306-8BB2-4192-B6F9-D1E9C1EBCDC6}" srcId="{33AEF034-2AD7-4CD5-84A6-D1F2F0D6B6E2}" destId="{2A543FD8-F65D-4A38-A633-52F806F7BE4E}" srcOrd="0" destOrd="0" parTransId="{6F4B2D81-66F4-499C-AD2F-1FBC246FC758}" sibTransId="{56F69C6E-A2B5-4E60-8C52-149EAEF5D724}"/>
    <dgm:cxn modelId="{AE7DC1AC-F6F7-4AD0-BC7C-7A936CCE13DD}" srcId="{BBC8B244-4426-4ECF-95D2-05D3874EBCB4}" destId="{33AEF034-2AD7-4CD5-84A6-D1F2F0D6B6E2}" srcOrd="0" destOrd="0" parTransId="{2253FB40-67D8-46D4-8D91-B03A19CD28C6}" sibTransId="{A3BCB87A-9C5A-48FA-BFF1-BBC931AF5622}"/>
    <dgm:cxn modelId="{B91CC4B0-5FB9-47B7-BD40-04842FBCAB0F}" type="presOf" srcId="{2A543FD8-F65D-4A38-A633-52F806F7BE4E}" destId="{750E491F-61EF-4CA5-A3E3-E4DFFD198804}" srcOrd="0" destOrd="0" presId="urn:microsoft.com/office/officeart/2005/8/layout/vList5"/>
    <dgm:cxn modelId="{6871F018-DB78-495B-A8C5-657870D7A37A}" type="presOf" srcId="{BBC8B244-4426-4ECF-95D2-05D3874EBCB4}" destId="{5FC34CB7-AF1E-40BA-8CED-20907A391D96}" srcOrd="0" destOrd="0" presId="urn:microsoft.com/office/officeart/2005/8/layout/vList5"/>
    <dgm:cxn modelId="{F4BFF5CE-27F4-4467-8650-53639DC5A7EF}" type="presOf" srcId="{33AEF034-2AD7-4CD5-84A6-D1F2F0D6B6E2}" destId="{7BE26A66-454F-40C5-BEB8-CB0F946F54D8}" srcOrd="0" destOrd="0" presId="urn:microsoft.com/office/officeart/2005/8/layout/vList5"/>
    <dgm:cxn modelId="{DE1262B0-E65A-41F5-BBE7-AB16961B6CCA}" type="presParOf" srcId="{5FC34CB7-AF1E-40BA-8CED-20907A391D96}" destId="{0FA57B2C-CCB2-4B24-AA99-55E8483B68BC}" srcOrd="0" destOrd="0" presId="urn:microsoft.com/office/officeart/2005/8/layout/vList5"/>
    <dgm:cxn modelId="{B6C81CF8-D12B-4E6F-B426-0793C806755D}" type="presParOf" srcId="{0FA57B2C-CCB2-4B24-AA99-55E8483B68BC}" destId="{7BE26A66-454F-40C5-BEB8-CB0F946F54D8}" srcOrd="0" destOrd="0" presId="urn:microsoft.com/office/officeart/2005/8/layout/vList5"/>
    <dgm:cxn modelId="{4C078F84-6890-43EC-987D-3E4ED38F73F0}" type="presParOf" srcId="{0FA57B2C-CCB2-4B24-AA99-55E8483B68BC}" destId="{750E491F-61EF-4CA5-A3E3-E4DFFD198804}" srcOrd="1" destOrd="0" presId="urn:microsoft.com/office/officeart/2005/8/layout/vList5"/>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BC8B244-4426-4ECF-95D2-05D3874EBCB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2A543FD8-F65D-4A38-A633-52F806F7BE4E}">
      <dgm:prSet phldrT="[Text]" custT="1"/>
      <dgm:spPr/>
      <dgm:t>
        <a:bodyPr/>
        <a:lstStyle/>
        <a:p>
          <a:r>
            <a:rPr lang="tr-TR" sz="2000" i="1" dirty="0" smtClean="0">
              <a:latin typeface="Calibri" panose="020F0502020204030204" pitchFamily="34" charset="0"/>
              <a:cs typeface="Arial" panose="020B0604020202020204" pitchFamily="34" charset="0"/>
            </a:rPr>
            <a:t>Yönetmelikler, </a:t>
          </a:r>
          <a:endParaRPr lang="tr-TR" sz="2000" b="1" i="1" dirty="0"/>
        </a:p>
      </dgm:t>
    </dgm:pt>
    <dgm:pt modelId="{6F4B2D81-66F4-499C-AD2F-1FBC246FC758}" type="parTrans" cxnId="{601D3306-8BB2-4192-B6F9-D1E9C1EBCDC6}">
      <dgm:prSet/>
      <dgm:spPr/>
      <dgm:t>
        <a:bodyPr/>
        <a:lstStyle/>
        <a:p>
          <a:endParaRPr lang="tr-TR"/>
        </a:p>
      </dgm:t>
    </dgm:pt>
    <dgm:pt modelId="{56F69C6E-A2B5-4E60-8C52-149EAEF5D724}" type="sibTrans" cxnId="{601D3306-8BB2-4192-B6F9-D1E9C1EBCDC6}">
      <dgm:prSet/>
      <dgm:spPr/>
      <dgm:t>
        <a:bodyPr/>
        <a:lstStyle/>
        <a:p>
          <a:endParaRPr lang="tr-TR"/>
        </a:p>
      </dgm:t>
    </dgm:pt>
    <dgm:pt modelId="{33AEF034-2AD7-4CD5-84A6-D1F2F0D6B6E2}">
      <dgm:prSet phldrT="[Text]"/>
      <dgm:spPr>
        <a:solidFill>
          <a:schemeClr val="accent2"/>
        </a:solidFill>
      </dgm:spPr>
      <dgm:t>
        <a:bodyPr/>
        <a:lstStyle/>
        <a:p>
          <a:r>
            <a:rPr lang="tr-TR" dirty="0" smtClean="0"/>
            <a:t>6</a:t>
          </a:r>
          <a:endParaRPr lang="tr-TR" dirty="0"/>
        </a:p>
      </dgm:t>
    </dgm:pt>
    <dgm:pt modelId="{A3BCB87A-9C5A-48FA-BFF1-BBC931AF5622}" type="sibTrans" cxnId="{AE7DC1AC-F6F7-4AD0-BC7C-7A936CCE13DD}">
      <dgm:prSet/>
      <dgm:spPr/>
      <dgm:t>
        <a:bodyPr/>
        <a:lstStyle/>
        <a:p>
          <a:endParaRPr lang="tr-TR"/>
        </a:p>
      </dgm:t>
    </dgm:pt>
    <dgm:pt modelId="{2253FB40-67D8-46D4-8D91-B03A19CD28C6}" type="parTrans" cxnId="{AE7DC1AC-F6F7-4AD0-BC7C-7A936CCE13DD}">
      <dgm:prSet/>
      <dgm:spPr/>
      <dgm:t>
        <a:bodyPr/>
        <a:lstStyle/>
        <a:p>
          <a:endParaRPr lang="tr-TR"/>
        </a:p>
      </dgm:t>
    </dgm:pt>
    <dgm:pt modelId="{5FC34CB7-AF1E-40BA-8CED-20907A391D96}" type="pres">
      <dgm:prSet presAssocID="{BBC8B244-4426-4ECF-95D2-05D3874EBCB4}" presName="Name0" presStyleCnt="0">
        <dgm:presLayoutVars>
          <dgm:dir/>
          <dgm:animLvl val="lvl"/>
          <dgm:resizeHandles val="exact"/>
        </dgm:presLayoutVars>
      </dgm:prSet>
      <dgm:spPr/>
      <dgm:t>
        <a:bodyPr/>
        <a:lstStyle/>
        <a:p>
          <a:endParaRPr lang="tr-TR"/>
        </a:p>
      </dgm:t>
    </dgm:pt>
    <dgm:pt modelId="{0FA57B2C-CCB2-4B24-AA99-55E8483B68BC}" type="pres">
      <dgm:prSet presAssocID="{33AEF034-2AD7-4CD5-84A6-D1F2F0D6B6E2}" presName="linNode" presStyleCnt="0"/>
      <dgm:spPr/>
    </dgm:pt>
    <dgm:pt modelId="{7BE26A66-454F-40C5-BEB8-CB0F946F54D8}" type="pres">
      <dgm:prSet presAssocID="{33AEF034-2AD7-4CD5-84A6-D1F2F0D6B6E2}" presName="parentText" presStyleLbl="node1" presStyleIdx="0" presStyleCnt="1" custScaleX="41326" custScaleY="52993">
        <dgm:presLayoutVars>
          <dgm:chMax val="1"/>
          <dgm:bulletEnabled val="1"/>
        </dgm:presLayoutVars>
      </dgm:prSet>
      <dgm:spPr/>
      <dgm:t>
        <a:bodyPr/>
        <a:lstStyle/>
        <a:p>
          <a:endParaRPr lang="tr-TR"/>
        </a:p>
      </dgm:t>
    </dgm:pt>
    <dgm:pt modelId="{750E491F-61EF-4CA5-A3E3-E4DFFD198804}" type="pres">
      <dgm:prSet presAssocID="{33AEF034-2AD7-4CD5-84A6-D1F2F0D6B6E2}" presName="descendantText" presStyleLbl="alignAccFollowNode1" presStyleIdx="0" presStyleCnt="1" custScaleX="270298" custScaleY="43750">
        <dgm:presLayoutVars>
          <dgm:bulletEnabled val="1"/>
        </dgm:presLayoutVars>
      </dgm:prSet>
      <dgm:spPr/>
      <dgm:t>
        <a:bodyPr/>
        <a:lstStyle/>
        <a:p>
          <a:endParaRPr lang="tr-TR"/>
        </a:p>
      </dgm:t>
    </dgm:pt>
  </dgm:ptLst>
  <dgm:cxnLst>
    <dgm:cxn modelId="{601D3306-8BB2-4192-B6F9-D1E9C1EBCDC6}" srcId="{33AEF034-2AD7-4CD5-84A6-D1F2F0D6B6E2}" destId="{2A543FD8-F65D-4A38-A633-52F806F7BE4E}" srcOrd="0" destOrd="0" parTransId="{6F4B2D81-66F4-499C-AD2F-1FBC246FC758}" sibTransId="{56F69C6E-A2B5-4E60-8C52-149EAEF5D724}"/>
    <dgm:cxn modelId="{10047E74-A3F1-4867-8CD9-1FB577F674E5}" type="presOf" srcId="{33AEF034-2AD7-4CD5-84A6-D1F2F0D6B6E2}" destId="{7BE26A66-454F-40C5-BEB8-CB0F946F54D8}" srcOrd="0" destOrd="0" presId="urn:microsoft.com/office/officeart/2005/8/layout/vList5"/>
    <dgm:cxn modelId="{0112D595-84DC-4A96-8C42-44F0244F3E9E}" type="presOf" srcId="{2A543FD8-F65D-4A38-A633-52F806F7BE4E}" destId="{750E491F-61EF-4CA5-A3E3-E4DFFD198804}" srcOrd="0" destOrd="0" presId="urn:microsoft.com/office/officeart/2005/8/layout/vList5"/>
    <dgm:cxn modelId="{AE7DC1AC-F6F7-4AD0-BC7C-7A936CCE13DD}" srcId="{BBC8B244-4426-4ECF-95D2-05D3874EBCB4}" destId="{33AEF034-2AD7-4CD5-84A6-D1F2F0D6B6E2}" srcOrd="0" destOrd="0" parTransId="{2253FB40-67D8-46D4-8D91-B03A19CD28C6}" sibTransId="{A3BCB87A-9C5A-48FA-BFF1-BBC931AF5622}"/>
    <dgm:cxn modelId="{7514A833-D3D2-4C24-B240-0B841A9C681D}" type="presOf" srcId="{BBC8B244-4426-4ECF-95D2-05D3874EBCB4}" destId="{5FC34CB7-AF1E-40BA-8CED-20907A391D96}" srcOrd="0" destOrd="0" presId="urn:microsoft.com/office/officeart/2005/8/layout/vList5"/>
    <dgm:cxn modelId="{D38128AF-1ABE-4F11-BBE2-164CF0377C7E}" type="presParOf" srcId="{5FC34CB7-AF1E-40BA-8CED-20907A391D96}" destId="{0FA57B2C-CCB2-4B24-AA99-55E8483B68BC}" srcOrd="0" destOrd="0" presId="urn:microsoft.com/office/officeart/2005/8/layout/vList5"/>
    <dgm:cxn modelId="{14BD665C-336D-4CC1-9C60-FB7C720AC961}" type="presParOf" srcId="{0FA57B2C-CCB2-4B24-AA99-55E8483B68BC}" destId="{7BE26A66-454F-40C5-BEB8-CB0F946F54D8}" srcOrd="0" destOrd="0" presId="urn:microsoft.com/office/officeart/2005/8/layout/vList5"/>
    <dgm:cxn modelId="{1B1C0A31-789F-4896-8F0F-E7B18A8CFB73}" type="presParOf" srcId="{0FA57B2C-CCB2-4B24-AA99-55E8483B68BC}" destId="{750E491F-61EF-4CA5-A3E3-E4DFFD198804}" srcOrd="1" destOrd="0" presId="urn:microsoft.com/office/officeart/2005/8/layout/vList5"/>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BC8B244-4426-4ECF-95D2-05D3874EBCB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2A543FD8-F65D-4A38-A633-52F806F7BE4E}">
      <dgm:prSet phldrT="[Text]" custT="1"/>
      <dgm:spPr/>
      <dgm:t>
        <a:bodyPr/>
        <a:lstStyle/>
        <a:p>
          <a:r>
            <a:rPr lang="tr-TR" sz="2000" i="1" dirty="0" smtClean="0">
              <a:latin typeface="Calibri" panose="020F0502020204030204" pitchFamily="34" charset="0"/>
              <a:cs typeface="Arial" panose="020B0604020202020204" pitchFamily="34" charset="0"/>
            </a:rPr>
            <a:t>Yönergeler</a:t>
          </a:r>
          <a:endParaRPr lang="tr-TR" sz="2000" b="1" i="1" dirty="0"/>
        </a:p>
      </dgm:t>
    </dgm:pt>
    <dgm:pt modelId="{6F4B2D81-66F4-499C-AD2F-1FBC246FC758}" type="parTrans" cxnId="{601D3306-8BB2-4192-B6F9-D1E9C1EBCDC6}">
      <dgm:prSet/>
      <dgm:spPr/>
      <dgm:t>
        <a:bodyPr/>
        <a:lstStyle/>
        <a:p>
          <a:endParaRPr lang="tr-TR"/>
        </a:p>
      </dgm:t>
    </dgm:pt>
    <dgm:pt modelId="{56F69C6E-A2B5-4E60-8C52-149EAEF5D724}" type="sibTrans" cxnId="{601D3306-8BB2-4192-B6F9-D1E9C1EBCDC6}">
      <dgm:prSet/>
      <dgm:spPr/>
      <dgm:t>
        <a:bodyPr/>
        <a:lstStyle/>
        <a:p>
          <a:endParaRPr lang="tr-TR"/>
        </a:p>
      </dgm:t>
    </dgm:pt>
    <dgm:pt modelId="{33AEF034-2AD7-4CD5-84A6-D1F2F0D6B6E2}">
      <dgm:prSet phldrT="[Text]"/>
      <dgm:spPr>
        <a:solidFill>
          <a:schemeClr val="accent2"/>
        </a:solidFill>
      </dgm:spPr>
      <dgm:t>
        <a:bodyPr/>
        <a:lstStyle/>
        <a:p>
          <a:r>
            <a:rPr lang="tr-TR" dirty="0" smtClean="0"/>
            <a:t>7</a:t>
          </a:r>
          <a:endParaRPr lang="tr-TR" dirty="0"/>
        </a:p>
      </dgm:t>
    </dgm:pt>
    <dgm:pt modelId="{A3BCB87A-9C5A-48FA-BFF1-BBC931AF5622}" type="sibTrans" cxnId="{AE7DC1AC-F6F7-4AD0-BC7C-7A936CCE13DD}">
      <dgm:prSet/>
      <dgm:spPr/>
      <dgm:t>
        <a:bodyPr/>
        <a:lstStyle/>
        <a:p>
          <a:endParaRPr lang="tr-TR"/>
        </a:p>
      </dgm:t>
    </dgm:pt>
    <dgm:pt modelId="{2253FB40-67D8-46D4-8D91-B03A19CD28C6}" type="parTrans" cxnId="{AE7DC1AC-F6F7-4AD0-BC7C-7A936CCE13DD}">
      <dgm:prSet/>
      <dgm:spPr/>
      <dgm:t>
        <a:bodyPr/>
        <a:lstStyle/>
        <a:p>
          <a:endParaRPr lang="tr-TR"/>
        </a:p>
      </dgm:t>
    </dgm:pt>
    <dgm:pt modelId="{5FC34CB7-AF1E-40BA-8CED-20907A391D96}" type="pres">
      <dgm:prSet presAssocID="{BBC8B244-4426-4ECF-95D2-05D3874EBCB4}" presName="Name0" presStyleCnt="0">
        <dgm:presLayoutVars>
          <dgm:dir/>
          <dgm:animLvl val="lvl"/>
          <dgm:resizeHandles val="exact"/>
        </dgm:presLayoutVars>
      </dgm:prSet>
      <dgm:spPr/>
      <dgm:t>
        <a:bodyPr/>
        <a:lstStyle/>
        <a:p>
          <a:endParaRPr lang="tr-TR"/>
        </a:p>
      </dgm:t>
    </dgm:pt>
    <dgm:pt modelId="{0FA57B2C-CCB2-4B24-AA99-55E8483B68BC}" type="pres">
      <dgm:prSet presAssocID="{33AEF034-2AD7-4CD5-84A6-D1F2F0D6B6E2}" presName="linNode" presStyleCnt="0"/>
      <dgm:spPr/>
    </dgm:pt>
    <dgm:pt modelId="{7BE26A66-454F-40C5-BEB8-CB0F946F54D8}" type="pres">
      <dgm:prSet presAssocID="{33AEF034-2AD7-4CD5-84A6-D1F2F0D6B6E2}" presName="parentText" presStyleLbl="node1" presStyleIdx="0" presStyleCnt="1" custScaleX="41326" custScaleY="52993">
        <dgm:presLayoutVars>
          <dgm:chMax val="1"/>
          <dgm:bulletEnabled val="1"/>
        </dgm:presLayoutVars>
      </dgm:prSet>
      <dgm:spPr/>
      <dgm:t>
        <a:bodyPr/>
        <a:lstStyle/>
        <a:p>
          <a:endParaRPr lang="tr-TR"/>
        </a:p>
      </dgm:t>
    </dgm:pt>
    <dgm:pt modelId="{750E491F-61EF-4CA5-A3E3-E4DFFD198804}" type="pres">
      <dgm:prSet presAssocID="{33AEF034-2AD7-4CD5-84A6-D1F2F0D6B6E2}" presName="descendantText" presStyleLbl="alignAccFollowNode1" presStyleIdx="0" presStyleCnt="1" custScaleX="270298" custScaleY="43750">
        <dgm:presLayoutVars>
          <dgm:bulletEnabled val="1"/>
        </dgm:presLayoutVars>
      </dgm:prSet>
      <dgm:spPr/>
      <dgm:t>
        <a:bodyPr/>
        <a:lstStyle/>
        <a:p>
          <a:endParaRPr lang="tr-TR"/>
        </a:p>
      </dgm:t>
    </dgm:pt>
  </dgm:ptLst>
  <dgm:cxnLst>
    <dgm:cxn modelId="{601D3306-8BB2-4192-B6F9-D1E9C1EBCDC6}" srcId="{33AEF034-2AD7-4CD5-84A6-D1F2F0D6B6E2}" destId="{2A543FD8-F65D-4A38-A633-52F806F7BE4E}" srcOrd="0" destOrd="0" parTransId="{6F4B2D81-66F4-499C-AD2F-1FBC246FC758}" sibTransId="{56F69C6E-A2B5-4E60-8C52-149EAEF5D724}"/>
    <dgm:cxn modelId="{10047E74-A3F1-4867-8CD9-1FB577F674E5}" type="presOf" srcId="{33AEF034-2AD7-4CD5-84A6-D1F2F0D6B6E2}" destId="{7BE26A66-454F-40C5-BEB8-CB0F946F54D8}" srcOrd="0" destOrd="0" presId="urn:microsoft.com/office/officeart/2005/8/layout/vList5"/>
    <dgm:cxn modelId="{0112D595-84DC-4A96-8C42-44F0244F3E9E}" type="presOf" srcId="{2A543FD8-F65D-4A38-A633-52F806F7BE4E}" destId="{750E491F-61EF-4CA5-A3E3-E4DFFD198804}" srcOrd="0" destOrd="0" presId="urn:microsoft.com/office/officeart/2005/8/layout/vList5"/>
    <dgm:cxn modelId="{AE7DC1AC-F6F7-4AD0-BC7C-7A936CCE13DD}" srcId="{BBC8B244-4426-4ECF-95D2-05D3874EBCB4}" destId="{33AEF034-2AD7-4CD5-84A6-D1F2F0D6B6E2}" srcOrd="0" destOrd="0" parTransId="{2253FB40-67D8-46D4-8D91-B03A19CD28C6}" sibTransId="{A3BCB87A-9C5A-48FA-BFF1-BBC931AF5622}"/>
    <dgm:cxn modelId="{7514A833-D3D2-4C24-B240-0B841A9C681D}" type="presOf" srcId="{BBC8B244-4426-4ECF-95D2-05D3874EBCB4}" destId="{5FC34CB7-AF1E-40BA-8CED-20907A391D96}" srcOrd="0" destOrd="0" presId="urn:microsoft.com/office/officeart/2005/8/layout/vList5"/>
    <dgm:cxn modelId="{D38128AF-1ABE-4F11-BBE2-164CF0377C7E}" type="presParOf" srcId="{5FC34CB7-AF1E-40BA-8CED-20907A391D96}" destId="{0FA57B2C-CCB2-4B24-AA99-55E8483B68BC}" srcOrd="0" destOrd="0" presId="urn:microsoft.com/office/officeart/2005/8/layout/vList5"/>
    <dgm:cxn modelId="{14BD665C-336D-4CC1-9C60-FB7C720AC961}" type="presParOf" srcId="{0FA57B2C-CCB2-4B24-AA99-55E8483B68BC}" destId="{7BE26A66-454F-40C5-BEB8-CB0F946F54D8}" srcOrd="0" destOrd="0" presId="urn:microsoft.com/office/officeart/2005/8/layout/vList5"/>
    <dgm:cxn modelId="{1B1C0A31-789F-4896-8F0F-E7B18A8CFB73}" type="presParOf" srcId="{0FA57B2C-CCB2-4B24-AA99-55E8483B68BC}" destId="{750E491F-61EF-4CA5-A3E3-E4DFFD198804}" srcOrd="1" destOrd="0" presId="urn:microsoft.com/office/officeart/2005/8/layout/vList5"/>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BC8B244-4426-4ECF-95D2-05D3874EBCB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2A543FD8-F65D-4A38-A633-52F806F7BE4E}">
      <dgm:prSet phldrT="[Text]" custT="1"/>
      <dgm:spPr/>
      <dgm:t>
        <a:bodyPr/>
        <a:lstStyle/>
        <a:p>
          <a:r>
            <a:rPr lang="tr-TR" sz="2000" i="1" dirty="0" smtClean="0">
              <a:latin typeface="Calibri" panose="020F0502020204030204" pitchFamily="34" charset="0"/>
              <a:cs typeface="Arial" panose="020B0604020202020204" pitchFamily="34" charset="0"/>
            </a:rPr>
            <a:t>Genelgeler, Tebliğler.</a:t>
          </a:r>
          <a:endParaRPr lang="tr-TR" sz="2000" b="1" i="1" dirty="0"/>
        </a:p>
      </dgm:t>
    </dgm:pt>
    <dgm:pt modelId="{6F4B2D81-66F4-499C-AD2F-1FBC246FC758}" type="parTrans" cxnId="{601D3306-8BB2-4192-B6F9-D1E9C1EBCDC6}">
      <dgm:prSet/>
      <dgm:spPr/>
      <dgm:t>
        <a:bodyPr/>
        <a:lstStyle/>
        <a:p>
          <a:endParaRPr lang="tr-TR"/>
        </a:p>
      </dgm:t>
    </dgm:pt>
    <dgm:pt modelId="{56F69C6E-A2B5-4E60-8C52-149EAEF5D724}" type="sibTrans" cxnId="{601D3306-8BB2-4192-B6F9-D1E9C1EBCDC6}">
      <dgm:prSet/>
      <dgm:spPr/>
      <dgm:t>
        <a:bodyPr/>
        <a:lstStyle/>
        <a:p>
          <a:endParaRPr lang="tr-TR"/>
        </a:p>
      </dgm:t>
    </dgm:pt>
    <dgm:pt modelId="{33AEF034-2AD7-4CD5-84A6-D1F2F0D6B6E2}">
      <dgm:prSet phldrT="[Text]"/>
      <dgm:spPr>
        <a:solidFill>
          <a:schemeClr val="accent2"/>
        </a:solidFill>
      </dgm:spPr>
      <dgm:t>
        <a:bodyPr/>
        <a:lstStyle/>
        <a:p>
          <a:r>
            <a:rPr lang="tr-TR" dirty="0" smtClean="0"/>
            <a:t>8</a:t>
          </a:r>
          <a:endParaRPr lang="tr-TR" dirty="0"/>
        </a:p>
      </dgm:t>
    </dgm:pt>
    <dgm:pt modelId="{A3BCB87A-9C5A-48FA-BFF1-BBC931AF5622}" type="sibTrans" cxnId="{AE7DC1AC-F6F7-4AD0-BC7C-7A936CCE13DD}">
      <dgm:prSet/>
      <dgm:spPr/>
      <dgm:t>
        <a:bodyPr/>
        <a:lstStyle/>
        <a:p>
          <a:endParaRPr lang="tr-TR"/>
        </a:p>
      </dgm:t>
    </dgm:pt>
    <dgm:pt modelId="{2253FB40-67D8-46D4-8D91-B03A19CD28C6}" type="parTrans" cxnId="{AE7DC1AC-F6F7-4AD0-BC7C-7A936CCE13DD}">
      <dgm:prSet/>
      <dgm:spPr/>
      <dgm:t>
        <a:bodyPr/>
        <a:lstStyle/>
        <a:p>
          <a:endParaRPr lang="tr-TR"/>
        </a:p>
      </dgm:t>
    </dgm:pt>
    <dgm:pt modelId="{5FC34CB7-AF1E-40BA-8CED-20907A391D96}" type="pres">
      <dgm:prSet presAssocID="{BBC8B244-4426-4ECF-95D2-05D3874EBCB4}" presName="Name0" presStyleCnt="0">
        <dgm:presLayoutVars>
          <dgm:dir/>
          <dgm:animLvl val="lvl"/>
          <dgm:resizeHandles val="exact"/>
        </dgm:presLayoutVars>
      </dgm:prSet>
      <dgm:spPr/>
      <dgm:t>
        <a:bodyPr/>
        <a:lstStyle/>
        <a:p>
          <a:endParaRPr lang="tr-TR"/>
        </a:p>
      </dgm:t>
    </dgm:pt>
    <dgm:pt modelId="{0FA57B2C-CCB2-4B24-AA99-55E8483B68BC}" type="pres">
      <dgm:prSet presAssocID="{33AEF034-2AD7-4CD5-84A6-D1F2F0D6B6E2}" presName="linNode" presStyleCnt="0"/>
      <dgm:spPr/>
    </dgm:pt>
    <dgm:pt modelId="{7BE26A66-454F-40C5-BEB8-CB0F946F54D8}" type="pres">
      <dgm:prSet presAssocID="{33AEF034-2AD7-4CD5-84A6-D1F2F0D6B6E2}" presName="parentText" presStyleLbl="node1" presStyleIdx="0" presStyleCnt="1" custScaleX="41326" custScaleY="52993">
        <dgm:presLayoutVars>
          <dgm:chMax val="1"/>
          <dgm:bulletEnabled val="1"/>
        </dgm:presLayoutVars>
      </dgm:prSet>
      <dgm:spPr/>
      <dgm:t>
        <a:bodyPr/>
        <a:lstStyle/>
        <a:p>
          <a:endParaRPr lang="tr-TR"/>
        </a:p>
      </dgm:t>
    </dgm:pt>
    <dgm:pt modelId="{750E491F-61EF-4CA5-A3E3-E4DFFD198804}" type="pres">
      <dgm:prSet presAssocID="{33AEF034-2AD7-4CD5-84A6-D1F2F0D6B6E2}" presName="descendantText" presStyleLbl="alignAccFollowNode1" presStyleIdx="0" presStyleCnt="1" custScaleX="270298" custScaleY="43750">
        <dgm:presLayoutVars>
          <dgm:bulletEnabled val="1"/>
        </dgm:presLayoutVars>
      </dgm:prSet>
      <dgm:spPr/>
      <dgm:t>
        <a:bodyPr/>
        <a:lstStyle/>
        <a:p>
          <a:endParaRPr lang="tr-TR"/>
        </a:p>
      </dgm:t>
    </dgm:pt>
  </dgm:ptLst>
  <dgm:cxnLst>
    <dgm:cxn modelId="{601D3306-8BB2-4192-B6F9-D1E9C1EBCDC6}" srcId="{33AEF034-2AD7-4CD5-84A6-D1F2F0D6B6E2}" destId="{2A543FD8-F65D-4A38-A633-52F806F7BE4E}" srcOrd="0" destOrd="0" parTransId="{6F4B2D81-66F4-499C-AD2F-1FBC246FC758}" sibTransId="{56F69C6E-A2B5-4E60-8C52-149EAEF5D724}"/>
    <dgm:cxn modelId="{10047E74-A3F1-4867-8CD9-1FB577F674E5}" type="presOf" srcId="{33AEF034-2AD7-4CD5-84A6-D1F2F0D6B6E2}" destId="{7BE26A66-454F-40C5-BEB8-CB0F946F54D8}" srcOrd="0" destOrd="0" presId="urn:microsoft.com/office/officeart/2005/8/layout/vList5"/>
    <dgm:cxn modelId="{0112D595-84DC-4A96-8C42-44F0244F3E9E}" type="presOf" srcId="{2A543FD8-F65D-4A38-A633-52F806F7BE4E}" destId="{750E491F-61EF-4CA5-A3E3-E4DFFD198804}" srcOrd="0" destOrd="0" presId="urn:microsoft.com/office/officeart/2005/8/layout/vList5"/>
    <dgm:cxn modelId="{AE7DC1AC-F6F7-4AD0-BC7C-7A936CCE13DD}" srcId="{BBC8B244-4426-4ECF-95D2-05D3874EBCB4}" destId="{33AEF034-2AD7-4CD5-84A6-D1F2F0D6B6E2}" srcOrd="0" destOrd="0" parTransId="{2253FB40-67D8-46D4-8D91-B03A19CD28C6}" sibTransId="{A3BCB87A-9C5A-48FA-BFF1-BBC931AF5622}"/>
    <dgm:cxn modelId="{7514A833-D3D2-4C24-B240-0B841A9C681D}" type="presOf" srcId="{BBC8B244-4426-4ECF-95D2-05D3874EBCB4}" destId="{5FC34CB7-AF1E-40BA-8CED-20907A391D96}" srcOrd="0" destOrd="0" presId="urn:microsoft.com/office/officeart/2005/8/layout/vList5"/>
    <dgm:cxn modelId="{D38128AF-1ABE-4F11-BBE2-164CF0377C7E}" type="presParOf" srcId="{5FC34CB7-AF1E-40BA-8CED-20907A391D96}" destId="{0FA57B2C-CCB2-4B24-AA99-55E8483B68BC}" srcOrd="0" destOrd="0" presId="urn:microsoft.com/office/officeart/2005/8/layout/vList5"/>
    <dgm:cxn modelId="{14BD665C-336D-4CC1-9C60-FB7C720AC961}" type="presParOf" srcId="{0FA57B2C-CCB2-4B24-AA99-55E8483B68BC}" destId="{7BE26A66-454F-40C5-BEB8-CB0F946F54D8}" srcOrd="0" destOrd="0" presId="urn:microsoft.com/office/officeart/2005/8/layout/vList5"/>
    <dgm:cxn modelId="{1B1C0A31-789F-4896-8F0F-E7B18A8CFB73}" type="presParOf" srcId="{0FA57B2C-CCB2-4B24-AA99-55E8483B68BC}" destId="{750E491F-61EF-4CA5-A3E3-E4DFFD198804}" srcOrd="1" destOrd="0" presId="urn:microsoft.com/office/officeart/2005/8/layout/vList5"/>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E491F-61EF-4CA5-A3E3-E4DFFD198804}">
      <dsp:nvSpPr>
        <dsp:cNvPr id="0" name=""/>
        <dsp:cNvSpPr/>
      </dsp:nvSpPr>
      <dsp:spPr>
        <a:xfrm rot="5400000">
          <a:off x="4433802" y="-3479531"/>
          <a:ext cx="302138" cy="78231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tr-TR" sz="2000" i="1" kern="1200" dirty="0" smtClean="0">
              <a:latin typeface="Calibri" panose="020F0502020204030204" pitchFamily="34" charset="0"/>
              <a:cs typeface="Arial" panose="020B0604020202020204" pitchFamily="34" charset="0"/>
            </a:rPr>
            <a:t>Uluslararası sözleşmeler, </a:t>
          </a:r>
          <a:endParaRPr lang="tr-TR" sz="2000" b="1" i="1" kern="1200" dirty="0"/>
        </a:p>
      </dsp:txBody>
      <dsp:txXfrm rot="-5400000">
        <a:off x="673293" y="295727"/>
        <a:ext cx="7808409" cy="272640"/>
      </dsp:txXfrm>
    </dsp:sp>
    <dsp:sp modelId="{7BE26A66-454F-40C5-BEB8-CB0F946F54D8}">
      <dsp:nvSpPr>
        <dsp:cNvPr id="0" name=""/>
        <dsp:cNvSpPr/>
      </dsp:nvSpPr>
      <dsp:spPr>
        <a:xfrm>
          <a:off x="493" y="203316"/>
          <a:ext cx="672798" cy="457463"/>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tr-TR" sz="2300" kern="1200" dirty="0" smtClean="0"/>
            <a:t>2</a:t>
          </a:r>
          <a:endParaRPr lang="tr-TR" sz="2300" kern="1200" dirty="0"/>
        </a:p>
      </dsp:txBody>
      <dsp:txXfrm>
        <a:off x="22825" y="225648"/>
        <a:ext cx="628134" cy="4127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E491F-61EF-4CA5-A3E3-E4DFFD198804}">
      <dsp:nvSpPr>
        <dsp:cNvPr id="0" name=""/>
        <dsp:cNvSpPr/>
      </dsp:nvSpPr>
      <dsp:spPr>
        <a:xfrm rot="5400000">
          <a:off x="4433802" y="-3479531"/>
          <a:ext cx="302138" cy="78231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tr-TR" sz="2000" i="1" kern="1200" dirty="0" smtClean="0"/>
            <a:t>Anayasa</a:t>
          </a:r>
          <a:endParaRPr lang="tr-TR" sz="2000" b="1" i="1" kern="1200" dirty="0"/>
        </a:p>
      </dsp:txBody>
      <dsp:txXfrm rot="-5400000">
        <a:off x="673293" y="295727"/>
        <a:ext cx="7808409" cy="272640"/>
      </dsp:txXfrm>
    </dsp:sp>
    <dsp:sp modelId="{7BE26A66-454F-40C5-BEB8-CB0F946F54D8}">
      <dsp:nvSpPr>
        <dsp:cNvPr id="0" name=""/>
        <dsp:cNvSpPr/>
      </dsp:nvSpPr>
      <dsp:spPr>
        <a:xfrm>
          <a:off x="493" y="203316"/>
          <a:ext cx="672798" cy="457463"/>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tr-TR" sz="2300" kern="1200" dirty="0" smtClean="0"/>
            <a:t>1</a:t>
          </a:r>
          <a:endParaRPr lang="tr-TR" sz="2300" kern="1200" dirty="0"/>
        </a:p>
      </dsp:txBody>
      <dsp:txXfrm>
        <a:off x="22825" y="225648"/>
        <a:ext cx="628134" cy="4127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E491F-61EF-4CA5-A3E3-E4DFFD198804}">
      <dsp:nvSpPr>
        <dsp:cNvPr id="0" name=""/>
        <dsp:cNvSpPr/>
      </dsp:nvSpPr>
      <dsp:spPr>
        <a:xfrm rot="5400000">
          <a:off x="4433802" y="-3479531"/>
          <a:ext cx="302138" cy="78231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tr-TR" sz="2000" i="1" kern="1200" dirty="0" smtClean="0">
              <a:latin typeface="Calibri" panose="020F0502020204030204" pitchFamily="34" charset="0"/>
              <a:cs typeface="Arial" panose="020B0604020202020204" pitchFamily="34" charset="0"/>
            </a:rPr>
            <a:t>Kanunlar,</a:t>
          </a:r>
          <a:endParaRPr lang="tr-TR" sz="2000" b="1" i="1" kern="1200" dirty="0"/>
        </a:p>
      </dsp:txBody>
      <dsp:txXfrm rot="-5400000">
        <a:off x="673293" y="295727"/>
        <a:ext cx="7808409" cy="272640"/>
      </dsp:txXfrm>
    </dsp:sp>
    <dsp:sp modelId="{7BE26A66-454F-40C5-BEB8-CB0F946F54D8}">
      <dsp:nvSpPr>
        <dsp:cNvPr id="0" name=""/>
        <dsp:cNvSpPr/>
      </dsp:nvSpPr>
      <dsp:spPr>
        <a:xfrm>
          <a:off x="493" y="203316"/>
          <a:ext cx="672798" cy="457463"/>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tr-TR" sz="2300" kern="1200" dirty="0" smtClean="0"/>
            <a:t>3</a:t>
          </a:r>
          <a:endParaRPr lang="tr-TR" sz="2300" kern="1200" dirty="0"/>
        </a:p>
      </dsp:txBody>
      <dsp:txXfrm>
        <a:off x="22825" y="225648"/>
        <a:ext cx="628134" cy="4127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E491F-61EF-4CA5-A3E3-E4DFFD198804}">
      <dsp:nvSpPr>
        <dsp:cNvPr id="0" name=""/>
        <dsp:cNvSpPr/>
      </dsp:nvSpPr>
      <dsp:spPr>
        <a:xfrm rot="5400000">
          <a:off x="4433802" y="-3479531"/>
          <a:ext cx="302138" cy="78231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tr-TR" sz="2000" i="1" kern="1200" dirty="0" smtClean="0">
              <a:latin typeface="Calibri" panose="020F0502020204030204" pitchFamily="34" charset="0"/>
              <a:cs typeface="Arial" panose="020B0604020202020204" pitchFamily="34" charset="0"/>
            </a:rPr>
            <a:t>Kanun hükmünde kararnameler,</a:t>
          </a:r>
          <a:endParaRPr lang="tr-TR" sz="2000" b="1" i="1" kern="1200" dirty="0"/>
        </a:p>
      </dsp:txBody>
      <dsp:txXfrm rot="-5400000">
        <a:off x="673293" y="295727"/>
        <a:ext cx="7808409" cy="272640"/>
      </dsp:txXfrm>
    </dsp:sp>
    <dsp:sp modelId="{7BE26A66-454F-40C5-BEB8-CB0F946F54D8}">
      <dsp:nvSpPr>
        <dsp:cNvPr id="0" name=""/>
        <dsp:cNvSpPr/>
      </dsp:nvSpPr>
      <dsp:spPr>
        <a:xfrm>
          <a:off x="493" y="203316"/>
          <a:ext cx="672798" cy="457463"/>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tr-TR" sz="2300" kern="1200" dirty="0" smtClean="0"/>
            <a:t>4</a:t>
          </a:r>
          <a:endParaRPr lang="tr-TR" sz="2300" kern="1200" dirty="0"/>
        </a:p>
      </dsp:txBody>
      <dsp:txXfrm>
        <a:off x="22825" y="225648"/>
        <a:ext cx="628134" cy="4127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E491F-61EF-4CA5-A3E3-E4DFFD198804}">
      <dsp:nvSpPr>
        <dsp:cNvPr id="0" name=""/>
        <dsp:cNvSpPr/>
      </dsp:nvSpPr>
      <dsp:spPr>
        <a:xfrm rot="5400000">
          <a:off x="4433802" y="-3479531"/>
          <a:ext cx="302138" cy="78231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tr-TR" sz="2000" i="1" kern="1200" dirty="0" smtClean="0">
              <a:latin typeface="Calibri" panose="020F0502020204030204" pitchFamily="34" charset="0"/>
              <a:cs typeface="Arial" panose="020B0604020202020204" pitchFamily="34" charset="0"/>
            </a:rPr>
            <a:t>Tüzükler, </a:t>
          </a:r>
          <a:endParaRPr lang="tr-TR" sz="2000" b="1" i="1" kern="1200" dirty="0"/>
        </a:p>
      </dsp:txBody>
      <dsp:txXfrm rot="-5400000">
        <a:off x="673293" y="295727"/>
        <a:ext cx="7808409" cy="272640"/>
      </dsp:txXfrm>
    </dsp:sp>
    <dsp:sp modelId="{7BE26A66-454F-40C5-BEB8-CB0F946F54D8}">
      <dsp:nvSpPr>
        <dsp:cNvPr id="0" name=""/>
        <dsp:cNvSpPr/>
      </dsp:nvSpPr>
      <dsp:spPr>
        <a:xfrm>
          <a:off x="493" y="203316"/>
          <a:ext cx="672798" cy="457463"/>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tr-TR" sz="2300" kern="1200" dirty="0" smtClean="0"/>
            <a:t>5</a:t>
          </a:r>
          <a:endParaRPr lang="tr-TR" sz="2300" kern="1200" dirty="0"/>
        </a:p>
      </dsp:txBody>
      <dsp:txXfrm>
        <a:off x="22825" y="225648"/>
        <a:ext cx="628134" cy="4127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E491F-61EF-4CA5-A3E3-E4DFFD198804}">
      <dsp:nvSpPr>
        <dsp:cNvPr id="0" name=""/>
        <dsp:cNvSpPr/>
      </dsp:nvSpPr>
      <dsp:spPr>
        <a:xfrm rot="5400000">
          <a:off x="4433802" y="-3479531"/>
          <a:ext cx="302138" cy="78231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tr-TR" sz="2000" i="1" kern="1200" dirty="0" smtClean="0">
              <a:latin typeface="Calibri" panose="020F0502020204030204" pitchFamily="34" charset="0"/>
              <a:cs typeface="Arial" panose="020B0604020202020204" pitchFamily="34" charset="0"/>
            </a:rPr>
            <a:t>Yönetmelikler, </a:t>
          </a:r>
          <a:endParaRPr lang="tr-TR" sz="2000" b="1" i="1" kern="1200" dirty="0"/>
        </a:p>
      </dsp:txBody>
      <dsp:txXfrm rot="-5400000">
        <a:off x="673293" y="295727"/>
        <a:ext cx="7808409" cy="272640"/>
      </dsp:txXfrm>
    </dsp:sp>
    <dsp:sp modelId="{7BE26A66-454F-40C5-BEB8-CB0F946F54D8}">
      <dsp:nvSpPr>
        <dsp:cNvPr id="0" name=""/>
        <dsp:cNvSpPr/>
      </dsp:nvSpPr>
      <dsp:spPr>
        <a:xfrm>
          <a:off x="493" y="203316"/>
          <a:ext cx="672798" cy="457463"/>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tr-TR" sz="2300" kern="1200" dirty="0" smtClean="0"/>
            <a:t>6</a:t>
          </a:r>
          <a:endParaRPr lang="tr-TR" sz="2300" kern="1200" dirty="0"/>
        </a:p>
      </dsp:txBody>
      <dsp:txXfrm>
        <a:off x="22825" y="225648"/>
        <a:ext cx="628134" cy="4127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E491F-61EF-4CA5-A3E3-E4DFFD198804}">
      <dsp:nvSpPr>
        <dsp:cNvPr id="0" name=""/>
        <dsp:cNvSpPr/>
      </dsp:nvSpPr>
      <dsp:spPr>
        <a:xfrm rot="5400000">
          <a:off x="4433802" y="-3479531"/>
          <a:ext cx="302138" cy="78231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tr-TR" sz="2000" i="1" kern="1200" dirty="0" smtClean="0">
              <a:latin typeface="Calibri" panose="020F0502020204030204" pitchFamily="34" charset="0"/>
              <a:cs typeface="Arial" panose="020B0604020202020204" pitchFamily="34" charset="0"/>
            </a:rPr>
            <a:t>Yönergeler</a:t>
          </a:r>
          <a:endParaRPr lang="tr-TR" sz="2000" b="1" i="1" kern="1200" dirty="0"/>
        </a:p>
      </dsp:txBody>
      <dsp:txXfrm rot="-5400000">
        <a:off x="673293" y="295727"/>
        <a:ext cx="7808409" cy="272640"/>
      </dsp:txXfrm>
    </dsp:sp>
    <dsp:sp modelId="{7BE26A66-454F-40C5-BEB8-CB0F946F54D8}">
      <dsp:nvSpPr>
        <dsp:cNvPr id="0" name=""/>
        <dsp:cNvSpPr/>
      </dsp:nvSpPr>
      <dsp:spPr>
        <a:xfrm>
          <a:off x="493" y="203316"/>
          <a:ext cx="672798" cy="457463"/>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tr-TR" sz="2300" kern="1200" dirty="0" smtClean="0"/>
            <a:t>7</a:t>
          </a:r>
          <a:endParaRPr lang="tr-TR" sz="2300" kern="1200" dirty="0"/>
        </a:p>
      </dsp:txBody>
      <dsp:txXfrm>
        <a:off x="22825" y="225648"/>
        <a:ext cx="628134" cy="4127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E491F-61EF-4CA5-A3E3-E4DFFD198804}">
      <dsp:nvSpPr>
        <dsp:cNvPr id="0" name=""/>
        <dsp:cNvSpPr/>
      </dsp:nvSpPr>
      <dsp:spPr>
        <a:xfrm rot="5400000">
          <a:off x="4433802" y="-3479531"/>
          <a:ext cx="302138" cy="78231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tr-TR" sz="2000" i="1" kern="1200" dirty="0" smtClean="0">
              <a:latin typeface="Calibri" panose="020F0502020204030204" pitchFamily="34" charset="0"/>
              <a:cs typeface="Arial" panose="020B0604020202020204" pitchFamily="34" charset="0"/>
            </a:rPr>
            <a:t>Genelgeler, Tebliğler.</a:t>
          </a:r>
          <a:endParaRPr lang="tr-TR" sz="2000" b="1" i="1" kern="1200" dirty="0"/>
        </a:p>
      </dsp:txBody>
      <dsp:txXfrm rot="-5400000">
        <a:off x="673293" y="295727"/>
        <a:ext cx="7808409" cy="272640"/>
      </dsp:txXfrm>
    </dsp:sp>
    <dsp:sp modelId="{7BE26A66-454F-40C5-BEB8-CB0F946F54D8}">
      <dsp:nvSpPr>
        <dsp:cNvPr id="0" name=""/>
        <dsp:cNvSpPr/>
      </dsp:nvSpPr>
      <dsp:spPr>
        <a:xfrm>
          <a:off x="493" y="203316"/>
          <a:ext cx="672798" cy="457463"/>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tr-TR" sz="2300" kern="1200" dirty="0" smtClean="0"/>
            <a:t>8</a:t>
          </a:r>
          <a:endParaRPr lang="tr-TR" sz="2300" kern="1200" dirty="0"/>
        </a:p>
      </dsp:txBody>
      <dsp:txXfrm>
        <a:off x="22825" y="225648"/>
        <a:ext cx="628134" cy="41279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747E0-3484-4407-8E9D-77162C675F8A}" type="datetimeFigureOut">
              <a:rPr lang="tr-TR" smtClean="0"/>
              <a:t>12.05.2024</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C69365-0ED8-4AF6-BF04-6D4C7DA1BA4A}" type="slidenum">
              <a:rPr lang="tr-TR" smtClean="0"/>
              <a:t>‹#›</a:t>
            </a:fld>
            <a:endParaRPr lang="tr-TR"/>
          </a:p>
        </p:txBody>
      </p:sp>
    </p:spTree>
    <p:extLst>
      <p:ext uri="{BB962C8B-B14F-4D97-AF65-F5344CB8AC3E}">
        <p14:creationId xmlns:p14="http://schemas.microsoft.com/office/powerpoint/2010/main" val="2573425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tr-TR" altLang="tr-TR" smtClean="0"/>
          </a:p>
        </p:txBody>
      </p:sp>
    </p:spTree>
    <p:extLst>
      <p:ext uri="{BB962C8B-B14F-4D97-AF65-F5344CB8AC3E}">
        <p14:creationId xmlns:p14="http://schemas.microsoft.com/office/powerpoint/2010/main" val="2285892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tr-TR" altLang="tr-TR" smtClean="0"/>
          </a:p>
        </p:txBody>
      </p:sp>
    </p:spTree>
    <p:extLst>
      <p:ext uri="{BB962C8B-B14F-4D97-AF65-F5344CB8AC3E}">
        <p14:creationId xmlns:p14="http://schemas.microsoft.com/office/powerpoint/2010/main" val="3086283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5</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5</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2046644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6</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6</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3465927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7</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7</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1045863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8</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8</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2919953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9</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9</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4066458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10</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10</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2148983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11</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11</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3675745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12</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12</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3725438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13</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13</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532181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14</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14</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3432511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15</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15</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1075201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16</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16</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2201500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17</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17</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3969050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18</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18</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898613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19</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19</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3360287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20</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20</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2409366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21</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21</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2765222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3E5244C-9B9E-41FC-AB49-5AB3481537FD}" type="slidenum">
              <a:rPr lang="de-DE" altLang="tr-TR">
                <a:solidFill>
                  <a:srgbClr val="000000"/>
                </a:solidFill>
                <a:latin typeface="Arial" panose="020B0604020202020204" pitchFamily="34" charset="0"/>
              </a:rPr>
              <a:pPr algn="r" eaLnBrk="1" hangingPunct="1">
                <a:spcBef>
                  <a:spcPct val="0"/>
                </a:spcBef>
              </a:pPr>
              <a:t>22</a:t>
            </a:fld>
            <a:endParaRPr lang="de-DE" altLang="tr-TR">
              <a:solidFill>
                <a:srgbClr val="000000"/>
              </a:solidFill>
              <a:latin typeface="Arial" panose="020B0604020202020204" pitchFamily="34" charset="0"/>
            </a:endParaRPr>
          </a:p>
        </p:txBody>
      </p:sp>
      <p:sp>
        <p:nvSpPr>
          <p:cNvPr id="13315"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D38AE56-D2C1-45DE-BCE8-D29866CCF8A8}" type="slidenum">
              <a:rPr lang="en-GB" altLang="tr-TR" sz="1300">
                <a:solidFill>
                  <a:srgbClr val="000000"/>
                </a:solidFill>
                <a:latin typeface="Arial" panose="020B0604020202020204" pitchFamily="34" charset="0"/>
              </a:rPr>
              <a:pPr algn="r" eaLnBrk="1" hangingPunct="1">
                <a:spcBef>
                  <a:spcPct val="0"/>
                </a:spcBef>
              </a:pPr>
              <a:t>22</a:t>
            </a:fld>
            <a:endParaRPr lang="en-GB" altLang="tr-TR" sz="1300">
              <a:solidFill>
                <a:srgbClr val="000000"/>
              </a:solidFill>
              <a:latin typeface="Arial" panose="020B0604020202020204" pitchFamily="34" charset="0"/>
            </a:endParaRPr>
          </a:p>
        </p:txBody>
      </p:sp>
      <p:sp>
        <p:nvSpPr>
          <p:cNvPr id="13316" name="Rectangle 2"/>
          <p:cNvSpPr>
            <a:spLocks noGrp="1" noRot="1" noChangeAspect="1" noChangeArrowheads="1" noTextEdit="1"/>
          </p:cNvSpPr>
          <p:nvPr>
            <p:ph type="sldImg"/>
          </p:nvPr>
        </p:nvSpPr>
        <p:spPr>
          <a:xfrm>
            <a:off x="1143000" y="685800"/>
            <a:ext cx="4573588" cy="34305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32512912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68DB2B5-B386-4001-AAE2-BA9E50607F88}" type="slidenum">
              <a:rPr lang="de-DE" altLang="tr-TR">
                <a:solidFill>
                  <a:srgbClr val="000000"/>
                </a:solidFill>
                <a:latin typeface="Arial" panose="020B0604020202020204" pitchFamily="34" charset="0"/>
              </a:rPr>
              <a:pPr algn="r" eaLnBrk="1" hangingPunct="1">
                <a:spcBef>
                  <a:spcPct val="0"/>
                </a:spcBef>
              </a:pPr>
              <a:t>23</a:t>
            </a:fld>
            <a:endParaRPr lang="de-DE" altLang="tr-TR">
              <a:solidFill>
                <a:srgbClr val="000000"/>
              </a:solidFill>
              <a:latin typeface="Arial" panose="020B0604020202020204" pitchFamily="34" charset="0"/>
            </a:endParaRPr>
          </a:p>
        </p:txBody>
      </p:sp>
      <p:sp>
        <p:nvSpPr>
          <p:cNvPr id="48131"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Calibri" panose="020F0502020204030204" pitchFamily="34" charset="0"/>
              </a:defRPr>
            </a:lvl1pPr>
            <a:lvl2pPr marL="742950" indent="-285750" defTabSz="947738">
              <a:spcBef>
                <a:spcPct val="30000"/>
              </a:spcBef>
              <a:defRPr sz="1200">
                <a:solidFill>
                  <a:schemeClr val="tx1"/>
                </a:solidFill>
                <a:latin typeface="Calibri" panose="020F0502020204030204" pitchFamily="34" charset="0"/>
              </a:defRPr>
            </a:lvl2pPr>
            <a:lvl3pPr marL="1143000" indent="-228600" defTabSz="947738">
              <a:spcBef>
                <a:spcPct val="30000"/>
              </a:spcBef>
              <a:defRPr sz="1200">
                <a:solidFill>
                  <a:schemeClr val="tx1"/>
                </a:solidFill>
                <a:latin typeface="Calibri" panose="020F0502020204030204" pitchFamily="34" charset="0"/>
              </a:defRPr>
            </a:lvl3pPr>
            <a:lvl4pPr marL="1600200" indent="-228600" defTabSz="947738">
              <a:spcBef>
                <a:spcPct val="30000"/>
              </a:spcBef>
              <a:defRPr sz="1200">
                <a:solidFill>
                  <a:schemeClr val="tx1"/>
                </a:solidFill>
                <a:latin typeface="Calibri" panose="020F0502020204030204" pitchFamily="34" charset="0"/>
              </a:defRPr>
            </a:lvl4pPr>
            <a:lvl5pPr marL="2057400" indent="-228600" defTabSz="947738">
              <a:spcBef>
                <a:spcPct val="30000"/>
              </a:spcBef>
              <a:defRPr sz="1200">
                <a:solidFill>
                  <a:schemeClr val="tx1"/>
                </a:solidFill>
                <a:latin typeface="Calibri" panose="020F0502020204030204" pitchFamily="34" charset="0"/>
              </a:defRPr>
            </a:lvl5pPr>
            <a:lvl6pPr marL="2514600" indent="-228600" defTabSz="9477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477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477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47738"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AA96D6D-A9FA-4810-AA37-2714FDD9CFC8}" type="slidenum">
              <a:rPr lang="en-GB" altLang="tr-TR" sz="1300">
                <a:solidFill>
                  <a:srgbClr val="000000"/>
                </a:solidFill>
                <a:latin typeface="Arial" panose="020B0604020202020204" pitchFamily="34" charset="0"/>
              </a:rPr>
              <a:pPr algn="r" eaLnBrk="1" hangingPunct="1">
                <a:spcBef>
                  <a:spcPct val="0"/>
                </a:spcBef>
              </a:pPr>
              <a:t>23</a:t>
            </a:fld>
            <a:endParaRPr lang="en-GB" altLang="tr-TR" sz="1300">
              <a:solidFill>
                <a:srgbClr val="000000"/>
              </a:solidFill>
              <a:latin typeface="Arial" panose="020B0604020202020204" pitchFamily="34" charset="0"/>
            </a:endParaRPr>
          </a:p>
        </p:txBody>
      </p:sp>
      <p:sp>
        <p:nvSpPr>
          <p:cNvPr id="48132" name="Rectangle 2"/>
          <p:cNvSpPr>
            <a:spLocks noGrp="1" noRot="1" noChangeAspect="1" noChangeArrowheads="1" noTextEdit="1"/>
          </p:cNvSpPr>
          <p:nvPr>
            <p:ph type="sldImg"/>
          </p:nvPr>
        </p:nvSpPr>
        <p:spPr>
          <a:xfrm>
            <a:off x="1143000" y="685800"/>
            <a:ext cx="4573588" cy="3430588"/>
          </a:xfrm>
          <a:ln/>
        </p:spPr>
      </p:sp>
      <p:sp>
        <p:nvSpPr>
          <p:cNvPr id="481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tr-TR" altLang="tr-TR" smtClean="0"/>
          </a:p>
        </p:txBody>
      </p:sp>
    </p:spTree>
    <p:extLst>
      <p:ext uri="{BB962C8B-B14F-4D97-AF65-F5344CB8AC3E}">
        <p14:creationId xmlns:p14="http://schemas.microsoft.com/office/powerpoint/2010/main" val="3939496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12.05.2024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826577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12.05.2024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337345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5E7992E9-B58C-44CC-8038-7DA21234B52E}" type="datetimeFigureOut">
              <a:rPr lang="tr-TR" smtClean="0"/>
              <a:t>12.05.2024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1936352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5E7992E9-B58C-44CC-8038-7DA21234B52E}" type="datetimeFigureOut">
              <a:rPr lang="tr-TR" smtClean="0"/>
              <a:t>12.05.2024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80143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29842" y="2505075"/>
            <a:ext cx="3868340"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29150" y="2505075"/>
            <a:ext cx="3887391"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E7992E9-B58C-44CC-8038-7DA21234B52E}" type="datetimeFigureOut">
              <a:rPr lang="tr-TR" smtClean="0"/>
              <a:t>12.05.2024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632017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E7992E9-B58C-44CC-8038-7DA21234B52E}" type="datetimeFigureOut">
              <a:rPr lang="tr-TR" smtClean="0"/>
              <a:t>12.05.2024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176537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7992E9-B58C-44CC-8038-7DA21234B52E}" type="datetimeFigureOut">
              <a:rPr lang="tr-TR" smtClean="0"/>
              <a:t>12.05.2024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174007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5E7992E9-B58C-44CC-8038-7DA21234B52E}" type="datetimeFigureOut">
              <a:rPr lang="tr-TR" smtClean="0"/>
              <a:t>12.05.2024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4280048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5E7992E9-B58C-44CC-8038-7DA21234B52E}" type="datetimeFigureOut">
              <a:rPr lang="tr-TR" smtClean="0"/>
              <a:t>12.05.2024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705881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12.05.2024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843787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7992E9-B58C-44CC-8038-7DA21234B52E}" type="datetimeFigureOut">
              <a:rPr lang="tr-TR" smtClean="0"/>
              <a:t>12.05.2024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7E795AE-92B7-463E-BBD4-F13428614487}" type="slidenum">
              <a:rPr lang="tr-TR" smtClean="0"/>
              <a:t>‹#›</a:t>
            </a:fld>
            <a:endParaRPr lang="tr-TR"/>
          </a:p>
        </p:txBody>
      </p:sp>
    </p:spTree>
    <p:extLst>
      <p:ext uri="{BB962C8B-B14F-4D97-AF65-F5344CB8AC3E}">
        <p14:creationId xmlns:p14="http://schemas.microsoft.com/office/powerpoint/2010/main" val="2141050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992E9-B58C-44CC-8038-7DA21234B52E}" type="datetimeFigureOut">
              <a:rPr lang="tr-TR" smtClean="0"/>
              <a:t>12.05.2024</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E795AE-92B7-463E-BBD4-F13428614487}" type="slidenum">
              <a:rPr lang="tr-TR" smtClean="0"/>
              <a:t>‹#›</a:t>
            </a:fld>
            <a:endParaRPr lang="tr-TR"/>
          </a:p>
        </p:txBody>
      </p:sp>
    </p:spTree>
    <p:extLst>
      <p:ext uri="{BB962C8B-B14F-4D97-AF65-F5344CB8AC3E}">
        <p14:creationId xmlns:p14="http://schemas.microsoft.com/office/powerpoint/2010/main" val="3582032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3" Type="http://schemas.openxmlformats.org/officeDocument/2006/relationships/diagramData" Target="../diagrams/data3.xml"/><Relationship Id="rId18" Type="http://schemas.openxmlformats.org/officeDocument/2006/relationships/diagramData" Target="../diagrams/data4.xml"/><Relationship Id="rId26" Type="http://schemas.openxmlformats.org/officeDocument/2006/relationships/diagramColors" Target="../diagrams/colors5.xml"/><Relationship Id="rId39" Type="http://schemas.openxmlformats.org/officeDocument/2006/relationships/diagramLayout" Target="../diagrams/layout8.xml"/><Relationship Id="rId21" Type="http://schemas.openxmlformats.org/officeDocument/2006/relationships/diagramColors" Target="../diagrams/colors4.xml"/><Relationship Id="rId34" Type="http://schemas.openxmlformats.org/officeDocument/2006/relationships/diagramLayout" Target="../diagrams/layout7.xml"/><Relationship Id="rId42" Type="http://schemas.microsoft.com/office/2007/relationships/diagramDrawing" Target="../diagrams/drawing8.xml"/><Relationship Id="rId7" Type="http://schemas.microsoft.com/office/2007/relationships/diagramDrawing" Target="../diagrams/drawing1.xml"/><Relationship Id="rId2" Type="http://schemas.openxmlformats.org/officeDocument/2006/relationships/image" Target="../media/image6.png"/><Relationship Id="rId16" Type="http://schemas.openxmlformats.org/officeDocument/2006/relationships/diagramColors" Target="../diagrams/colors3.xml"/><Relationship Id="rId20" Type="http://schemas.openxmlformats.org/officeDocument/2006/relationships/diagramQuickStyle" Target="../diagrams/quickStyle4.xml"/><Relationship Id="rId29" Type="http://schemas.openxmlformats.org/officeDocument/2006/relationships/diagramLayout" Target="../diagrams/layout6.xml"/><Relationship Id="rId41" Type="http://schemas.openxmlformats.org/officeDocument/2006/relationships/diagramColors" Target="../diagrams/colors8.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diagramLayout" Target="../diagrams/layout5.xml"/><Relationship Id="rId32" Type="http://schemas.microsoft.com/office/2007/relationships/diagramDrawing" Target="../diagrams/drawing6.xml"/><Relationship Id="rId37" Type="http://schemas.microsoft.com/office/2007/relationships/diagramDrawing" Target="../diagrams/drawing7.xml"/><Relationship Id="rId40" Type="http://schemas.openxmlformats.org/officeDocument/2006/relationships/diagramQuickStyle" Target="../diagrams/quickStyle8.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diagramData" Target="../diagrams/data5.xml"/><Relationship Id="rId28" Type="http://schemas.openxmlformats.org/officeDocument/2006/relationships/diagramData" Target="../diagrams/data6.xml"/><Relationship Id="rId36" Type="http://schemas.openxmlformats.org/officeDocument/2006/relationships/diagramColors" Target="../diagrams/colors7.xml"/><Relationship Id="rId10" Type="http://schemas.openxmlformats.org/officeDocument/2006/relationships/diagramQuickStyle" Target="../diagrams/quickStyle2.xml"/><Relationship Id="rId19" Type="http://schemas.openxmlformats.org/officeDocument/2006/relationships/diagramLayout" Target="../diagrams/layout4.xml"/><Relationship Id="rId31" Type="http://schemas.openxmlformats.org/officeDocument/2006/relationships/diagramColors" Target="../diagrams/colors6.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 Id="rId27" Type="http://schemas.microsoft.com/office/2007/relationships/diagramDrawing" Target="../diagrams/drawing5.xml"/><Relationship Id="rId30" Type="http://schemas.openxmlformats.org/officeDocument/2006/relationships/diagramQuickStyle" Target="../diagrams/quickStyle6.xml"/><Relationship Id="rId35" Type="http://schemas.openxmlformats.org/officeDocument/2006/relationships/diagramQuickStyle" Target="../diagrams/quickStyle7.xml"/><Relationship Id="rId8" Type="http://schemas.openxmlformats.org/officeDocument/2006/relationships/diagramData" Target="../diagrams/data2.xml"/><Relationship Id="rId3" Type="http://schemas.openxmlformats.org/officeDocument/2006/relationships/diagramData" Target="../diagrams/data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QuickStyle" Target="../diagrams/quickStyle5.xml"/><Relationship Id="rId33" Type="http://schemas.openxmlformats.org/officeDocument/2006/relationships/diagramData" Target="../diagrams/data7.xml"/><Relationship Id="rId38" Type="http://schemas.openxmlformats.org/officeDocument/2006/relationships/diagramData" Target="../diagrams/data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google.com.tr/url?sa=i&amp;rct=j&amp;q=&amp;esrc=s&amp;source=images&amp;cd=&amp;cad=rja&amp;uact=8&amp;ved=0ahUKEwjO3NOf4pTQAhWEuhQKHZwSA7wQjRwIBw&amp;url=http://www.adaprestijisg.com.tr/hizmetler/is-guvenligi-uzmani-ve-is-yeri-hekimi/&amp;psig=AFQjCNHlHQWZBfvPNp2VRed5O5MKQngQjQ&amp;ust=1478543578228684"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google.com.tr/url?sa=i&amp;rct=j&amp;q=&amp;esrc=s&amp;source=images&amp;cd=&amp;cad=rja&amp;uact=8&amp;ved=0ahUKEwiSpaf_4pTQAhVD7RQKHf8BBL0QjRwIBw&amp;url=http://ankacert.com/ise-giris-saglik-raporu/&amp;psig=AFQjCNEP0IdBBMC_bYA5__Wd9iMYT8NXYQ&amp;ust=1478543776627256"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google.com.tr/url?sa=i&amp;rct=j&amp;q=&amp;esrc=s&amp;source=images&amp;cd=&amp;cad=rja&amp;uact=8&amp;ved=0ahUKEwj6jurn45TQAhWHsxQKHXGFCb4QjRwIBw&amp;url=http://www.yontemakademi.com.tr/egitimler/is-guvenligi-uzmanligi-egitimleri&amp;psig=AFQjCNH76LhUI6RkxwGkdYvN_DHWHLSbpQ&amp;ust=1478543962364747"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117"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eaLnBrk="1" hangingPunct="1">
              <a:spcBef>
                <a:spcPct val="0"/>
              </a:spcBef>
              <a:buClrTx/>
              <a:buSzTx/>
              <a:buFontTx/>
              <a:buNone/>
            </a:pPr>
            <a:endParaRPr lang="tr-TR" altLang="tr-TR" sz="1800">
              <a:solidFill>
                <a:srgbClr val="000000"/>
              </a:solidFill>
            </a:endParaRPr>
          </a:p>
        </p:txBody>
      </p:sp>
      <p:pic>
        <p:nvPicPr>
          <p:cNvPr id="12" name="Picture 10" descr="Entering the health and safety world: How do I st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 y="13694"/>
            <a:ext cx="9152881" cy="4572000"/>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p:cNvPicPr>
            <a:picLocks noChangeAspect="1"/>
          </p:cNvPicPr>
          <p:nvPr/>
        </p:nvPicPr>
        <p:blipFill>
          <a:blip r:embed="rId4"/>
          <a:stretch>
            <a:fillRect/>
          </a:stretch>
        </p:blipFill>
        <p:spPr>
          <a:xfrm>
            <a:off x="-4763" y="4581528"/>
            <a:ext cx="9153525" cy="2276472"/>
          </a:xfrm>
          <a:prstGeom prst="rect">
            <a:avLst/>
          </a:prstGeom>
        </p:spPr>
      </p:pic>
    </p:spTree>
    <p:extLst>
      <p:ext uri="{BB962C8B-B14F-4D97-AF65-F5344CB8AC3E}">
        <p14:creationId xmlns:p14="http://schemas.microsoft.com/office/powerpoint/2010/main" val="329303907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13"/>
          <p:cNvGrpSpPr/>
          <p:nvPr/>
        </p:nvGrpSpPr>
        <p:grpSpPr bwMode="auto">
          <a:xfrm>
            <a:off x="1588" y="0"/>
            <a:ext cx="9144000" cy="6858000"/>
            <a:chOff x="0" y="0"/>
            <a:chExt cx="5760" cy="3747"/>
          </a:xfrm>
        </p:grpSpPr>
        <p:sp>
          <p:nvSpPr>
            <p:cNvPr id="13327" name="Rectangle 2"/>
            <p:cNvSpPr>
              <a:spLocks noChangeArrowheads="1"/>
            </p:cNvSpPr>
            <p:nvPr/>
          </p:nvSpPr>
          <p:spPr bwMode="gray">
            <a:xfrm flipV="1">
              <a:off x="0" y="0"/>
              <a:ext cx="5760" cy="16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sp>
          <p:nvSpPr>
            <p:cNvPr id="1332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sp>
          <p:nvSpPr>
            <p:cNvPr id="1332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sp>
          <p:nvSpPr>
            <p:cNvPr id="1333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gn="ctr">
                <a:spcBef>
                  <a:spcPct val="0"/>
                </a:spcBef>
                <a:buClrTx/>
                <a:buSzTx/>
                <a:buFontTx/>
                <a:buNone/>
              </a:pPr>
              <a:endParaRPr lang="tr-TR" altLang="tr-TR" sz="1800">
                <a:solidFill>
                  <a:srgbClr val="FFFFFF"/>
                </a:solidFill>
              </a:endParaRPr>
            </a:p>
          </p:txBody>
        </p:sp>
      </p:grpSp>
      <p:grpSp>
        <p:nvGrpSpPr>
          <p:cNvPr id="3" name="Group 26"/>
          <p:cNvGrpSpPr/>
          <p:nvPr/>
        </p:nvGrpSpPr>
        <p:grpSpPr bwMode="auto">
          <a:xfrm>
            <a:off x="1204913" y="1335088"/>
            <a:ext cx="2339975" cy="5175250"/>
            <a:chOff x="6408" y="661"/>
            <a:chExt cx="1718" cy="4055"/>
          </a:xfrm>
        </p:grpSpPr>
        <p:sp>
          <p:nvSpPr>
            <p:cNvPr id="13320" name="Freeform 27"/>
            <p:cNvSpPr/>
            <p:nvPr/>
          </p:nvSpPr>
          <p:spPr bwMode="auto">
            <a:xfrm flipH="1">
              <a:off x="6410" y="3798"/>
              <a:ext cx="580" cy="918"/>
            </a:xfrm>
            <a:custGeom>
              <a:avLst/>
              <a:gdLst>
                <a:gd name="T0" fmla="*/ 50176 w 290"/>
                <a:gd name="T1" fmla="*/ 92672 h 459"/>
                <a:gd name="T2" fmla="*/ 49920 w 290"/>
                <a:gd name="T3" fmla="*/ 79872 h 459"/>
                <a:gd name="T4" fmla="*/ 61696 w 290"/>
                <a:gd name="T5" fmla="*/ 45568 h 459"/>
                <a:gd name="T6" fmla="*/ 64000 w 290"/>
                <a:gd name="T7" fmla="*/ 34560 h 459"/>
                <a:gd name="T8" fmla="*/ 71936 w 290"/>
                <a:gd name="T9" fmla="*/ 25856 h 459"/>
                <a:gd name="T10" fmla="*/ 67072 w 290"/>
                <a:gd name="T11" fmla="*/ 16640 h 459"/>
                <a:gd name="T12" fmla="*/ 50176 w 290"/>
                <a:gd name="T13" fmla="*/ 2816 h 459"/>
                <a:gd name="T14" fmla="*/ 45568 w 290"/>
                <a:gd name="T15" fmla="*/ 13568 h 459"/>
                <a:gd name="T16" fmla="*/ 40192 w 290"/>
                <a:gd name="T17" fmla="*/ 24064 h 459"/>
                <a:gd name="T18" fmla="*/ 31744 w 290"/>
                <a:gd name="T19" fmla="*/ 25344 h 459"/>
                <a:gd name="T20" fmla="*/ 35328 w 290"/>
                <a:gd name="T21" fmla="*/ 16640 h 459"/>
                <a:gd name="T22" fmla="*/ 25088 w 290"/>
                <a:gd name="T23" fmla="*/ 5888 h 459"/>
                <a:gd name="T24" fmla="*/ 12544 w 290"/>
                <a:gd name="T25" fmla="*/ 17152 h 459"/>
                <a:gd name="T26" fmla="*/ 13056 w 290"/>
                <a:gd name="T27" fmla="*/ 26368 h 459"/>
                <a:gd name="T28" fmla="*/ 13056 w 290"/>
                <a:gd name="T29" fmla="*/ 27904 h 459"/>
                <a:gd name="T30" fmla="*/ 7424 w 290"/>
                <a:gd name="T31" fmla="*/ 50688 h 459"/>
                <a:gd name="T32" fmla="*/ 11776 w 290"/>
                <a:gd name="T33" fmla="*/ 61440 h 459"/>
                <a:gd name="T34" fmla="*/ 15872 w 290"/>
                <a:gd name="T35" fmla="*/ 67072 h 459"/>
                <a:gd name="T36" fmla="*/ 512 w 290"/>
                <a:gd name="T37" fmla="*/ 106496 h 459"/>
                <a:gd name="T38" fmla="*/ 0 w 290"/>
                <a:gd name="T39" fmla="*/ 117504 h 459"/>
                <a:gd name="T40" fmla="*/ 52736 w 290"/>
                <a:gd name="T41" fmla="*/ 117504 h 459"/>
                <a:gd name="T42" fmla="*/ 50176 w 290"/>
                <a:gd name="T43" fmla="*/ 92672 h 4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90"/>
                <a:gd name="T67" fmla="*/ 0 h 459"/>
                <a:gd name="T68" fmla="*/ 290 w 290"/>
                <a:gd name="T69" fmla="*/ 459 h 45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90" h="459">
                  <a:moveTo>
                    <a:pt x="196" y="362"/>
                  </a:moveTo>
                  <a:cubicBezTo>
                    <a:pt x="186" y="328"/>
                    <a:pt x="195" y="312"/>
                    <a:pt x="195" y="312"/>
                  </a:cubicBezTo>
                  <a:cubicBezTo>
                    <a:pt x="220" y="281"/>
                    <a:pt x="241" y="178"/>
                    <a:pt x="241" y="178"/>
                  </a:cubicBezTo>
                  <a:cubicBezTo>
                    <a:pt x="244" y="136"/>
                    <a:pt x="250" y="135"/>
                    <a:pt x="250" y="135"/>
                  </a:cubicBezTo>
                  <a:cubicBezTo>
                    <a:pt x="281" y="101"/>
                    <a:pt x="281" y="101"/>
                    <a:pt x="281" y="101"/>
                  </a:cubicBezTo>
                  <a:cubicBezTo>
                    <a:pt x="290" y="86"/>
                    <a:pt x="262" y="65"/>
                    <a:pt x="262" y="65"/>
                  </a:cubicBezTo>
                  <a:cubicBezTo>
                    <a:pt x="196" y="11"/>
                    <a:pt x="196" y="11"/>
                    <a:pt x="196" y="11"/>
                  </a:cubicBezTo>
                  <a:cubicBezTo>
                    <a:pt x="173" y="0"/>
                    <a:pt x="178" y="53"/>
                    <a:pt x="178" y="53"/>
                  </a:cubicBezTo>
                  <a:cubicBezTo>
                    <a:pt x="177" y="83"/>
                    <a:pt x="157" y="94"/>
                    <a:pt x="157" y="94"/>
                  </a:cubicBezTo>
                  <a:cubicBezTo>
                    <a:pt x="117" y="133"/>
                    <a:pt x="124" y="99"/>
                    <a:pt x="124" y="99"/>
                  </a:cubicBezTo>
                  <a:cubicBezTo>
                    <a:pt x="138" y="65"/>
                    <a:pt x="138" y="65"/>
                    <a:pt x="138" y="65"/>
                  </a:cubicBezTo>
                  <a:cubicBezTo>
                    <a:pt x="144" y="24"/>
                    <a:pt x="98" y="23"/>
                    <a:pt x="98" y="23"/>
                  </a:cubicBezTo>
                  <a:cubicBezTo>
                    <a:pt x="47" y="20"/>
                    <a:pt x="49" y="67"/>
                    <a:pt x="49" y="67"/>
                  </a:cubicBezTo>
                  <a:cubicBezTo>
                    <a:pt x="40" y="78"/>
                    <a:pt x="51" y="103"/>
                    <a:pt x="51" y="103"/>
                  </a:cubicBezTo>
                  <a:cubicBezTo>
                    <a:pt x="55" y="107"/>
                    <a:pt x="51" y="109"/>
                    <a:pt x="51" y="109"/>
                  </a:cubicBezTo>
                  <a:cubicBezTo>
                    <a:pt x="24" y="128"/>
                    <a:pt x="29" y="198"/>
                    <a:pt x="29" y="198"/>
                  </a:cubicBezTo>
                  <a:cubicBezTo>
                    <a:pt x="31" y="224"/>
                    <a:pt x="46" y="240"/>
                    <a:pt x="46" y="240"/>
                  </a:cubicBezTo>
                  <a:cubicBezTo>
                    <a:pt x="63" y="247"/>
                    <a:pt x="62" y="262"/>
                    <a:pt x="62" y="262"/>
                  </a:cubicBezTo>
                  <a:cubicBezTo>
                    <a:pt x="31" y="305"/>
                    <a:pt x="2" y="416"/>
                    <a:pt x="2" y="416"/>
                  </a:cubicBezTo>
                  <a:cubicBezTo>
                    <a:pt x="0" y="459"/>
                    <a:pt x="0" y="459"/>
                    <a:pt x="0" y="459"/>
                  </a:cubicBezTo>
                  <a:cubicBezTo>
                    <a:pt x="206" y="459"/>
                    <a:pt x="206" y="459"/>
                    <a:pt x="206" y="459"/>
                  </a:cubicBezTo>
                  <a:lnTo>
                    <a:pt x="196" y="362"/>
                  </a:lnTo>
                  <a:close/>
                </a:path>
              </a:pathLst>
            </a:custGeom>
            <a:gradFill rotWithShape="1">
              <a:gsLst>
                <a:gs pos="0">
                  <a:srgbClr val="B7B7B7"/>
                </a:gs>
                <a:gs pos="100000">
                  <a:srgbClr val="FFFFFF"/>
                </a:gs>
              </a:gsLst>
              <a:lin ang="5400000" scaled="1"/>
            </a:gradFill>
            <a:ln w="9525">
              <a:solidFill>
                <a:schemeClr val="bg1"/>
              </a:solidFill>
              <a:round/>
            </a:ln>
          </p:spPr>
          <p:txBody>
            <a:bodyPr/>
            <a:lstStyle/>
            <a:p>
              <a:endParaRPr lang="tr-TR"/>
            </a:p>
          </p:txBody>
        </p:sp>
        <p:grpSp>
          <p:nvGrpSpPr>
            <p:cNvPr id="13321" name="Group 28"/>
            <p:cNvGrpSpPr/>
            <p:nvPr/>
          </p:nvGrpSpPr>
          <p:grpSpPr bwMode="auto">
            <a:xfrm>
              <a:off x="6408" y="661"/>
              <a:ext cx="1718" cy="3327"/>
              <a:chOff x="6408" y="661"/>
              <a:chExt cx="1718" cy="3327"/>
            </a:xfrm>
          </p:grpSpPr>
          <p:sp>
            <p:nvSpPr>
              <p:cNvPr id="13322" name="Freeform 29"/>
              <p:cNvSpPr/>
              <p:nvPr/>
            </p:nvSpPr>
            <p:spPr bwMode="auto">
              <a:xfrm flipH="1">
                <a:off x="6408" y="661"/>
                <a:ext cx="1718" cy="3327"/>
              </a:xfrm>
              <a:custGeom>
                <a:avLst/>
                <a:gdLst>
                  <a:gd name="T0" fmla="*/ 122624 w 859"/>
                  <a:gd name="T1" fmla="*/ 59508 h 1663"/>
                  <a:gd name="T2" fmla="*/ 86528 w 859"/>
                  <a:gd name="T3" fmla="*/ 72840 h 1663"/>
                  <a:gd name="T4" fmla="*/ 83968 w 859"/>
                  <a:gd name="T5" fmla="*/ 87720 h 1663"/>
                  <a:gd name="T6" fmla="*/ 63232 w 859"/>
                  <a:gd name="T7" fmla="*/ 124952 h 1663"/>
                  <a:gd name="T8" fmla="*/ 38656 w 859"/>
                  <a:gd name="T9" fmla="*/ 172668 h 1663"/>
                  <a:gd name="T10" fmla="*/ 13824 w 859"/>
                  <a:gd name="T11" fmla="*/ 190115 h 1663"/>
                  <a:gd name="T12" fmla="*/ 0 w 859"/>
                  <a:gd name="T13" fmla="*/ 196779 h 1663"/>
                  <a:gd name="T14" fmla="*/ 43776 w 859"/>
                  <a:gd name="T15" fmla="*/ 197803 h 1663"/>
                  <a:gd name="T16" fmla="*/ 91392 w 859"/>
                  <a:gd name="T17" fmla="*/ 133680 h 1663"/>
                  <a:gd name="T18" fmla="*/ 89088 w 859"/>
                  <a:gd name="T19" fmla="*/ 201909 h 1663"/>
                  <a:gd name="T20" fmla="*/ 90112 w 859"/>
                  <a:gd name="T21" fmla="*/ 241008 h 1663"/>
                  <a:gd name="T22" fmla="*/ 120064 w 859"/>
                  <a:gd name="T23" fmla="*/ 231256 h 1663"/>
                  <a:gd name="T24" fmla="*/ 145408 w 859"/>
                  <a:gd name="T25" fmla="*/ 301801 h 1663"/>
                  <a:gd name="T26" fmla="*/ 161536 w 859"/>
                  <a:gd name="T27" fmla="*/ 359548 h 1663"/>
                  <a:gd name="T28" fmla="*/ 153088 w 859"/>
                  <a:gd name="T29" fmla="*/ 376243 h 1663"/>
                  <a:gd name="T30" fmla="*/ 158976 w 859"/>
                  <a:gd name="T31" fmla="*/ 400352 h 1663"/>
                  <a:gd name="T32" fmla="*/ 170752 w 859"/>
                  <a:gd name="T33" fmla="*/ 420860 h 1663"/>
                  <a:gd name="T34" fmla="*/ 177664 w 859"/>
                  <a:gd name="T35" fmla="*/ 401377 h 1663"/>
                  <a:gd name="T36" fmla="*/ 191488 w 859"/>
                  <a:gd name="T37" fmla="*/ 413172 h 1663"/>
                  <a:gd name="T38" fmla="*/ 212736 w 859"/>
                  <a:gd name="T39" fmla="*/ 410091 h 1663"/>
                  <a:gd name="T40" fmla="*/ 209920 w 859"/>
                  <a:gd name="T41" fmla="*/ 392136 h 1663"/>
                  <a:gd name="T42" fmla="*/ 195584 w 859"/>
                  <a:gd name="T43" fmla="*/ 346736 h 1663"/>
                  <a:gd name="T44" fmla="*/ 203776 w 859"/>
                  <a:gd name="T45" fmla="*/ 255621 h 1663"/>
                  <a:gd name="T46" fmla="*/ 216320 w 859"/>
                  <a:gd name="T47" fmla="*/ 241265 h 1663"/>
                  <a:gd name="T48" fmla="*/ 216320 w 859"/>
                  <a:gd name="T49" fmla="*/ 223051 h 1663"/>
                  <a:gd name="T50" fmla="*/ 202752 w 859"/>
                  <a:gd name="T51" fmla="*/ 80544 h 1663"/>
                  <a:gd name="T52" fmla="*/ 162560 w 859"/>
                  <a:gd name="T53" fmla="*/ 63355 h 1663"/>
                  <a:gd name="T54" fmla="*/ 157696 w 859"/>
                  <a:gd name="T55" fmla="*/ 51023 h 1663"/>
                  <a:gd name="T56" fmla="*/ 162816 w 859"/>
                  <a:gd name="T57" fmla="*/ 35897 h 1663"/>
                  <a:gd name="T58" fmla="*/ 136960 w 859"/>
                  <a:gd name="T59" fmla="*/ 5892 h 1663"/>
                  <a:gd name="T60" fmla="*/ 123904 w 859"/>
                  <a:gd name="T61" fmla="*/ 32564 h 1663"/>
                  <a:gd name="T62" fmla="*/ 125440 w 859"/>
                  <a:gd name="T63" fmla="*/ 46668 h 16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59"/>
                  <a:gd name="T97" fmla="*/ 0 h 1663"/>
                  <a:gd name="T98" fmla="*/ 859 w 859"/>
                  <a:gd name="T99" fmla="*/ 1663 h 16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59" h="1663">
                    <a:moveTo>
                      <a:pt x="498" y="221"/>
                    </a:moveTo>
                    <a:cubicBezTo>
                      <a:pt x="498" y="221"/>
                      <a:pt x="495" y="230"/>
                      <a:pt x="479" y="232"/>
                    </a:cubicBezTo>
                    <a:cubicBezTo>
                      <a:pt x="358" y="267"/>
                      <a:pt x="358" y="267"/>
                      <a:pt x="358" y="267"/>
                    </a:cubicBezTo>
                    <a:cubicBezTo>
                      <a:pt x="358" y="267"/>
                      <a:pt x="343" y="268"/>
                      <a:pt x="338" y="284"/>
                    </a:cubicBezTo>
                    <a:cubicBezTo>
                      <a:pt x="338" y="284"/>
                      <a:pt x="330" y="327"/>
                      <a:pt x="330" y="333"/>
                    </a:cubicBezTo>
                    <a:cubicBezTo>
                      <a:pt x="328" y="342"/>
                      <a:pt x="328" y="342"/>
                      <a:pt x="328" y="342"/>
                    </a:cubicBezTo>
                    <a:cubicBezTo>
                      <a:pt x="328" y="342"/>
                      <a:pt x="273" y="438"/>
                      <a:pt x="262" y="449"/>
                    </a:cubicBezTo>
                    <a:cubicBezTo>
                      <a:pt x="262" y="449"/>
                      <a:pt x="249" y="469"/>
                      <a:pt x="247" y="487"/>
                    </a:cubicBezTo>
                    <a:cubicBezTo>
                      <a:pt x="247" y="487"/>
                      <a:pt x="180" y="585"/>
                      <a:pt x="177" y="619"/>
                    </a:cubicBezTo>
                    <a:cubicBezTo>
                      <a:pt x="177" y="619"/>
                      <a:pt x="154" y="635"/>
                      <a:pt x="151" y="673"/>
                    </a:cubicBezTo>
                    <a:cubicBezTo>
                      <a:pt x="151" y="673"/>
                      <a:pt x="117" y="702"/>
                      <a:pt x="102" y="731"/>
                    </a:cubicBezTo>
                    <a:cubicBezTo>
                      <a:pt x="102" y="731"/>
                      <a:pt x="66" y="736"/>
                      <a:pt x="54" y="741"/>
                    </a:cubicBezTo>
                    <a:cubicBezTo>
                      <a:pt x="54" y="741"/>
                      <a:pt x="20" y="746"/>
                      <a:pt x="13" y="759"/>
                    </a:cubicBezTo>
                    <a:cubicBezTo>
                      <a:pt x="0" y="767"/>
                      <a:pt x="0" y="767"/>
                      <a:pt x="0" y="767"/>
                    </a:cubicBezTo>
                    <a:cubicBezTo>
                      <a:pt x="0" y="770"/>
                      <a:pt x="0" y="770"/>
                      <a:pt x="0" y="770"/>
                    </a:cubicBezTo>
                    <a:cubicBezTo>
                      <a:pt x="171" y="771"/>
                      <a:pt x="171" y="771"/>
                      <a:pt x="171" y="771"/>
                    </a:cubicBezTo>
                    <a:cubicBezTo>
                      <a:pt x="171" y="771"/>
                      <a:pt x="233" y="715"/>
                      <a:pt x="230" y="703"/>
                    </a:cubicBezTo>
                    <a:cubicBezTo>
                      <a:pt x="230" y="703"/>
                      <a:pt x="291" y="636"/>
                      <a:pt x="357" y="521"/>
                    </a:cubicBezTo>
                    <a:cubicBezTo>
                      <a:pt x="366" y="519"/>
                      <a:pt x="366" y="519"/>
                      <a:pt x="366" y="519"/>
                    </a:cubicBezTo>
                    <a:cubicBezTo>
                      <a:pt x="366" y="519"/>
                      <a:pt x="373" y="663"/>
                      <a:pt x="348" y="787"/>
                    </a:cubicBezTo>
                    <a:cubicBezTo>
                      <a:pt x="351" y="789"/>
                      <a:pt x="351" y="789"/>
                      <a:pt x="351" y="789"/>
                    </a:cubicBezTo>
                    <a:cubicBezTo>
                      <a:pt x="352" y="939"/>
                      <a:pt x="352" y="939"/>
                      <a:pt x="352" y="939"/>
                    </a:cubicBezTo>
                    <a:cubicBezTo>
                      <a:pt x="352" y="939"/>
                      <a:pt x="425" y="981"/>
                      <a:pt x="442" y="955"/>
                    </a:cubicBezTo>
                    <a:cubicBezTo>
                      <a:pt x="469" y="901"/>
                      <a:pt x="469" y="901"/>
                      <a:pt x="469" y="901"/>
                    </a:cubicBezTo>
                    <a:cubicBezTo>
                      <a:pt x="484" y="900"/>
                      <a:pt x="484" y="900"/>
                      <a:pt x="484" y="900"/>
                    </a:cubicBezTo>
                    <a:cubicBezTo>
                      <a:pt x="484" y="900"/>
                      <a:pt x="517" y="1036"/>
                      <a:pt x="568" y="1176"/>
                    </a:cubicBezTo>
                    <a:cubicBezTo>
                      <a:pt x="571" y="1248"/>
                      <a:pt x="571" y="1248"/>
                      <a:pt x="571" y="1248"/>
                    </a:cubicBezTo>
                    <a:cubicBezTo>
                      <a:pt x="571" y="1248"/>
                      <a:pt x="600" y="1359"/>
                      <a:pt x="631" y="1401"/>
                    </a:cubicBezTo>
                    <a:cubicBezTo>
                      <a:pt x="631" y="1401"/>
                      <a:pt x="632" y="1416"/>
                      <a:pt x="616" y="1424"/>
                    </a:cubicBezTo>
                    <a:cubicBezTo>
                      <a:pt x="616" y="1424"/>
                      <a:pt x="600" y="1439"/>
                      <a:pt x="598" y="1466"/>
                    </a:cubicBezTo>
                    <a:cubicBezTo>
                      <a:pt x="598" y="1466"/>
                      <a:pt x="593" y="1535"/>
                      <a:pt x="621" y="1554"/>
                    </a:cubicBezTo>
                    <a:cubicBezTo>
                      <a:pt x="621" y="1554"/>
                      <a:pt x="624" y="1557"/>
                      <a:pt x="621" y="1560"/>
                    </a:cubicBezTo>
                    <a:cubicBezTo>
                      <a:pt x="621" y="1560"/>
                      <a:pt x="610" y="1585"/>
                      <a:pt x="618" y="1596"/>
                    </a:cubicBezTo>
                    <a:cubicBezTo>
                      <a:pt x="618" y="1596"/>
                      <a:pt x="616" y="1643"/>
                      <a:pt x="667" y="1640"/>
                    </a:cubicBezTo>
                    <a:cubicBezTo>
                      <a:pt x="667" y="1640"/>
                      <a:pt x="713" y="1639"/>
                      <a:pt x="707" y="1598"/>
                    </a:cubicBezTo>
                    <a:cubicBezTo>
                      <a:pt x="694" y="1564"/>
                      <a:pt x="694" y="1564"/>
                      <a:pt x="694" y="1564"/>
                    </a:cubicBezTo>
                    <a:cubicBezTo>
                      <a:pt x="694" y="1564"/>
                      <a:pt x="686" y="1530"/>
                      <a:pt x="726" y="1569"/>
                    </a:cubicBezTo>
                    <a:cubicBezTo>
                      <a:pt x="726" y="1569"/>
                      <a:pt x="746" y="1580"/>
                      <a:pt x="748" y="1610"/>
                    </a:cubicBezTo>
                    <a:cubicBezTo>
                      <a:pt x="748" y="1610"/>
                      <a:pt x="742" y="1663"/>
                      <a:pt x="765" y="1653"/>
                    </a:cubicBezTo>
                    <a:cubicBezTo>
                      <a:pt x="831" y="1598"/>
                      <a:pt x="831" y="1598"/>
                      <a:pt x="831" y="1598"/>
                    </a:cubicBezTo>
                    <a:cubicBezTo>
                      <a:pt x="831" y="1598"/>
                      <a:pt x="859" y="1577"/>
                      <a:pt x="850" y="1562"/>
                    </a:cubicBezTo>
                    <a:cubicBezTo>
                      <a:pt x="820" y="1528"/>
                      <a:pt x="820" y="1528"/>
                      <a:pt x="820" y="1528"/>
                    </a:cubicBezTo>
                    <a:cubicBezTo>
                      <a:pt x="820" y="1528"/>
                      <a:pt x="813" y="1527"/>
                      <a:pt x="810" y="1485"/>
                    </a:cubicBezTo>
                    <a:cubicBezTo>
                      <a:pt x="810" y="1485"/>
                      <a:pt x="789" y="1383"/>
                      <a:pt x="764" y="1351"/>
                    </a:cubicBezTo>
                    <a:cubicBezTo>
                      <a:pt x="764" y="1351"/>
                      <a:pt x="755" y="1335"/>
                      <a:pt x="766" y="1301"/>
                    </a:cubicBezTo>
                    <a:cubicBezTo>
                      <a:pt x="796" y="996"/>
                      <a:pt x="796" y="996"/>
                      <a:pt x="796" y="996"/>
                    </a:cubicBezTo>
                    <a:cubicBezTo>
                      <a:pt x="796" y="996"/>
                      <a:pt x="811" y="987"/>
                      <a:pt x="820" y="973"/>
                    </a:cubicBezTo>
                    <a:cubicBezTo>
                      <a:pt x="820" y="973"/>
                      <a:pt x="844" y="972"/>
                      <a:pt x="845" y="940"/>
                    </a:cubicBezTo>
                    <a:cubicBezTo>
                      <a:pt x="845" y="940"/>
                      <a:pt x="848" y="914"/>
                      <a:pt x="842" y="875"/>
                    </a:cubicBezTo>
                    <a:cubicBezTo>
                      <a:pt x="845" y="869"/>
                      <a:pt x="845" y="869"/>
                      <a:pt x="845" y="869"/>
                    </a:cubicBezTo>
                    <a:cubicBezTo>
                      <a:pt x="845" y="869"/>
                      <a:pt x="857" y="704"/>
                      <a:pt x="853" y="667"/>
                    </a:cubicBezTo>
                    <a:cubicBezTo>
                      <a:pt x="853" y="667"/>
                      <a:pt x="852" y="554"/>
                      <a:pt x="792" y="314"/>
                    </a:cubicBezTo>
                    <a:cubicBezTo>
                      <a:pt x="792" y="314"/>
                      <a:pt x="790" y="299"/>
                      <a:pt x="765" y="295"/>
                    </a:cubicBezTo>
                    <a:cubicBezTo>
                      <a:pt x="765" y="295"/>
                      <a:pt x="648" y="258"/>
                      <a:pt x="635" y="247"/>
                    </a:cubicBezTo>
                    <a:cubicBezTo>
                      <a:pt x="635" y="247"/>
                      <a:pt x="622" y="229"/>
                      <a:pt x="616" y="217"/>
                    </a:cubicBezTo>
                    <a:cubicBezTo>
                      <a:pt x="616" y="199"/>
                      <a:pt x="616" y="199"/>
                      <a:pt x="616" y="199"/>
                    </a:cubicBezTo>
                    <a:cubicBezTo>
                      <a:pt x="616" y="199"/>
                      <a:pt x="628" y="206"/>
                      <a:pt x="642" y="170"/>
                    </a:cubicBezTo>
                    <a:cubicBezTo>
                      <a:pt x="642" y="170"/>
                      <a:pt x="664" y="142"/>
                      <a:pt x="636" y="140"/>
                    </a:cubicBezTo>
                    <a:cubicBezTo>
                      <a:pt x="636" y="140"/>
                      <a:pt x="652" y="61"/>
                      <a:pt x="617" y="54"/>
                    </a:cubicBezTo>
                    <a:cubicBezTo>
                      <a:pt x="617" y="54"/>
                      <a:pt x="610" y="0"/>
                      <a:pt x="535" y="23"/>
                    </a:cubicBezTo>
                    <a:cubicBezTo>
                      <a:pt x="535" y="23"/>
                      <a:pt x="496" y="31"/>
                      <a:pt x="484" y="92"/>
                    </a:cubicBezTo>
                    <a:cubicBezTo>
                      <a:pt x="484" y="127"/>
                      <a:pt x="484" y="127"/>
                      <a:pt x="484" y="127"/>
                    </a:cubicBezTo>
                    <a:cubicBezTo>
                      <a:pt x="484" y="127"/>
                      <a:pt x="474" y="121"/>
                      <a:pt x="477" y="142"/>
                    </a:cubicBezTo>
                    <a:cubicBezTo>
                      <a:pt x="477" y="142"/>
                      <a:pt x="484" y="183"/>
                      <a:pt x="490" y="182"/>
                    </a:cubicBezTo>
                    <a:lnTo>
                      <a:pt x="498" y="221"/>
                    </a:lnTo>
                    <a:close/>
                  </a:path>
                </a:pathLst>
              </a:custGeom>
              <a:gradFill rotWithShape="1">
                <a:gsLst>
                  <a:gs pos="0">
                    <a:srgbClr val="222222"/>
                  </a:gs>
                  <a:gs pos="100000">
                    <a:srgbClr val="808080"/>
                  </a:gs>
                </a:gsLst>
                <a:lin ang="5400000" scaled="1"/>
              </a:gradFill>
              <a:ln w="9525">
                <a:solidFill>
                  <a:schemeClr val="bg1"/>
                </a:solidFill>
                <a:round/>
              </a:ln>
            </p:spPr>
            <p:txBody>
              <a:bodyPr/>
              <a:lstStyle/>
              <a:p>
                <a:endParaRPr lang="tr-TR"/>
              </a:p>
            </p:txBody>
          </p:sp>
          <p:sp>
            <p:nvSpPr>
              <p:cNvPr id="13323" name="Freeform 30"/>
              <p:cNvSpPr/>
              <p:nvPr/>
            </p:nvSpPr>
            <p:spPr bwMode="auto">
              <a:xfrm flipH="1">
                <a:off x="6884" y="1101"/>
                <a:ext cx="248" cy="932"/>
              </a:xfrm>
              <a:custGeom>
                <a:avLst/>
                <a:gdLst>
                  <a:gd name="T0" fmla="*/ 512 w 124"/>
                  <a:gd name="T1" fmla="*/ 256 h 466"/>
                  <a:gd name="T2" fmla="*/ 11776 w 124"/>
                  <a:gd name="T3" fmla="*/ 14080 h 466"/>
                  <a:gd name="T4" fmla="*/ 15616 w 124"/>
                  <a:gd name="T5" fmla="*/ 14336 h 466"/>
                  <a:gd name="T6" fmla="*/ 19968 w 124"/>
                  <a:gd name="T7" fmla="*/ 13056 h 466"/>
                  <a:gd name="T8" fmla="*/ 30464 w 124"/>
                  <a:gd name="T9" fmla="*/ 1024 h 466"/>
                  <a:gd name="T10" fmla="*/ 30720 w 124"/>
                  <a:gd name="T11" fmla="*/ 0 h 466"/>
                  <a:gd name="T12" fmla="*/ 31744 w 124"/>
                  <a:gd name="T13" fmla="*/ 1792 h 466"/>
                  <a:gd name="T14" fmla="*/ 27392 w 124"/>
                  <a:gd name="T15" fmla="*/ 83712 h 466"/>
                  <a:gd name="T16" fmla="*/ 29952 w 124"/>
                  <a:gd name="T17" fmla="*/ 110080 h 466"/>
                  <a:gd name="T18" fmla="*/ 5120 w 124"/>
                  <a:gd name="T19" fmla="*/ 116736 h 466"/>
                  <a:gd name="T20" fmla="*/ 0 w 124"/>
                  <a:gd name="T21" fmla="*/ 1280 h 466"/>
                  <a:gd name="T22" fmla="*/ 512 w 124"/>
                  <a:gd name="T23" fmla="*/ 256 h 4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4"/>
                  <a:gd name="T37" fmla="*/ 0 h 466"/>
                  <a:gd name="T38" fmla="*/ 124 w 124"/>
                  <a:gd name="T39" fmla="*/ 466 h 4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4" h="466">
                    <a:moveTo>
                      <a:pt x="2" y="1"/>
                    </a:moveTo>
                    <a:cubicBezTo>
                      <a:pt x="2" y="1"/>
                      <a:pt x="27" y="32"/>
                      <a:pt x="46" y="55"/>
                    </a:cubicBezTo>
                    <a:cubicBezTo>
                      <a:pt x="54" y="57"/>
                      <a:pt x="52" y="57"/>
                      <a:pt x="61" y="56"/>
                    </a:cubicBezTo>
                    <a:cubicBezTo>
                      <a:pt x="61" y="56"/>
                      <a:pt x="67" y="58"/>
                      <a:pt x="78" y="51"/>
                    </a:cubicBezTo>
                    <a:cubicBezTo>
                      <a:pt x="90" y="39"/>
                      <a:pt x="105" y="34"/>
                      <a:pt x="119" y="4"/>
                    </a:cubicBezTo>
                    <a:cubicBezTo>
                      <a:pt x="120" y="0"/>
                      <a:pt x="120" y="0"/>
                      <a:pt x="120" y="0"/>
                    </a:cubicBezTo>
                    <a:cubicBezTo>
                      <a:pt x="124" y="7"/>
                      <a:pt x="124" y="7"/>
                      <a:pt x="124" y="7"/>
                    </a:cubicBezTo>
                    <a:cubicBezTo>
                      <a:pt x="124" y="7"/>
                      <a:pt x="102" y="232"/>
                      <a:pt x="107" y="327"/>
                    </a:cubicBezTo>
                    <a:cubicBezTo>
                      <a:pt x="107" y="327"/>
                      <a:pt x="112" y="421"/>
                      <a:pt x="117" y="430"/>
                    </a:cubicBezTo>
                    <a:cubicBezTo>
                      <a:pt x="117" y="430"/>
                      <a:pt x="42" y="466"/>
                      <a:pt x="20" y="456"/>
                    </a:cubicBezTo>
                    <a:cubicBezTo>
                      <a:pt x="20" y="456"/>
                      <a:pt x="33" y="118"/>
                      <a:pt x="0" y="5"/>
                    </a:cubicBezTo>
                    <a:lnTo>
                      <a:pt x="2" y="1"/>
                    </a:lnTo>
                    <a:close/>
                  </a:path>
                </a:pathLst>
              </a:custGeom>
              <a:solidFill>
                <a:srgbClr val="FFFFFF"/>
              </a:solidFill>
              <a:ln w="9525">
                <a:solidFill>
                  <a:schemeClr val="bg1"/>
                </a:solidFill>
                <a:round/>
              </a:ln>
            </p:spPr>
            <p:txBody>
              <a:bodyPr/>
              <a:lstStyle/>
              <a:p>
                <a:endParaRPr lang="tr-TR"/>
              </a:p>
            </p:txBody>
          </p:sp>
          <p:sp>
            <p:nvSpPr>
              <p:cNvPr id="13324" name="Freeform 31"/>
              <p:cNvSpPr/>
              <p:nvPr/>
            </p:nvSpPr>
            <p:spPr bwMode="auto">
              <a:xfrm flipH="1">
                <a:off x="6932" y="1211"/>
                <a:ext cx="126" cy="776"/>
              </a:xfrm>
              <a:custGeom>
                <a:avLst/>
                <a:gdLst>
                  <a:gd name="T0" fmla="*/ 2304 w 63"/>
                  <a:gd name="T1" fmla="*/ 0 h 388"/>
                  <a:gd name="T2" fmla="*/ 9216 w 63"/>
                  <a:gd name="T3" fmla="*/ 0 h 388"/>
                  <a:gd name="T4" fmla="*/ 12032 w 63"/>
                  <a:gd name="T5" fmla="*/ 4096 h 388"/>
                  <a:gd name="T6" fmla="*/ 10240 w 63"/>
                  <a:gd name="T7" fmla="*/ 8704 h 388"/>
                  <a:gd name="T8" fmla="*/ 14848 w 63"/>
                  <a:gd name="T9" fmla="*/ 92672 h 388"/>
                  <a:gd name="T10" fmla="*/ 8448 w 63"/>
                  <a:gd name="T11" fmla="*/ 99328 h 388"/>
                  <a:gd name="T12" fmla="*/ 0 w 63"/>
                  <a:gd name="T13" fmla="*/ 94720 h 388"/>
                  <a:gd name="T14" fmla="*/ 4352 w 63"/>
                  <a:gd name="T15" fmla="*/ 9728 h 388"/>
                  <a:gd name="T16" fmla="*/ 768 w 63"/>
                  <a:gd name="T17" fmla="*/ 4864 h 388"/>
                  <a:gd name="T18" fmla="*/ 2304 w 63"/>
                  <a:gd name="T19" fmla="*/ 0 h 3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388"/>
                  <a:gd name="T32" fmla="*/ 63 w 63"/>
                  <a:gd name="T33" fmla="*/ 388 h 3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388">
                    <a:moveTo>
                      <a:pt x="9" y="0"/>
                    </a:moveTo>
                    <a:cubicBezTo>
                      <a:pt x="36" y="0"/>
                      <a:pt x="36" y="0"/>
                      <a:pt x="36" y="0"/>
                    </a:cubicBezTo>
                    <a:cubicBezTo>
                      <a:pt x="36" y="0"/>
                      <a:pt x="46" y="12"/>
                      <a:pt x="47" y="16"/>
                    </a:cubicBezTo>
                    <a:cubicBezTo>
                      <a:pt x="47" y="19"/>
                      <a:pt x="43" y="29"/>
                      <a:pt x="40" y="34"/>
                    </a:cubicBezTo>
                    <a:cubicBezTo>
                      <a:pt x="40" y="34"/>
                      <a:pt x="63" y="138"/>
                      <a:pt x="58" y="362"/>
                    </a:cubicBezTo>
                    <a:cubicBezTo>
                      <a:pt x="33" y="388"/>
                      <a:pt x="33" y="388"/>
                      <a:pt x="33" y="388"/>
                    </a:cubicBezTo>
                    <a:cubicBezTo>
                      <a:pt x="0" y="370"/>
                      <a:pt x="0" y="370"/>
                      <a:pt x="0" y="370"/>
                    </a:cubicBezTo>
                    <a:cubicBezTo>
                      <a:pt x="0" y="370"/>
                      <a:pt x="4" y="98"/>
                      <a:pt x="17" y="38"/>
                    </a:cubicBezTo>
                    <a:cubicBezTo>
                      <a:pt x="17" y="38"/>
                      <a:pt x="2" y="22"/>
                      <a:pt x="3" y="19"/>
                    </a:cubicBezTo>
                    <a:lnTo>
                      <a:pt x="9" y="0"/>
                    </a:lnTo>
                    <a:close/>
                  </a:path>
                </a:pathLst>
              </a:custGeom>
              <a:solidFill>
                <a:srgbClr val="99141B"/>
              </a:solidFill>
              <a:ln w="9525">
                <a:solidFill>
                  <a:schemeClr val="bg1"/>
                </a:solidFill>
                <a:round/>
              </a:ln>
            </p:spPr>
            <p:txBody>
              <a:bodyPr/>
              <a:lstStyle/>
              <a:p>
                <a:endParaRPr lang="tr-TR"/>
              </a:p>
            </p:txBody>
          </p:sp>
          <p:sp>
            <p:nvSpPr>
              <p:cNvPr id="13325" name="Line 32"/>
              <p:cNvSpPr>
                <a:spLocks noChangeShapeType="1"/>
              </p:cNvSpPr>
              <p:nvPr/>
            </p:nvSpPr>
            <p:spPr bwMode="auto">
              <a:xfrm flipH="1">
                <a:off x="7840" y="1215"/>
                <a:ext cx="0" cy="0"/>
              </a:xfrm>
              <a:prstGeom prst="line">
                <a:avLst/>
              </a:prstGeom>
              <a:noFill/>
              <a:ln w="9525">
                <a:solidFill>
                  <a:schemeClr val="bg1"/>
                </a:solidFill>
                <a:round/>
              </a:ln>
              <a:extLst>
                <a:ext uri="{909E8E84-426E-40DD-AFC4-6F175D3DCCD1}">
                  <a14:hiddenFill xmlns:a14="http://schemas.microsoft.com/office/drawing/2010/main">
                    <a:noFill/>
                  </a14:hiddenFill>
                </a:ext>
              </a:extLst>
            </p:spPr>
            <p:txBody>
              <a:bodyPr/>
              <a:lstStyle/>
              <a:p>
                <a:endParaRPr lang="tr-TR"/>
              </a:p>
            </p:txBody>
          </p:sp>
          <p:sp>
            <p:nvSpPr>
              <p:cNvPr id="13326" name="Line 33"/>
              <p:cNvSpPr>
                <a:spLocks noChangeShapeType="1"/>
              </p:cNvSpPr>
              <p:nvPr/>
            </p:nvSpPr>
            <p:spPr bwMode="auto">
              <a:xfrm flipH="1">
                <a:off x="7840" y="1215"/>
                <a:ext cx="0" cy="0"/>
              </a:xfrm>
              <a:prstGeom prst="line">
                <a:avLst/>
              </a:prstGeom>
              <a:noFill/>
              <a:ln w="9525">
                <a:solidFill>
                  <a:schemeClr val="bg1"/>
                </a:solidFill>
                <a:round/>
              </a:ln>
              <a:extLst>
                <a:ext uri="{909E8E84-426E-40DD-AFC4-6F175D3DCCD1}">
                  <a14:hiddenFill xmlns:a14="http://schemas.microsoft.com/office/drawing/2010/main">
                    <a:noFill/>
                  </a14:hiddenFill>
                </a:ext>
              </a:extLst>
            </p:spPr>
            <p:txBody>
              <a:bodyPr/>
              <a:lstStyle/>
              <a:p>
                <a:endParaRPr lang="tr-TR"/>
              </a:p>
            </p:txBody>
          </p:sp>
        </p:grpSp>
      </p:grpSp>
      <p:sp>
        <p:nvSpPr>
          <p:cNvPr id="217105" name="AutoShape 35" descr="Bild20"/>
          <p:cNvSpPr>
            <a:spLocks noChangeArrowheads="1"/>
          </p:cNvSpPr>
          <p:nvPr/>
        </p:nvSpPr>
        <p:spPr bwMode="gray">
          <a:xfrm>
            <a:off x="2743200" y="3321050"/>
            <a:ext cx="5254625" cy="2570163"/>
          </a:xfrm>
          <a:prstGeom prst="roundRect">
            <a:avLst>
              <a:gd name="adj" fmla="val 5556"/>
            </a:avLst>
          </a:prstGeom>
          <a:blipFill dpi="0" rotWithShape="1">
            <a:blip r:embed="rId3"/>
            <a:srcRect/>
            <a:stretch>
              <a:fillRect/>
            </a:stretch>
          </a:blipFill>
          <a:ln w="25400">
            <a:solidFill>
              <a:srgbClr val="EAEAEA"/>
            </a:solidFill>
            <a:round/>
          </a:ln>
        </p:spPr>
        <p:txBody>
          <a:bodyPr lIns="108000" tIns="108000" rIns="36000" bIns="36000"/>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eaLnBrk="1" hangingPunct="1">
              <a:spcBef>
                <a:spcPct val="0"/>
              </a:spcBef>
              <a:buClrTx/>
              <a:buSzTx/>
              <a:buFontTx/>
              <a:buNone/>
            </a:pPr>
            <a:endParaRPr lang="tr-TR" altLang="tr-TR" sz="1800">
              <a:solidFill>
                <a:srgbClr val="000000"/>
              </a:solidFill>
            </a:endParaRPr>
          </a:p>
        </p:txBody>
      </p:sp>
      <p:sp>
        <p:nvSpPr>
          <p:cNvPr id="217117" name="Rectangle 29"/>
          <p:cNvSpPr>
            <a:spLocks noChangeArrowheads="1"/>
          </p:cNvSpPr>
          <p:nvPr/>
        </p:nvSpPr>
        <p:spPr bwMode="auto">
          <a:xfrm rot="5400000">
            <a:off x="4514850" y="2343150"/>
            <a:ext cx="114300" cy="9144000"/>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eaLnBrk="1" hangingPunct="1">
              <a:spcBef>
                <a:spcPct val="0"/>
              </a:spcBef>
              <a:buClrTx/>
              <a:buSzTx/>
              <a:buFontTx/>
              <a:buNone/>
            </a:pPr>
            <a:endParaRPr lang="tr-TR" altLang="tr-TR" sz="1800">
              <a:solidFill>
                <a:srgbClr val="000000"/>
              </a:solidFill>
            </a:endParaRPr>
          </a:p>
        </p:txBody>
      </p:sp>
      <p:sp>
        <p:nvSpPr>
          <p:cNvPr id="13318" name="Rectangle 30"/>
          <p:cNvSpPr>
            <a:spLocks noChangeArrowheads="1"/>
          </p:cNvSpPr>
          <p:nvPr/>
        </p:nvSpPr>
        <p:spPr bwMode="auto">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itchFamily="34" charset="0"/>
              </a:defRPr>
            </a:lvl9pPr>
          </a:lstStyle>
          <a:p>
            <a:pPr>
              <a:lnSpc>
                <a:spcPct val="90000"/>
              </a:lnSpc>
              <a:spcBef>
                <a:spcPct val="0"/>
              </a:spcBef>
              <a:buClrTx/>
              <a:buSzTx/>
              <a:buFontTx/>
              <a:buNone/>
            </a:pPr>
            <a:endParaRPr lang="tr-TR" altLang="tr-TR" sz="1800" b="1" noProof="1">
              <a:solidFill>
                <a:srgbClr val="000000"/>
              </a:solidFill>
            </a:endParaRPr>
          </a:p>
        </p:txBody>
      </p:sp>
      <p:pic>
        <p:nvPicPr>
          <p:cNvPr id="13319" name="Picture 2" descr="D:\DOKTOR\1-ISTANBULUZMAN\1-EĞİTİM KURUMU\1. İstanbuluzman\2-RESİMLER\Dokuman\Users Folder Black.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4888" y="0"/>
            <a:ext cx="324802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9076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7105"/>
                                        </p:tgtEl>
                                        <p:attrNameLst>
                                          <p:attrName>style.visibility</p:attrName>
                                        </p:attrNameLst>
                                      </p:cBhvr>
                                      <p:to>
                                        <p:strVal val="visible"/>
                                      </p:to>
                                    </p:set>
                                    <p:animEffect transition="in" filter="wipe(left)">
                                      <p:cBhvr>
                                        <p:cTn id="11" dur="500"/>
                                        <p:tgtEl>
                                          <p:spTgt spid="217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05"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a:spLocks noChangeArrowheads="1"/>
          </p:cNvSpPr>
          <p:nvPr/>
        </p:nvSpPr>
        <p:spPr bwMode="auto">
          <a:xfrm>
            <a:off x="533400" y="5638800"/>
            <a:ext cx="8153400" cy="720080"/>
          </a:xfrm>
          <a:prstGeom prst="rect">
            <a:avLst/>
          </a:prstGeom>
          <a:solidFill>
            <a:schemeClr val="bg1"/>
          </a:solidFill>
          <a:ln w="9525" algn="ctr">
            <a:noFill/>
            <a:round/>
            <a:headEnd/>
            <a:tailEnd/>
          </a:ln>
        </p:spPr>
        <p:txBody>
          <a:bodyPr wrap="none" anchor="ctr"/>
          <a:lstStyle/>
          <a:p>
            <a:pPr algn="ctr" eaLnBrk="1" hangingPunct="1">
              <a:defRPr/>
            </a:pPr>
            <a:r>
              <a:rPr lang="tr-TR" sz="3600" noProof="1">
                <a:effectLst>
                  <a:innerShdw blurRad="63500" dist="50800" dir="8100000">
                    <a:prstClr val="black">
                      <a:alpha val="50000"/>
                    </a:prstClr>
                  </a:innerShdw>
                </a:effectLst>
                <a:latin typeface="Monotype Corsiva" panose="03010101010201010101" pitchFamily="66" charset="0"/>
                <a:cs typeface="Calibri" pitchFamily="34" charset="0"/>
              </a:rPr>
              <a:t>Doç. Dr. Ibrahim BULDUK</a:t>
            </a:r>
          </a:p>
        </p:txBody>
      </p:sp>
      <p:sp>
        <p:nvSpPr>
          <p:cNvPr id="2" name="Dikdörtgen 1"/>
          <p:cNvSpPr/>
          <p:nvPr/>
        </p:nvSpPr>
        <p:spPr>
          <a:xfrm>
            <a:off x="609600" y="1066800"/>
            <a:ext cx="7924800" cy="1015663"/>
          </a:xfrm>
          <a:prstGeom prst="rect">
            <a:avLst/>
          </a:prstGeom>
        </p:spPr>
        <p:txBody>
          <a:bodyPr>
            <a:spAutoFit/>
          </a:bodyPr>
          <a:lstStyle/>
          <a:p>
            <a:pPr algn="ctr" eaLnBrk="1" hangingPunct="1">
              <a:defRPr/>
            </a:pPr>
            <a:r>
              <a:rPr lang="tr-TR" sz="6000" b="1" noProof="1">
                <a:solidFill>
                  <a:srgbClr val="C00000"/>
                </a:solidFill>
                <a:effectLst>
                  <a:innerShdw blurRad="63500" dist="50800" dir="8100000">
                    <a:prstClr val="black">
                      <a:alpha val="50000"/>
                    </a:prstClr>
                  </a:innerShdw>
                </a:effectLst>
                <a:latin typeface="Monotype Corsiva" panose="03010101010201010101" pitchFamily="66" charset="0"/>
                <a:cs typeface="Calibri" pitchFamily="34" charset="0"/>
              </a:rPr>
              <a:t>KANUNLARDA ISG </a:t>
            </a:r>
          </a:p>
        </p:txBody>
      </p:sp>
      <p:pic>
        <p:nvPicPr>
          <p:cNvPr id="7172"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1288" y="2616200"/>
            <a:ext cx="37814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358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7"/>
          <p:cNvSpPr>
            <a:spLocks noChangeArrowheads="1"/>
          </p:cNvSpPr>
          <p:nvPr/>
        </p:nvSpPr>
        <p:spPr bwMode="auto">
          <a:xfrm>
            <a:off x="14478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tr-TR" altLang="tr-TR"/>
          </a:p>
        </p:txBody>
      </p:sp>
      <p:sp>
        <p:nvSpPr>
          <p:cNvPr id="14339"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340"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341"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342"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343"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43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346"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0"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16" name="Dikdörtgen 15"/>
          <p:cNvSpPr/>
          <p:nvPr/>
        </p:nvSpPr>
        <p:spPr>
          <a:xfrm>
            <a:off x="0" y="174558"/>
            <a:ext cx="9144000" cy="535531"/>
          </a:xfrm>
          <a:prstGeom prst="rect">
            <a:avLst/>
          </a:prstGeom>
        </p:spPr>
        <p:txBody>
          <a:bodyPr wrap="square">
            <a:spAutoFit/>
          </a:bodyPr>
          <a:lstStyle/>
          <a:p>
            <a:pPr algn="ctr">
              <a:lnSpc>
                <a:spcPct val="90000"/>
              </a:lnSpc>
              <a:defRPr/>
            </a:pPr>
            <a:r>
              <a:rPr lang="tr-TR" sz="3200" b="1" noProof="1">
                <a:effectLst>
                  <a:innerShdw blurRad="63500" dist="50800" dir="8100000">
                    <a:prstClr val="black">
                      <a:alpha val="50000"/>
                    </a:prstClr>
                  </a:innerShdw>
                </a:effectLst>
                <a:latin typeface="Calibri" pitchFamily="34" charset="0"/>
                <a:cs typeface="Calibri" pitchFamily="34" charset="0"/>
              </a:rPr>
              <a:t>KANUNLARDA HİYERARŞİ</a:t>
            </a:r>
          </a:p>
        </p:txBody>
      </p:sp>
      <p:sp>
        <p:nvSpPr>
          <p:cNvPr id="1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6" name="Dikdörtgen 5"/>
          <p:cNvSpPr/>
          <p:nvPr/>
        </p:nvSpPr>
        <p:spPr>
          <a:xfrm>
            <a:off x="404949" y="1080757"/>
            <a:ext cx="8451668" cy="707886"/>
          </a:xfrm>
          <a:prstGeom prst="rect">
            <a:avLst/>
          </a:prstGeom>
        </p:spPr>
        <p:txBody>
          <a:bodyPr wrap="square">
            <a:spAutoFit/>
          </a:bodyPr>
          <a:lstStyle/>
          <a:p>
            <a:pPr algn="just">
              <a:defRPr/>
            </a:pPr>
            <a:r>
              <a:rPr lang="tr-TR" sz="2000" b="1" i="1" u="sng" dirty="0">
                <a:solidFill>
                  <a:srgbClr val="C00000"/>
                </a:solidFill>
                <a:latin typeface="Calibri" panose="020F0502020204030204" pitchFamily="34" charset="0"/>
                <a:cs typeface="Arial" panose="020B0604020202020204" pitchFamily="34" charset="0"/>
              </a:rPr>
              <a:t>İş sağlığı ve güvenliği alanında mevzuat bağlayıcılık hiyerarşisi</a:t>
            </a:r>
            <a:r>
              <a:rPr lang="tr-TR" sz="2000" i="1" dirty="0">
                <a:latin typeface="Calibri" panose="020F0502020204030204" pitchFamily="34" charset="0"/>
                <a:cs typeface="Arial" panose="020B0604020202020204" pitchFamily="34" charset="0"/>
              </a:rPr>
              <a:t>ne göre yukarıdan aşağıya şu şekilde sıralanmaktadır; </a:t>
            </a:r>
          </a:p>
        </p:txBody>
      </p:sp>
      <p:graphicFrame>
        <p:nvGraphicFramePr>
          <p:cNvPr id="15" name="Diagram 3"/>
          <p:cNvGraphicFramePr/>
          <p:nvPr>
            <p:extLst>
              <p:ext uri="{D42A27DB-BD31-4B8C-83A1-F6EECF244321}">
                <p14:modId xmlns:p14="http://schemas.microsoft.com/office/powerpoint/2010/main" val="1858769117"/>
              </p:ext>
            </p:extLst>
          </p:nvPr>
        </p:nvGraphicFramePr>
        <p:xfrm>
          <a:off x="455534" y="2197002"/>
          <a:ext cx="8496944" cy="864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8" name="Diagram 9"/>
          <p:cNvGraphicFramePr/>
          <p:nvPr>
            <p:extLst>
              <p:ext uri="{D42A27DB-BD31-4B8C-83A1-F6EECF244321}">
                <p14:modId xmlns:p14="http://schemas.microsoft.com/office/powerpoint/2010/main" val="2271588519"/>
              </p:ext>
            </p:extLst>
          </p:nvPr>
        </p:nvGraphicFramePr>
        <p:xfrm>
          <a:off x="460521" y="1693143"/>
          <a:ext cx="8496944" cy="8640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9" name="Diagram 3"/>
          <p:cNvGraphicFramePr/>
          <p:nvPr>
            <p:extLst>
              <p:ext uri="{D42A27DB-BD31-4B8C-83A1-F6EECF244321}">
                <p14:modId xmlns:p14="http://schemas.microsoft.com/office/powerpoint/2010/main" val="902777691"/>
              </p:ext>
            </p:extLst>
          </p:nvPr>
        </p:nvGraphicFramePr>
        <p:xfrm>
          <a:off x="455532" y="2715437"/>
          <a:ext cx="8496944" cy="86409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20" name="Diagram 3"/>
          <p:cNvGraphicFramePr/>
          <p:nvPr>
            <p:extLst>
              <p:ext uri="{D42A27DB-BD31-4B8C-83A1-F6EECF244321}">
                <p14:modId xmlns:p14="http://schemas.microsoft.com/office/powerpoint/2010/main" val="871072601"/>
              </p:ext>
            </p:extLst>
          </p:nvPr>
        </p:nvGraphicFramePr>
        <p:xfrm>
          <a:off x="455535" y="3220809"/>
          <a:ext cx="8496944" cy="86409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21" name="Diagram 3"/>
          <p:cNvGraphicFramePr/>
          <p:nvPr>
            <p:extLst>
              <p:ext uri="{D42A27DB-BD31-4B8C-83A1-F6EECF244321}">
                <p14:modId xmlns:p14="http://schemas.microsoft.com/office/powerpoint/2010/main" val="2383609445"/>
              </p:ext>
            </p:extLst>
          </p:nvPr>
        </p:nvGraphicFramePr>
        <p:xfrm>
          <a:off x="468597" y="3732309"/>
          <a:ext cx="8496944" cy="864096"/>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22" name="Diagram 3"/>
          <p:cNvGraphicFramePr/>
          <p:nvPr>
            <p:extLst>
              <p:ext uri="{D42A27DB-BD31-4B8C-83A1-F6EECF244321}">
                <p14:modId xmlns:p14="http://schemas.microsoft.com/office/powerpoint/2010/main" val="24672264"/>
              </p:ext>
            </p:extLst>
          </p:nvPr>
        </p:nvGraphicFramePr>
        <p:xfrm>
          <a:off x="481659" y="4243802"/>
          <a:ext cx="8496944" cy="864096"/>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23" name="Diagram 3"/>
          <p:cNvGraphicFramePr/>
          <p:nvPr>
            <p:extLst>
              <p:ext uri="{D42A27DB-BD31-4B8C-83A1-F6EECF244321}">
                <p14:modId xmlns:p14="http://schemas.microsoft.com/office/powerpoint/2010/main" val="1782058199"/>
              </p:ext>
            </p:extLst>
          </p:nvPr>
        </p:nvGraphicFramePr>
        <p:xfrm>
          <a:off x="451180" y="4761969"/>
          <a:ext cx="8496944" cy="864096"/>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graphicFrame>
        <p:nvGraphicFramePr>
          <p:cNvPr id="24" name="Diagram 3"/>
          <p:cNvGraphicFramePr/>
          <p:nvPr>
            <p:extLst>
              <p:ext uri="{D42A27DB-BD31-4B8C-83A1-F6EECF244321}">
                <p14:modId xmlns:p14="http://schemas.microsoft.com/office/powerpoint/2010/main" val="1500449930"/>
              </p:ext>
            </p:extLst>
          </p:nvPr>
        </p:nvGraphicFramePr>
        <p:xfrm>
          <a:off x="459886" y="5267066"/>
          <a:ext cx="8496944" cy="864096"/>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spTree>
    <p:extLst>
      <p:ext uri="{BB962C8B-B14F-4D97-AF65-F5344CB8AC3E}">
        <p14:creationId xmlns:p14="http://schemas.microsoft.com/office/powerpoint/2010/main" val="3761761216"/>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Graphic spid="18" grpId="0">
        <p:bldAsOne/>
      </p:bldGraphic>
      <p:bldGraphic spid="19" grpId="0">
        <p:bldAsOne/>
      </p:bldGraphic>
      <p:bldGraphic spid="20" grpId="0">
        <p:bldAsOne/>
      </p:bldGraphic>
      <p:bldGraphic spid="21" grpId="0">
        <p:bldAsOne/>
      </p:bldGraphic>
      <p:bldGraphic spid="22" grpId="0">
        <p:bldAsOne/>
      </p:bldGraphic>
      <p:bldGraphic spid="23" grpId="0">
        <p:bldAsOne/>
      </p:bldGraphic>
      <p:bldGraphic spid="2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a:effectLst>
                  <a:innerShdw blurRad="63500" dist="50800" dir="8100000">
                    <a:prstClr val="black">
                      <a:alpha val="50000"/>
                    </a:prstClr>
                  </a:innerShdw>
                </a:effectLst>
                <a:latin typeface="Calibri" pitchFamily="34" charset="0"/>
                <a:cs typeface="Calibri" pitchFamily="34" charset="0"/>
              </a:rPr>
              <a:t>ANAYASA</a:t>
            </a:r>
          </a:p>
        </p:txBody>
      </p:sp>
      <p:sp>
        <p:nvSpPr>
          <p:cNvPr id="12293" name="Dikdörtgen 1"/>
          <p:cNvSpPr>
            <a:spLocks noChangeArrowheads="1"/>
          </p:cNvSpPr>
          <p:nvPr/>
        </p:nvSpPr>
        <p:spPr bwMode="auto">
          <a:xfrm>
            <a:off x="609600" y="1505265"/>
            <a:ext cx="8001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b="1" i="1" dirty="0">
                <a:latin typeface="Calibri" panose="020F0502020204030204" pitchFamily="34" charset="0"/>
                <a:cs typeface="Arial" panose="020B0604020202020204" pitchFamily="34" charset="0"/>
              </a:rPr>
              <a:t>Anayasada </a:t>
            </a:r>
            <a:r>
              <a:rPr lang="tr-TR" altLang="tr-TR" sz="2000" i="1" dirty="0">
                <a:latin typeface="Calibri" panose="020F0502020204030204" pitchFamily="34" charset="0"/>
                <a:cs typeface="Arial" panose="020B0604020202020204" pitchFamily="34" charset="0"/>
              </a:rPr>
              <a:t>iş sağlığı ve güvenliği terimi bire bir geçmemekle birlikte, iş sağlığı ve güvenliğini ilgilendiren hükümler yer almaktadır. Bunlar aşağıda özetlenmiştir.</a:t>
            </a:r>
          </a:p>
        </p:txBody>
      </p:sp>
      <p:pic>
        <p:nvPicPr>
          <p:cNvPr id="12294" name="Picture 2" descr="Image result for anaya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226" y="2819400"/>
            <a:ext cx="5400000" cy="3046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112916145"/>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a:effectLst>
                  <a:innerShdw blurRad="63500" dist="50800" dir="8100000">
                    <a:prstClr val="black">
                      <a:alpha val="50000"/>
                    </a:prstClr>
                  </a:innerShdw>
                </a:effectLst>
                <a:latin typeface="Calibri" pitchFamily="34" charset="0"/>
                <a:cs typeface="Calibri" pitchFamily="34" charset="0"/>
              </a:rPr>
              <a:t>ANAYASA</a:t>
            </a:r>
          </a:p>
        </p:txBody>
      </p:sp>
      <p:sp>
        <p:nvSpPr>
          <p:cNvPr id="12293" name="Dikdörtgen 1"/>
          <p:cNvSpPr>
            <a:spLocks noChangeArrowheads="1"/>
          </p:cNvSpPr>
          <p:nvPr/>
        </p:nvSpPr>
        <p:spPr bwMode="auto">
          <a:xfrm>
            <a:off x="609600" y="1505265"/>
            <a:ext cx="8001000"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buNone/>
              <a:defRPr/>
            </a:pPr>
            <a:r>
              <a:rPr lang="tr-TR" sz="2000" i="1" dirty="0">
                <a:latin typeface="Calibri" panose="020F0502020204030204" pitchFamily="34" charset="0"/>
              </a:rPr>
              <a:t>1982 tarihli anayasada iş sağlığı ve güvenliğine ilişkin konular aşağıdaki maddelerde hükme bağlanmıştır;</a:t>
            </a:r>
          </a:p>
          <a:p>
            <a:pPr algn="just">
              <a:buNone/>
              <a:defRPr/>
            </a:pPr>
            <a:endParaRPr lang="tr-TR" sz="2000" i="1" dirty="0">
              <a:latin typeface="Calibri" panose="020F0502020204030204" pitchFamily="34" charset="0"/>
            </a:endParaRPr>
          </a:p>
          <a:p>
            <a:pPr algn="just">
              <a:buNone/>
              <a:defRPr/>
            </a:pPr>
            <a:r>
              <a:rPr lang="tr-TR" sz="2000" b="1" i="1" dirty="0">
                <a:latin typeface="Calibri" panose="020F0502020204030204" pitchFamily="34" charset="0"/>
              </a:rPr>
              <a:t>Madde 2: </a:t>
            </a:r>
            <a:r>
              <a:rPr lang="tr-TR" sz="2000" i="1" dirty="0">
                <a:latin typeface="Calibri" panose="020F0502020204030204" pitchFamily="34" charset="0"/>
              </a:rPr>
              <a:t>Sosyal hukuk devleti,</a:t>
            </a:r>
          </a:p>
          <a:p>
            <a:pPr algn="just">
              <a:buNone/>
              <a:defRPr/>
            </a:pPr>
            <a:r>
              <a:rPr lang="tr-TR" sz="2000" b="1" i="1" dirty="0">
                <a:latin typeface="Calibri" panose="020F0502020204030204" pitchFamily="34" charset="0"/>
              </a:rPr>
              <a:t>Madde 5: </a:t>
            </a:r>
            <a:r>
              <a:rPr lang="tr-TR" sz="2000" i="1" dirty="0">
                <a:latin typeface="Calibri" panose="020F0502020204030204" pitchFamily="34" charset="0"/>
              </a:rPr>
              <a:t>Kişinin temel hak ve hürriyetleri,</a:t>
            </a:r>
          </a:p>
          <a:p>
            <a:pPr algn="just">
              <a:buNone/>
              <a:defRPr/>
            </a:pPr>
            <a:r>
              <a:rPr lang="tr-TR" sz="2000" b="1" i="1" dirty="0">
                <a:latin typeface="Calibri" panose="020F0502020204030204" pitchFamily="34" charset="0"/>
              </a:rPr>
              <a:t>Madde 17: </a:t>
            </a:r>
            <a:r>
              <a:rPr lang="tr-TR" sz="2000" i="1" dirty="0">
                <a:latin typeface="Calibri" panose="020F0502020204030204" pitchFamily="34" charset="0"/>
              </a:rPr>
              <a:t>Yaşama, maddi ve manevi varlığını koruma ve geliştirme hakkı.</a:t>
            </a:r>
            <a:endParaRPr lang="tr-TR" sz="2000" i="1" dirty="0">
              <a:solidFill>
                <a:srgbClr val="C00000"/>
              </a:solidFill>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93890738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a:effectLst>
                  <a:innerShdw blurRad="63500" dist="50800" dir="8100000">
                    <a:prstClr val="black">
                      <a:alpha val="50000"/>
                    </a:prstClr>
                  </a:innerShdw>
                </a:effectLst>
                <a:latin typeface="Calibri" pitchFamily="34" charset="0"/>
                <a:cs typeface="Calibri" pitchFamily="34" charset="0"/>
              </a:rPr>
              <a:t>ANAYASA</a:t>
            </a:r>
          </a:p>
        </p:txBody>
      </p:sp>
      <p:sp>
        <p:nvSpPr>
          <p:cNvPr id="12293" name="Dikdörtgen 1"/>
          <p:cNvSpPr>
            <a:spLocks noChangeArrowheads="1"/>
          </p:cNvSpPr>
          <p:nvPr/>
        </p:nvSpPr>
        <p:spPr bwMode="auto">
          <a:xfrm>
            <a:off x="609600" y="1505265"/>
            <a:ext cx="8001000" cy="305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buNone/>
              <a:defRPr/>
            </a:pPr>
            <a:r>
              <a:rPr lang="tr-TR" sz="2000" b="1" i="1" dirty="0" smtClean="0">
                <a:latin typeface="Calibri" panose="020F0502020204030204" pitchFamily="34" charset="0"/>
                <a:cs typeface="Arial" panose="020B0604020202020204" pitchFamily="34" charset="0"/>
              </a:rPr>
              <a:t>Madde 18</a:t>
            </a:r>
          </a:p>
          <a:p>
            <a:pPr>
              <a:buNone/>
              <a:defRPr/>
            </a:pPr>
            <a:endParaRPr lang="tr-TR" sz="2000" b="1" i="1" dirty="0">
              <a:latin typeface="Calibri" panose="020F0502020204030204" pitchFamily="34" charset="0"/>
              <a:cs typeface="Arial" panose="020B0604020202020204" pitchFamily="34" charset="0"/>
            </a:endParaRPr>
          </a:p>
          <a:p>
            <a:pPr>
              <a:buNone/>
              <a:defRPr/>
            </a:pPr>
            <a:r>
              <a:rPr lang="tr-TR" sz="2000" b="1" i="1" dirty="0" smtClean="0">
                <a:latin typeface="Calibri" panose="020F0502020204030204" pitchFamily="34" charset="0"/>
                <a:cs typeface="Arial" panose="020B0604020202020204" pitchFamily="34" charset="0"/>
              </a:rPr>
              <a:t>Zorla </a:t>
            </a:r>
            <a:r>
              <a:rPr lang="tr-TR" sz="2000" b="1" i="1" dirty="0">
                <a:latin typeface="Calibri" panose="020F0502020204030204" pitchFamily="34" charset="0"/>
                <a:cs typeface="Arial" panose="020B0604020202020204" pitchFamily="34" charset="0"/>
              </a:rPr>
              <a:t>çalıştırma yasağı</a:t>
            </a:r>
          </a:p>
          <a:p>
            <a:pPr>
              <a:buNone/>
              <a:defRPr/>
            </a:pPr>
            <a:endParaRPr lang="tr-TR" sz="2000" i="1" dirty="0">
              <a:latin typeface="Calibri" panose="020F0502020204030204" pitchFamily="34" charset="0"/>
              <a:cs typeface="Arial" panose="020B0604020202020204" pitchFamily="34" charset="0"/>
            </a:endParaRPr>
          </a:p>
          <a:p>
            <a:pPr algn="just">
              <a:buNone/>
              <a:defRPr/>
            </a:pPr>
            <a:r>
              <a:rPr lang="tr-TR" sz="2000" i="1" dirty="0">
                <a:latin typeface="Calibri" panose="020F0502020204030204" pitchFamily="34" charset="0"/>
                <a:cs typeface="Arial" panose="020B0604020202020204" pitchFamily="34" charset="0"/>
              </a:rPr>
              <a:t>Hiç kimse zorla çalıştırılamaz. Angarya yasaktır.</a:t>
            </a:r>
          </a:p>
          <a:p>
            <a:pPr algn="just">
              <a:buNone/>
              <a:defRPr/>
            </a:pPr>
            <a:r>
              <a:rPr lang="tr-TR" sz="2000" i="1" dirty="0">
                <a:latin typeface="Calibri" panose="020F0502020204030204" pitchFamily="34" charset="0"/>
                <a:cs typeface="Arial" panose="020B0604020202020204" pitchFamily="34" charset="0"/>
              </a:rPr>
              <a:t>Şekil ve şartları kanunla düzenlenmek üzere hükümlülük veya tutukluluk süreleri içindeki çalıştırmalar; olağanüstü hallerde vatandaşlardan istenecek hizmetler; ülke ihtiyaçlarının zorunlu kıldığı alanlarda öngörülen vatandaşlık ödevi niteliğindeki beden ve fikir çalışmaları, zorla çalıştırma sayılmaz.</a:t>
            </a:r>
            <a:endParaRPr lang="tr-TR" sz="2000" b="1" i="1" dirty="0">
              <a:solidFill>
                <a:srgbClr val="C00000"/>
              </a:solidFill>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020235645"/>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a:effectLst>
                  <a:innerShdw blurRad="63500" dist="50800" dir="8100000">
                    <a:prstClr val="black">
                      <a:alpha val="50000"/>
                    </a:prstClr>
                  </a:innerShdw>
                </a:effectLst>
                <a:latin typeface="Calibri" pitchFamily="34" charset="0"/>
                <a:cs typeface="Calibri" pitchFamily="34" charset="0"/>
              </a:rPr>
              <a:t>ANAYASA</a:t>
            </a:r>
          </a:p>
        </p:txBody>
      </p:sp>
      <p:sp>
        <p:nvSpPr>
          <p:cNvPr id="12293" name="Dikdörtgen 1"/>
          <p:cNvSpPr>
            <a:spLocks noChangeArrowheads="1"/>
          </p:cNvSpPr>
          <p:nvPr/>
        </p:nvSpPr>
        <p:spPr bwMode="auto">
          <a:xfrm>
            <a:off x="609600" y="1505265"/>
            <a:ext cx="8001000" cy="2593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buNone/>
              <a:defRPr/>
            </a:pPr>
            <a:r>
              <a:rPr lang="tr-TR" sz="2000" b="1" i="1" dirty="0" smtClean="0">
                <a:latin typeface="Calibri" panose="020F0502020204030204" pitchFamily="34" charset="0"/>
                <a:cs typeface="Arial" panose="020B0604020202020204" pitchFamily="34" charset="0"/>
              </a:rPr>
              <a:t>Madde 49</a:t>
            </a:r>
          </a:p>
          <a:p>
            <a:pPr>
              <a:buNone/>
              <a:defRPr/>
            </a:pPr>
            <a:endParaRPr lang="tr-TR" sz="2000" b="1" i="1" dirty="0">
              <a:latin typeface="Calibri" panose="020F0502020204030204" pitchFamily="34" charset="0"/>
              <a:cs typeface="Arial" panose="020B0604020202020204" pitchFamily="34" charset="0"/>
            </a:endParaRPr>
          </a:p>
          <a:p>
            <a:pPr algn="just">
              <a:spcBef>
                <a:spcPct val="0"/>
              </a:spcBef>
              <a:buClrTx/>
              <a:buSzTx/>
              <a:buNone/>
            </a:pPr>
            <a:r>
              <a:rPr lang="tr-TR" altLang="tr-TR" sz="2000" b="1" i="1" dirty="0">
                <a:solidFill>
                  <a:srgbClr val="C00000"/>
                </a:solidFill>
                <a:latin typeface="Calibri" panose="020F0502020204030204" pitchFamily="34" charset="0"/>
                <a:cs typeface="Arial" panose="020B0604020202020204" pitchFamily="34" charset="0"/>
              </a:rPr>
              <a:t>Çalışma, herkesin hakkı ve ödevidir.</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a:p>
            <a:pPr algn="just">
              <a:spcBef>
                <a:spcPct val="0"/>
              </a:spcBef>
              <a:buClrTx/>
              <a:buSzTx/>
              <a:buNone/>
            </a:pPr>
            <a:r>
              <a:rPr lang="tr-TR" altLang="tr-TR" sz="2000" i="1" dirty="0">
                <a:latin typeface="Calibri" panose="020F0502020204030204" pitchFamily="34" charset="0"/>
                <a:cs typeface="Arial" panose="020B0604020202020204" pitchFamily="34" charset="0"/>
              </a:rPr>
              <a:t>Devlet, çalışanların hayat seviyesini yükseltmek, çalışma hayatını geliştirmek için çalışanları ve işsizleri korumak, çalışmayı desteklemek, işsizliği önlemeye elverişli ekonomik bir ortam yaratmak ve çalışma barışını sağlamak için gerekli tedbirleri alır.</a:t>
            </a:r>
            <a:endParaRPr lang="tr-TR" altLang="tr-TR" sz="2000" b="1" i="1" dirty="0">
              <a:solidFill>
                <a:srgbClr val="C00000"/>
              </a:solidFill>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427039486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a:effectLst>
                  <a:innerShdw blurRad="63500" dist="50800" dir="8100000">
                    <a:prstClr val="black">
                      <a:alpha val="50000"/>
                    </a:prstClr>
                  </a:innerShdw>
                </a:effectLst>
                <a:latin typeface="Calibri" pitchFamily="34" charset="0"/>
                <a:cs typeface="Calibri" pitchFamily="34" charset="0"/>
              </a:rPr>
              <a:t>ANAYASA</a:t>
            </a:r>
          </a:p>
        </p:txBody>
      </p:sp>
      <p:sp>
        <p:nvSpPr>
          <p:cNvPr id="12293" name="Dikdörtgen 1"/>
          <p:cNvSpPr>
            <a:spLocks noChangeArrowheads="1"/>
          </p:cNvSpPr>
          <p:nvPr/>
        </p:nvSpPr>
        <p:spPr bwMode="auto">
          <a:xfrm>
            <a:off x="609600" y="1505265"/>
            <a:ext cx="8001000" cy="2593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buNone/>
              <a:defRPr/>
            </a:pPr>
            <a:r>
              <a:rPr lang="tr-TR" sz="2000" b="1" i="1" dirty="0" smtClean="0">
                <a:latin typeface="Calibri" panose="020F0502020204030204" pitchFamily="34" charset="0"/>
                <a:cs typeface="Arial" panose="020B0604020202020204" pitchFamily="34" charset="0"/>
              </a:rPr>
              <a:t>Madde 49</a:t>
            </a:r>
          </a:p>
          <a:p>
            <a:pPr>
              <a:buNone/>
              <a:defRPr/>
            </a:pPr>
            <a:endParaRPr lang="tr-TR" sz="2000" b="1" i="1" dirty="0">
              <a:latin typeface="Calibri" panose="020F0502020204030204" pitchFamily="34" charset="0"/>
              <a:cs typeface="Arial" panose="020B0604020202020204" pitchFamily="34" charset="0"/>
            </a:endParaRPr>
          </a:p>
          <a:p>
            <a:pPr algn="just">
              <a:spcBef>
                <a:spcPct val="0"/>
              </a:spcBef>
              <a:buClrTx/>
              <a:buSzTx/>
              <a:buNone/>
            </a:pPr>
            <a:r>
              <a:rPr lang="tr-TR" altLang="tr-TR" sz="2000" b="1" i="1" dirty="0">
                <a:solidFill>
                  <a:srgbClr val="C00000"/>
                </a:solidFill>
                <a:latin typeface="Calibri" panose="020F0502020204030204" pitchFamily="34" charset="0"/>
                <a:cs typeface="Arial" panose="020B0604020202020204" pitchFamily="34" charset="0"/>
              </a:rPr>
              <a:t>Çalışma, herkesin hakkı ve ödevidir.</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a:p>
            <a:pPr algn="just">
              <a:spcBef>
                <a:spcPct val="0"/>
              </a:spcBef>
              <a:buClrTx/>
              <a:buSzTx/>
              <a:buNone/>
            </a:pPr>
            <a:r>
              <a:rPr lang="tr-TR" altLang="tr-TR" sz="2000" i="1" dirty="0">
                <a:latin typeface="Calibri" panose="020F0502020204030204" pitchFamily="34" charset="0"/>
                <a:cs typeface="Arial" panose="020B0604020202020204" pitchFamily="34" charset="0"/>
              </a:rPr>
              <a:t>Devlet, çalışanların hayat seviyesini yükseltmek, çalışma hayatını geliştirmek için çalışanları ve işsizleri korumak, çalışmayı desteklemek, işsizliği önlemeye elverişli ekonomik bir ortam yaratmak ve çalışma barışını sağlamak için gerekli tedbirleri alır.</a:t>
            </a:r>
            <a:endParaRPr lang="tr-TR" altLang="tr-TR" sz="2000" b="1" i="1" dirty="0">
              <a:solidFill>
                <a:srgbClr val="C00000"/>
              </a:solidFill>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925481987"/>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a:effectLst>
                  <a:innerShdw blurRad="63500" dist="50800" dir="8100000">
                    <a:prstClr val="black">
                      <a:alpha val="50000"/>
                    </a:prstClr>
                  </a:innerShdw>
                </a:effectLst>
                <a:latin typeface="Calibri" pitchFamily="34" charset="0"/>
                <a:cs typeface="Calibri" pitchFamily="34" charset="0"/>
              </a:rPr>
              <a:t>ANAYASA</a:t>
            </a:r>
          </a:p>
        </p:txBody>
      </p:sp>
      <p:sp>
        <p:nvSpPr>
          <p:cNvPr id="12293" name="Dikdörtgen 1"/>
          <p:cNvSpPr>
            <a:spLocks noChangeArrowheads="1"/>
          </p:cNvSpPr>
          <p:nvPr/>
        </p:nvSpPr>
        <p:spPr bwMode="auto">
          <a:xfrm>
            <a:off x="609600" y="1505265"/>
            <a:ext cx="8001000" cy="3439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buNone/>
              <a:defRPr/>
            </a:pPr>
            <a:r>
              <a:rPr lang="tr-TR" sz="2000" b="1" i="1" dirty="0" smtClean="0">
                <a:latin typeface="Calibri" panose="020F0502020204030204" pitchFamily="34" charset="0"/>
                <a:cs typeface="Arial" panose="020B0604020202020204" pitchFamily="34" charset="0"/>
              </a:rPr>
              <a:t>Madde 50</a:t>
            </a:r>
          </a:p>
          <a:p>
            <a:pPr>
              <a:buNone/>
              <a:defRPr/>
            </a:pPr>
            <a:endParaRPr lang="tr-TR" sz="2000" b="1" i="1" dirty="0">
              <a:latin typeface="Calibri" panose="020F0502020204030204" pitchFamily="34" charset="0"/>
              <a:cs typeface="Arial" panose="020B0604020202020204" pitchFamily="34" charset="0"/>
            </a:endParaRPr>
          </a:p>
          <a:p>
            <a:pPr algn="just">
              <a:buNone/>
              <a:defRPr/>
            </a:pPr>
            <a:r>
              <a:rPr lang="tr-TR" sz="2000" b="1" i="1" dirty="0">
                <a:latin typeface="Calibri" panose="020F0502020204030204" pitchFamily="34" charset="0"/>
                <a:cs typeface="Arial" panose="020B0604020202020204" pitchFamily="34" charset="0"/>
              </a:rPr>
              <a:t>Çalışma şartları ve dinlenme hakkı</a:t>
            </a:r>
          </a:p>
          <a:p>
            <a:pPr algn="just">
              <a:buNone/>
              <a:defRPr/>
            </a:pPr>
            <a:endParaRPr lang="tr-TR" sz="2000" i="1" dirty="0">
              <a:latin typeface="Calibri" panose="020F0502020204030204" pitchFamily="34" charset="0"/>
              <a:cs typeface="Arial" panose="020B0604020202020204" pitchFamily="34" charset="0"/>
            </a:endParaRPr>
          </a:p>
          <a:p>
            <a:pPr algn="just">
              <a:buNone/>
              <a:defRPr/>
            </a:pPr>
            <a:r>
              <a:rPr lang="tr-TR" sz="2000" i="1" dirty="0">
                <a:latin typeface="Calibri" panose="020F0502020204030204" pitchFamily="34" charset="0"/>
                <a:cs typeface="Arial" panose="020B0604020202020204" pitchFamily="34" charset="0"/>
              </a:rPr>
              <a:t>Kimse, yaşına, cinsiyetine ve gücüne uymayan işlerde çalıştırılamaz.</a:t>
            </a:r>
          </a:p>
          <a:p>
            <a:pPr algn="just">
              <a:buNone/>
              <a:defRPr/>
            </a:pPr>
            <a:r>
              <a:rPr lang="tr-TR" sz="2000" i="1" dirty="0">
                <a:latin typeface="Calibri" panose="020F0502020204030204" pitchFamily="34" charset="0"/>
                <a:cs typeface="Arial" panose="020B0604020202020204" pitchFamily="34" charset="0"/>
              </a:rPr>
              <a:t>Küçükler ve kadınlar ile bedeni ve ruhi yetersizliği olanlar çalışma şartları bakımından özel olarak korunurlar.</a:t>
            </a:r>
          </a:p>
          <a:p>
            <a:pPr algn="just">
              <a:buNone/>
              <a:defRPr/>
            </a:pPr>
            <a:r>
              <a:rPr lang="tr-TR" sz="2000" i="1" dirty="0">
                <a:latin typeface="Calibri" panose="020F0502020204030204" pitchFamily="34" charset="0"/>
                <a:cs typeface="Arial" panose="020B0604020202020204" pitchFamily="34" charset="0"/>
              </a:rPr>
              <a:t>Dinlenmek, çalışanların hakkıdır.</a:t>
            </a:r>
          </a:p>
          <a:p>
            <a:pPr algn="just">
              <a:buNone/>
              <a:defRPr/>
            </a:pPr>
            <a:r>
              <a:rPr lang="tr-TR" sz="2000" i="1" dirty="0">
                <a:latin typeface="Calibri" panose="020F0502020204030204" pitchFamily="34" charset="0"/>
                <a:cs typeface="Arial" panose="020B0604020202020204" pitchFamily="34" charset="0"/>
              </a:rPr>
              <a:t>Ücretli hafta ve bayram tatili ile ücretli yıllık izin hakları ve şartları kanunla düzenlenir.</a:t>
            </a:r>
            <a:endParaRPr lang="tr-TR" sz="2000" b="1" i="1" dirty="0">
              <a:solidFill>
                <a:srgbClr val="C00000"/>
              </a:solidFill>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416839713"/>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a:effectLst>
                  <a:innerShdw blurRad="63500" dist="50800" dir="8100000">
                    <a:prstClr val="black">
                      <a:alpha val="50000"/>
                    </a:prstClr>
                  </a:innerShdw>
                </a:effectLst>
                <a:latin typeface="Calibri" pitchFamily="34" charset="0"/>
                <a:cs typeface="Calibri" pitchFamily="34" charset="0"/>
              </a:rPr>
              <a:t>ANAYASA</a:t>
            </a:r>
          </a:p>
        </p:txBody>
      </p:sp>
      <p:sp>
        <p:nvSpPr>
          <p:cNvPr id="12293" name="Dikdörtgen 1"/>
          <p:cNvSpPr>
            <a:spLocks noChangeArrowheads="1"/>
          </p:cNvSpPr>
          <p:nvPr/>
        </p:nvSpPr>
        <p:spPr bwMode="auto">
          <a:xfrm>
            <a:off x="609600" y="1126438"/>
            <a:ext cx="821055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buNone/>
              <a:defRPr/>
            </a:pPr>
            <a:r>
              <a:rPr lang="tr-TR" sz="2000" b="1" i="1" dirty="0" smtClean="0">
                <a:latin typeface="Calibri" panose="020F0502020204030204" pitchFamily="34" charset="0"/>
                <a:cs typeface="Arial" panose="020B0604020202020204" pitchFamily="34" charset="0"/>
              </a:rPr>
              <a:t>Madde 56</a:t>
            </a:r>
          </a:p>
          <a:p>
            <a:pPr>
              <a:buNone/>
              <a:defRPr/>
            </a:pPr>
            <a:endParaRPr lang="tr-TR" sz="2000" b="1" i="1" dirty="0">
              <a:latin typeface="Calibri" panose="020F0502020204030204" pitchFamily="34" charset="0"/>
              <a:cs typeface="Arial" panose="020B0604020202020204" pitchFamily="34" charset="0"/>
            </a:endParaRPr>
          </a:p>
          <a:p>
            <a:pPr>
              <a:buNone/>
              <a:defRPr/>
            </a:pPr>
            <a:r>
              <a:rPr lang="tr-TR" sz="2000" b="1" i="1" dirty="0">
                <a:latin typeface="Calibri" panose="020F0502020204030204" pitchFamily="34" charset="0"/>
                <a:cs typeface="Arial" panose="020B0604020202020204" pitchFamily="34" charset="0"/>
              </a:rPr>
              <a:t>Sağlık hizmetleri ve Çevrenin </a:t>
            </a:r>
            <a:r>
              <a:rPr lang="tr-TR" sz="2000" b="1" i="1" dirty="0" smtClean="0">
                <a:latin typeface="Calibri" panose="020F0502020204030204" pitchFamily="34" charset="0"/>
                <a:cs typeface="Arial" panose="020B0604020202020204" pitchFamily="34" charset="0"/>
              </a:rPr>
              <a:t>korunması</a:t>
            </a:r>
            <a:endParaRPr lang="tr-TR" sz="2000" i="1" dirty="0">
              <a:latin typeface="Calibri" panose="020F0502020204030204" pitchFamily="34" charset="0"/>
              <a:cs typeface="Arial" panose="020B0604020202020204" pitchFamily="34" charset="0"/>
            </a:endParaRPr>
          </a:p>
          <a:p>
            <a:pPr algn="just">
              <a:buNone/>
              <a:defRPr/>
            </a:pPr>
            <a:r>
              <a:rPr lang="tr-TR" sz="2000" i="1" dirty="0">
                <a:latin typeface="Calibri" panose="020F0502020204030204" pitchFamily="34" charset="0"/>
                <a:cs typeface="Arial" panose="020B0604020202020204" pitchFamily="34" charset="0"/>
              </a:rPr>
              <a:t>Herkes, sağlıklı ve dengeli bir çevrede yaşama hakkına sahiptir.</a:t>
            </a:r>
          </a:p>
          <a:p>
            <a:pPr algn="just">
              <a:buNone/>
              <a:defRPr/>
            </a:pPr>
            <a:r>
              <a:rPr lang="tr-TR" sz="2000" i="1" dirty="0">
                <a:latin typeface="Calibri" panose="020F0502020204030204" pitchFamily="34" charset="0"/>
                <a:cs typeface="Arial" panose="020B0604020202020204" pitchFamily="34" charset="0"/>
              </a:rPr>
              <a:t>Çevreyi geliştirmek, çevre sağlığını korumak ve çevre kirlenmesini önlemek Devletin ve vatandaşların ödevidir.</a:t>
            </a:r>
          </a:p>
          <a:p>
            <a:pPr algn="just">
              <a:buNone/>
              <a:defRPr/>
            </a:pPr>
            <a:r>
              <a:rPr lang="tr-TR" sz="2000" i="1" dirty="0">
                <a:latin typeface="Calibri" panose="020F0502020204030204" pitchFamily="34" charset="0"/>
                <a:cs typeface="Arial" panose="020B0604020202020204" pitchFamily="34" charset="0"/>
              </a:rPr>
              <a:t>Devlet, herkesin hayatını, beden ve ruh sağlığı içinde sürdürmesini sağlamak; insan ve madde gücünde tasarruf ve verimi artırarak, işbirliğini gerçekleştirmek amacıyla sağlık kuruluşlarını tek elden planlayıp hizmet vermesini düzenler.</a:t>
            </a:r>
          </a:p>
          <a:p>
            <a:pPr algn="just">
              <a:buNone/>
              <a:defRPr/>
            </a:pPr>
            <a:r>
              <a:rPr lang="tr-TR" sz="2000" i="1" dirty="0">
                <a:latin typeface="Calibri" panose="020F0502020204030204" pitchFamily="34" charset="0"/>
                <a:cs typeface="Arial" panose="020B0604020202020204" pitchFamily="34" charset="0"/>
              </a:rPr>
              <a:t>Devlet, bu görevini kamu ve özel kesimlerdeki sağlık ve sosyal kurumlarından</a:t>
            </a:r>
          </a:p>
          <a:p>
            <a:pPr algn="just">
              <a:buNone/>
              <a:defRPr/>
            </a:pPr>
            <a:r>
              <a:rPr lang="tr-TR" sz="2000" i="1" dirty="0">
                <a:latin typeface="Calibri" panose="020F0502020204030204" pitchFamily="34" charset="0"/>
                <a:cs typeface="Arial" panose="020B0604020202020204" pitchFamily="34" charset="0"/>
              </a:rPr>
              <a:t>yararlanarak, onları denetleyerek yerine getirir.</a:t>
            </a:r>
          </a:p>
          <a:p>
            <a:pPr algn="just">
              <a:buNone/>
              <a:defRPr/>
            </a:pPr>
            <a:r>
              <a:rPr lang="tr-TR" sz="2000" i="1" dirty="0">
                <a:latin typeface="Calibri" panose="020F0502020204030204" pitchFamily="34" charset="0"/>
                <a:cs typeface="Arial" panose="020B0604020202020204" pitchFamily="34" charset="0"/>
              </a:rPr>
              <a:t>Sağlık hizmetlerinin yaygın bir şekilde yerine getirilmesi için kanunla genel sağlık sigortası kurulabilir.</a:t>
            </a:r>
            <a:endParaRPr lang="tr-TR" sz="2000" b="1" i="1" dirty="0">
              <a:solidFill>
                <a:srgbClr val="C00000"/>
              </a:solidFill>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316835723"/>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a:effectLst>
                  <a:innerShdw blurRad="63500" dist="50800" dir="8100000">
                    <a:prstClr val="black">
                      <a:alpha val="50000"/>
                    </a:prstClr>
                  </a:innerShdw>
                </a:effectLst>
                <a:latin typeface="Calibri" pitchFamily="34" charset="0"/>
                <a:cs typeface="Calibri" pitchFamily="34" charset="0"/>
              </a:rPr>
              <a:t>ANAYASA</a:t>
            </a:r>
          </a:p>
        </p:txBody>
      </p:sp>
      <p:sp>
        <p:nvSpPr>
          <p:cNvPr id="12293" name="Dikdörtgen 1"/>
          <p:cNvSpPr>
            <a:spLocks noChangeArrowheads="1"/>
          </p:cNvSpPr>
          <p:nvPr/>
        </p:nvSpPr>
        <p:spPr bwMode="auto">
          <a:xfrm>
            <a:off x="609600" y="1126438"/>
            <a:ext cx="8210550" cy="2131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buNone/>
              <a:defRPr/>
            </a:pPr>
            <a:r>
              <a:rPr lang="tr-TR" sz="2000" b="1" i="1" dirty="0" smtClean="0">
                <a:latin typeface="Calibri" panose="020F0502020204030204" pitchFamily="34" charset="0"/>
                <a:cs typeface="Arial" panose="020B0604020202020204" pitchFamily="34" charset="0"/>
              </a:rPr>
              <a:t>Madde 60</a:t>
            </a:r>
          </a:p>
          <a:p>
            <a:pPr>
              <a:buNone/>
              <a:defRPr/>
            </a:pPr>
            <a:endParaRPr lang="tr-TR" sz="2000" b="1" i="1" dirty="0">
              <a:latin typeface="Calibri" panose="020F0502020204030204" pitchFamily="34" charset="0"/>
              <a:cs typeface="Arial" panose="020B0604020202020204" pitchFamily="34" charset="0"/>
            </a:endParaRPr>
          </a:p>
          <a:p>
            <a:pPr>
              <a:buNone/>
              <a:defRPr/>
            </a:pPr>
            <a:r>
              <a:rPr lang="tr-TR" sz="2000" b="1" i="1" dirty="0">
                <a:latin typeface="Calibri" panose="020F0502020204030204" pitchFamily="34" charset="0"/>
                <a:cs typeface="Arial" panose="020B0604020202020204" pitchFamily="34" charset="0"/>
              </a:rPr>
              <a:t>Sosyal güvenlik hakkı</a:t>
            </a:r>
          </a:p>
          <a:p>
            <a:pPr>
              <a:buNone/>
              <a:defRPr/>
            </a:pPr>
            <a:endParaRPr lang="tr-TR" sz="2000" i="1" dirty="0">
              <a:latin typeface="Calibri" panose="020F0502020204030204" pitchFamily="34" charset="0"/>
              <a:cs typeface="Arial" panose="020B0604020202020204" pitchFamily="34" charset="0"/>
            </a:endParaRPr>
          </a:p>
          <a:p>
            <a:pPr>
              <a:buNone/>
              <a:defRPr/>
            </a:pPr>
            <a:r>
              <a:rPr lang="tr-TR" sz="2000" i="1" dirty="0">
                <a:latin typeface="Calibri" panose="020F0502020204030204" pitchFamily="34" charset="0"/>
                <a:cs typeface="Arial" panose="020B0604020202020204" pitchFamily="34" charset="0"/>
              </a:rPr>
              <a:t>Herkes, sosyal güvenlik hakkına sahiptir.</a:t>
            </a:r>
          </a:p>
          <a:p>
            <a:pPr>
              <a:buNone/>
              <a:defRPr/>
            </a:pPr>
            <a:r>
              <a:rPr lang="tr-TR" sz="2000" i="1" dirty="0">
                <a:latin typeface="Calibri" panose="020F0502020204030204" pitchFamily="34" charset="0"/>
                <a:cs typeface="Arial" panose="020B0604020202020204" pitchFamily="34" charset="0"/>
              </a:rPr>
              <a:t>Devlet, bu güvenliği sağlayacak gerekli tedbirleri alır ve teşkilatı kurar</a:t>
            </a:r>
            <a:endParaRPr lang="tr-TR" sz="2000" b="1" i="1" dirty="0">
              <a:solidFill>
                <a:srgbClr val="C00000"/>
              </a:solidFill>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pic>
        <p:nvPicPr>
          <p:cNvPr id="17" name="Picture 2" descr="Image result for sosyal gÃ¼venlik hakkÄ±"/>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0737" y="3665906"/>
            <a:ext cx="3060000" cy="2801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0798480"/>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smtClean="0">
                <a:effectLst>
                  <a:innerShdw blurRad="63500" dist="50800" dir="8100000">
                    <a:prstClr val="black">
                      <a:alpha val="50000"/>
                    </a:prstClr>
                  </a:innerShdw>
                </a:effectLst>
                <a:latin typeface="Calibri" pitchFamily="34" charset="0"/>
                <a:cs typeface="Calibri" pitchFamily="34" charset="0"/>
              </a:rPr>
              <a:t>ULUSLARARASI SÖZLEŞMELER</a:t>
            </a:r>
            <a:endParaRPr lang="tr-TR" sz="3200" b="1" noProof="1">
              <a:effectLst>
                <a:innerShdw blurRad="63500" dist="50800" dir="8100000">
                  <a:prstClr val="black">
                    <a:alpha val="50000"/>
                  </a:prstClr>
                </a:innerShdw>
              </a:effectLst>
              <a:latin typeface="Calibri" pitchFamily="34" charset="0"/>
              <a:cs typeface="Calibri" pitchFamily="34" charset="0"/>
            </a:endParaRPr>
          </a:p>
        </p:txBody>
      </p:sp>
      <p:sp>
        <p:nvSpPr>
          <p:cNvPr id="12293" name="Dikdörtgen 1"/>
          <p:cNvSpPr>
            <a:spLocks noChangeArrowheads="1"/>
          </p:cNvSpPr>
          <p:nvPr/>
        </p:nvSpPr>
        <p:spPr bwMode="auto">
          <a:xfrm>
            <a:off x="609600" y="1204816"/>
            <a:ext cx="821055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altLang="tr-TR" sz="2000" i="1" dirty="0">
                <a:latin typeface="Calibri" panose="020F0502020204030204" pitchFamily="34" charset="0"/>
                <a:cs typeface="Arial" panose="020B0604020202020204" pitchFamily="34" charset="0"/>
              </a:rPr>
              <a:t>Hiyerarşik sıralamada ikinci sırayı alan uluslararası sözleşmeler, TBMM tarafından kabul edilmesi nedeniyle, ülkemizdeki benzer kanunlardan daha öncelikli olarak yer almaktadır. </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a:p>
            <a:pPr algn="just">
              <a:spcBef>
                <a:spcPct val="0"/>
              </a:spcBef>
              <a:buClrTx/>
              <a:buSzTx/>
              <a:buNone/>
            </a:pPr>
            <a:r>
              <a:rPr lang="tr-TR" altLang="tr-TR" sz="2000" i="1" dirty="0">
                <a:latin typeface="Calibri" panose="020F0502020204030204" pitchFamily="34" charset="0"/>
                <a:cs typeface="Arial" panose="020B0604020202020204" pitchFamily="34" charset="0"/>
              </a:rPr>
              <a:t>TBMM tarafından kabul edilen sözleşmelerdeki hükümler ile kanunlarımızdaki hükümler çeliştiklerinde uluslararası sözleşmelerdeki hükümler uygulanır</a:t>
            </a:r>
            <a:r>
              <a:rPr lang="tr-TR" altLang="tr-TR" sz="2000" i="1" dirty="0" smtClean="0">
                <a:latin typeface="Calibri" panose="020F0502020204030204" pitchFamily="34" charset="0"/>
                <a:cs typeface="Arial" panose="020B0604020202020204" pitchFamily="34" charset="0"/>
              </a:rPr>
              <a:t>.</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a:p>
            <a:pPr algn="just">
              <a:spcBef>
                <a:spcPct val="0"/>
              </a:spcBef>
              <a:buClrTx/>
              <a:buSzTx/>
              <a:buNone/>
            </a:pPr>
            <a:r>
              <a:rPr lang="tr-TR" altLang="tr-TR" sz="2000" i="1" dirty="0">
                <a:latin typeface="Calibri" panose="020F0502020204030204" pitchFamily="34" charset="0"/>
                <a:cs typeface="Arial" panose="020B0604020202020204" pitchFamily="34" charset="0"/>
              </a:rPr>
              <a:t>İş sağlığı ve güvenliği alanında uluslararası sözleşmelerden söz edildiğinde hiç şüphe yok ki; ilk akla gelen ILO sözleşmeleridir. Bu sözleşmelerden bazıları şunlardır:</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pic>
        <p:nvPicPr>
          <p:cNvPr id="18" name="Picture 2" descr="Image result for Ä±lo sÃ¶zleÅ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82045" y="4304223"/>
            <a:ext cx="1800000" cy="1530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4903101"/>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smtClean="0">
                <a:effectLst>
                  <a:innerShdw blurRad="63500" dist="50800" dir="8100000">
                    <a:prstClr val="black">
                      <a:alpha val="50000"/>
                    </a:prstClr>
                  </a:innerShdw>
                </a:effectLst>
                <a:latin typeface="Calibri" pitchFamily="34" charset="0"/>
                <a:cs typeface="Calibri" pitchFamily="34" charset="0"/>
              </a:rPr>
              <a:t>İLO SÖZLEŞMELERİ</a:t>
            </a:r>
            <a:endParaRPr lang="tr-TR" sz="3200" b="1" noProof="1">
              <a:effectLst>
                <a:innerShdw blurRad="63500" dist="50800" dir="8100000">
                  <a:prstClr val="black">
                    <a:alpha val="50000"/>
                  </a:prstClr>
                </a:innerShdw>
              </a:effectLst>
              <a:latin typeface="Calibri" pitchFamily="34" charset="0"/>
              <a:cs typeface="Calibri" pitchFamily="34" charset="0"/>
            </a:endParaRPr>
          </a:p>
        </p:txBody>
      </p:sp>
      <p:sp>
        <p:nvSpPr>
          <p:cNvPr id="12293" name="Dikdörtgen 1"/>
          <p:cNvSpPr>
            <a:spLocks noChangeArrowheads="1"/>
          </p:cNvSpPr>
          <p:nvPr/>
        </p:nvSpPr>
        <p:spPr bwMode="auto">
          <a:xfrm>
            <a:off x="609600" y="1204816"/>
            <a:ext cx="82105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altLang="tr-TR" sz="2000" i="1" dirty="0">
                <a:latin typeface="Calibri" panose="020F0502020204030204" pitchFamily="34" charset="0"/>
              </a:rPr>
              <a:t>13.12.1950 tarih ve 5690 sayılı yasa ile kabul edilen </a:t>
            </a:r>
            <a:r>
              <a:rPr lang="tr-TR" altLang="tr-TR" sz="2000" b="1" i="1" u="sng" dirty="0">
                <a:solidFill>
                  <a:srgbClr val="C00000"/>
                </a:solidFill>
                <a:latin typeface="Calibri" panose="020F0502020204030204" pitchFamily="34" charset="0"/>
              </a:rPr>
              <a:t>81</a:t>
            </a:r>
            <a:r>
              <a:rPr lang="tr-TR" altLang="tr-TR" sz="2000" i="1" u="sng" dirty="0">
                <a:latin typeface="Calibri" panose="020F0502020204030204" pitchFamily="34" charset="0"/>
              </a:rPr>
              <a:t> sayılı </a:t>
            </a:r>
            <a:r>
              <a:rPr lang="tr-TR" altLang="tr-TR" sz="2000" i="1" u="sng" dirty="0">
                <a:solidFill>
                  <a:srgbClr val="C00000"/>
                </a:solidFill>
                <a:latin typeface="Calibri" panose="020F0502020204030204" pitchFamily="34" charset="0"/>
              </a:rPr>
              <a:t>Sanayide ve Ticarette İş Teftişi Hakkında Sözleşme</a:t>
            </a:r>
          </a:p>
          <a:p>
            <a:pPr algn="just">
              <a:spcBef>
                <a:spcPct val="0"/>
              </a:spcBef>
              <a:buClrTx/>
              <a:buSzTx/>
              <a:buNone/>
            </a:pPr>
            <a:endParaRPr lang="tr-TR" altLang="tr-TR" sz="2000" i="1" dirty="0">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23.05.1967 tarih ve 872 sayılı yasa ile kabul edilen </a:t>
            </a:r>
            <a:r>
              <a:rPr lang="tr-TR" altLang="tr-TR" sz="2000" b="1" i="1" u="sng" dirty="0">
                <a:solidFill>
                  <a:srgbClr val="C00000"/>
                </a:solidFill>
                <a:latin typeface="Calibri" panose="020F0502020204030204" pitchFamily="34" charset="0"/>
              </a:rPr>
              <a:t>119</a:t>
            </a:r>
            <a:r>
              <a:rPr lang="tr-TR" altLang="tr-TR" sz="2000" i="1" u="sng" dirty="0">
                <a:latin typeface="Calibri" panose="020F0502020204030204" pitchFamily="34" charset="0"/>
              </a:rPr>
              <a:t> sayılı </a:t>
            </a:r>
            <a:r>
              <a:rPr lang="tr-TR" altLang="tr-TR" sz="2000" i="1" u="sng" dirty="0">
                <a:solidFill>
                  <a:srgbClr val="C00000"/>
                </a:solidFill>
                <a:latin typeface="Calibri" panose="020F0502020204030204" pitchFamily="34" charset="0"/>
              </a:rPr>
              <a:t>Makinalardan Korunma (Makina Koruyucuları) Hakkında Sözleşme</a:t>
            </a:r>
          </a:p>
          <a:p>
            <a:pPr algn="just">
              <a:spcBef>
                <a:spcPct val="0"/>
              </a:spcBef>
              <a:buClrTx/>
              <a:buSzTx/>
              <a:buNone/>
            </a:pPr>
            <a:endParaRPr lang="tr-TR" altLang="tr-TR" sz="2000" i="1" dirty="0">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30.11.1972 tarih ve 1635 sayılı yasa ile kabul edilen </a:t>
            </a:r>
            <a:r>
              <a:rPr lang="tr-TR" altLang="tr-TR" sz="2000" b="1" i="1" u="sng" dirty="0">
                <a:solidFill>
                  <a:srgbClr val="C00000"/>
                </a:solidFill>
                <a:latin typeface="Calibri" panose="020F0502020204030204" pitchFamily="34" charset="0"/>
              </a:rPr>
              <a:t>127</a:t>
            </a:r>
            <a:r>
              <a:rPr lang="tr-TR" altLang="tr-TR" sz="2000" i="1" u="sng" dirty="0">
                <a:latin typeface="Calibri" panose="020F0502020204030204" pitchFamily="34" charset="0"/>
              </a:rPr>
              <a:t> sayılı </a:t>
            </a:r>
            <a:r>
              <a:rPr lang="tr-TR" altLang="tr-TR" sz="2000" i="1" u="sng" dirty="0">
                <a:solidFill>
                  <a:srgbClr val="C00000"/>
                </a:solidFill>
                <a:latin typeface="Calibri" panose="020F0502020204030204" pitchFamily="34" charset="0"/>
              </a:rPr>
              <a:t>Tek İşçinin Taşıyabileceği Yükün En Çok Ağırlığı Hakkında Sözleşme</a:t>
            </a:r>
          </a:p>
          <a:p>
            <a:pPr algn="just">
              <a:spcBef>
                <a:spcPct val="0"/>
              </a:spcBef>
              <a:buClrTx/>
              <a:buSzTx/>
              <a:buNone/>
            </a:pPr>
            <a:endParaRPr lang="tr-TR" altLang="tr-TR" sz="2000" i="1" dirty="0">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07.03.1968 tarih ve 1033 sayılı yasa ile kabul edilen </a:t>
            </a:r>
            <a:r>
              <a:rPr lang="tr-TR" altLang="tr-TR" sz="2000" b="1" i="1" u="sng" dirty="0">
                <a:solidFill>
                  <a:srgbClr val="C00000"/>
                </a:solidFill>
                <a:latin typeface="Calibri" panose="020F0502020204030204" pitchFamily="34" charset="0"/>
              </a:rPr>
              <a:t>115</a:t>
            </a:r>
            <a:r>
              <a:rPr lang="tr-TR" altLang="tr-TR" sz="2000" i="1" u="sng" dirty="0">
                <a:latin typeface="Calibri" panose="020F0502020204030204" pitchFamily="34" charset="0"/>
              </a:rPr>
              <a:t> sayılı </a:t>
            </a:r>
            <a:r>
              <a:rPr lang="tr-TR" altLang="tr-TR" sz="2000" i="1" u="sng" dirty="0">
                <a:solidFill>
                  <a:srgbClr val="C00000"/>
                </a:solidFill>
                <a:latin typeface="Calibri" panose="020F0502020204030204" pitchFamily="34" charset="0"/>
              </a:rPr>
              <a:t>İşçilerin İyonizen Radyasyonlara Karşı Korunması Hakkında Sözleşme</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177302543"/>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smtClean="0">
                <a:effectLst>
                  <a:innerShdw blurRad="63500" dist="50800" dir="8100000">
                    <a:prstClr val="black">
                      <a:alpha val="50000"/>
                    </a:prstClr>
                  </a:innerShdw>
                </a:effectLst>
                <a:latin typeface="Calibri" pitchFamily="34" charset="0"/>
                <a:cs typeface="Calibri" pitchFamily="34" charset="0"/>
              </a:rPr>
              <a:t>İLO SÖZLEŞMELERİ</a:t>
            </a:r>
            <a:endParaRPr lang="tr-TR" sz="3200" b="1" noProof="1">
              <a:effectLst>
                <a:innerShdw blurRad="63500" dist="50800" dir="8100000">
                  <a:prstClr val="black">
                    <a:alpha val="50000"/>
                  </a:prstClr>
                </a:innerShdw>
              </a:effectLst>
              <a:latin typeface="Calibri" pitchFamily="34" charset="0"/>
              <a:cs typeface="Calibri" pitchFamily="34" charset="0"/>
            </a:endParaRPr>
          </a:p>
        </p:txBody>
      </p:sp>
      <p:sp>
        <p:nvSpPr>
          <p:cNvPr id="12293" name="Dikdörtgen 1"/>
          <p:cNvSpPr>
            <a:spLocks noChangeArrowheads="1"/>
          </p:cNvSpPr>
          <p:nvPr/>
        </p:nvSpPr>
        <p:spPr bwMode="auto">
          <a:xfrm>
            <a:off x="609600" y="1204816"/>
            <a:ext cx="821055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altLang="tr-TR" sz="2000" i="1" dirty="0">
                <a:latin typeface="Calibri" panose="020F0502020204030204" pitchFamily="34" charset="0"/>
              </a:rPr>
              <a:t>23.06.1937 tarih ve 3229 sayılı yasa ile kabul edilen </a:t>
            </a:r>
            <a:r>
              <a:rPr lang="tr-TR" altLang="tr-TR" sz="2000" b="1" i="1" u="sng" dirty="0">
                <a:solidFill>
                  <a:srgbClr val="C00000"/>
                </a:solidFill>
                <a:latin typeface="Calibri" panose="020F0502020204030204" pitchFamily="34" charset="0"/>
              </a:rPr>
              <a:t>45</a:t>
            </a:r>
            <a:r>
              <a:rPr lang="tr-TR" altLang="tr-TR" sz="2000" i="1" u="sng" dirty="0">
                <a:latin typeface="Calibri" panose="020F0502020204030204" pitchFamily="34" charset="0"/>
              </a:rPr>
              <a:t> sayılı </a:t>
            </a:r>
            <a:r>
              <a:rPr lang="tr-TR" altLang="tr-TR" sz="2000" i="1" u="sng" dirty="0">
                <a:solidFill>
                  <a:srgbClr val="C00000"/>
                </a:solidFill>
                <a:latin typeface="Calibri" panose="020F0502020204030204" pitchFamily="34" charset="0"/>
              </a:rPr>
              <a:t>Maden Ocaklarında ve Yer Altı İşlerinde Kadınların Çalıştırılmaması Hakkında Sözleşme</a:t>
            </a:r>
          </a:p>
          <a:p>
            <a:pPr algn="just">
              <a:spcBef>
                <a:spcPct val="0"/>
              </a:spcBef>
              <a:buClrTx/>
              <a:buSzTx/>
              <a:buNone/>
            </a:pPr>
            <a:endParaRPr lang="tr-TR" altLang="tr-TR" sz="2000" i="1" dirty="0">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13.01.2004 tarih ve 5038 sayılı yasa ile kabul edilen </a:t>
            </a:r>
            <a:r>
              <a:rPr lang="tr-TR" altLang="tr-TR" sz="2000" i="1" u="sng" dirty="0">
                <a:solidFill>
                  <a:srgbClr val="C00000"/>
                </a:solidFill>
                <a:latin typeface="Calibri" panose="020F0502020204030204" pitchFamily="34" charset="0"/>
              </a:rPr>
              <a:t>İş Sağlığı ve Güvenliği ve Çalışma Ortamına İlişkin </a:t>
            </a:r>
            <a:r>
              <a:rPr lang="tr-TR" altLang="tr-TR" sz="2000" b="1" i="1" u="sng" dirty="0">
                <a:solidFill>
                  <a:srgbClr val="C00000"/>
                </a:solidFill>
                <a:latin typeface="Calibri" panose="020F0502020204030204" pitchFamily="34" charset="0"/>
              </a:rPr>
              <a:t>155 </a:t>
            </a:r>
            <a:r>
              <a:rPr lang="tr-TR" altLang="tr-TR" sz="2000" i="1" u="sng" dirty="0">
                <a:solidFill>
                  <a:srgbClr val="C00000"/>
                </a:solidFill>
                <a:latin typeface="Calibri" panose="020F0502020204030204" pitchFamily="34" charset="0"/>
              </a:rPr>
              <a:t>sayılı Sözleşme </a:t>
            </a:r>
          </a:p>
          <a:p>
            <a:pPr algn="just">
              <a:spcBef>
                <a:spcPct val="0"/>
              </a:spcBef>
              <a:buClrTx/>
              <a:buSzTx/>
              <a:buNone/>
            </a:pPr>
            <a:endParaRPr lang="tr-TR" altLang="tr-TR" sz="2000" i="1" dirty="0">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13.01.2004 tarih ve 5039 sayılı yasa ile kabul edilen </a:t>
            </a:r>
            <a:r>
              <a:rPr lang="tr-TR" altLang="tr-TR" sz="2000" i="1" u="sng" dirty="0">
                <a:solidFill>
                  <a:srgbClr val="C00000"/>
                </a:solidFill>
                <a:latin typeface="Calibri" panose="020F0502020204030204" pitchFamily="34" charset="0"/>
              </a:rPr>
              <a:t>İş Sağlığı Hizmetlerine İlişkin </a:t>
            </a:r>
            <a:r>
              <a:rPr lang="tr-TR" altLang="tr-TR" sz="2000" b="1" i="1" u="sng" dirty="0">
                <a:solidFill>
                  <a:srgbClr val="C00000"/>
                </a:solidFill>
                <a:latin typeface="Calibri" panose="020F0502020204030204" pitchFamily="34" charset="0"/>
              </a:rPr>
              <a:t>161</a:t>
            </a:r>
            <a:r>
              <a:rPr lang="tr-TR" altLang="tr-TR" sz="2000" i="1" u="sng" dirty="0">
                <a:solidFill>
                  <a:srgbClr val="C00000"/>
                </a:solidFill>
                <a:latin typeface="Calibri" panose="020F0502020204030204" pitchFamily="34" charset="0"/>
              </a:rPr>
              <a:t> sayılı Sözleşme.</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013035446"/>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smtClean="0">
                <a:effectLst>
                  <a:innerShdw blurRad="63500" dist="50800" dir="8100000">
                    <a:prstClr val="black">
                      <a:alpha val="50000"/>
                    </a:prstClr>
                  </a:innerShdw>
                </a:effectLst>
                <a:latin typeface="Calibri" pitchFamily="34" charset="0"/>
                <a:cs typeface="Calibri" pitchFamily="34" charset="0"/>
              </a:rPr>
              <a:t>İLO SÖZLEŞMELERİ</a:t>
            </a:r>
            <a:endParaRPr lang="tr-TR" sz="3200" b="1" noProof="1">
              <a:effectLst>
                <a:innerShdw blurRad="63500" dist="50800" dir="8100000">
                  <a:prstClr val="black">
                    <a:alpha val="50000"/>
                  </a:prstClr>
                </a:innerShdw>
              </a:effectLst>
              <a:latin typeface="Calibri" pitchFamily="34" charset="0"/>
              <a:cs typeface="Calibri" pitchFamily="34" charset="0"/>
            </a:endParaRPr>
          </a:p>
        </p:txBody>
      </p:sp>
      <p:sp>
        <p:nvSpPr>
          <p:cNvPr id="12293" name="Dikdörtgen 1"/>
          <p:cNvSpPr>
            <a:spLocks noChangeArrowheads="1"/>
          </p:cNvSpPr>
          <p:nvPr/>
        </p:nvSpPr>
        <p:spPr bwMode="auto">
          <a:xfrm>
            <a:off x="609600" y="1204816"/>
            <a:ext cx="821055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altLang="tr-TR" sz="2000" i="1" dirty="0">
                <a:latin typeface="Calibri" panose="020F0502020204030204" pitchFamily="34" charset="0"/>
              </a:rPr>
              <a:t>23.06.1937 tarih ve 3229 sayılı yasa ile kabul edilen </a:t>
            </a:r>
            <a:r>
              <a:rPr lang="tr-TR" altLang="tr-TR" sz="2000" b="1" i="1" u="sng" dirty="0">
                <a:solidFill>
                  <a:srgbClr val="C00000"/>
                </a:solidFill>
                <a:latin typeface="Calibri" panose="020F0502020204030204" pitchFamily="34" charset="0"/>
              </a:rPr>
              <a:t>45</a:t>
            </a:r>
            <a:r>
              <a:rPr lang="tr-TR" altLang="tr-TR" sz="2000" i="1" u="sng" dirty="0">
                <a:latin typeface="Calibri" panose="020F0502020204030204" pitchFamily="34" charset="0"/>
              </a:rPr>
              <a:t> sayılı </a:t>
            </a:r>
            <a:r>
              <a:rPr lang="tr-TR" altLang="tr-TR" sz="2000" i="1" u="sng" dirty="0">
                <a:solidFill>
                  <a:srgbClr val="C00000"/>
                </a:solidFill>
                <a:latin typeface="Calibri" panose="020F0502020204030204" pitchFamily="34" charset="0"/>
              </a:rPr>
              <a:t>Maden Ocaklarında ve Yer Altı İşlerinde Kadınların Çalıştırılmaması Hakkında Sözleşme</a:t>
            </a:r>
          </a:p>
          <a:p>
            <a:pPr algn="just">
              <a:spcBef>
                <a:spcPct val="0"/>
              </a:spcBef>
              <a:buClrTx/>
              <a:buSzTx/>
              <a:buNone/>
            </a:pPr>
            <a:endParaRPr lang="tr-TR" altLang="tr-TR" sz="2000" i="1" dirty="0">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13.01.2004 tarih ve 5038 sayılı yasa ile kabul edilen </a:t>
            </a:r>
            <a:r>
              <a:rPr lang="tr-TR" altLang="tr-TR" sz="2000" i="1" u="sng" dirty="0">
                <a:solidFill>
                  <a:srgbClr val="C00000"/>
                </a:solidFill>
                <a:latin typeface="Calibri" panose="020F0502020204030204" pitchFamily="34" charset="0"/>
              </a:rPr>
              <a:t>İş Sağlığı ve Güvenliği ve Çalışma Ortamına İlişkin </a:t>
            </a:r>
            <a:r>
              <a:rPr lang="tr-TR" altLang="tr-TR" sz="2000" b="1" i="1" u="sng" dirty="0">
                <a:solidFill>
                  <a:srgbClr val="C00000"/>
                </a:solidFill>
                <a:latin typeface="Calibri" panose="020F0502020204030204" pitchFamily="34" charset="0"/>
              </a:rPr>
              <a:t>155 </a:t>
            </a:r>
            <a:r>
              <a:rPr lang="tr-TR" altLang="tr-TR" sz="2000" i="1" u="sng" dirty="0">
                <a:solidFill>
                  <a:srgbClr val="C00000"/>
                </a:solidFill>
                <a:latin typeface="Calibri" panose="020F0502020204030204" pitchFamily="34" charset="0"/>
              </a:rPr>
              <a:t>sayılı Sözleşme </a:t>
            </a:r>
          </a:p>
          <a:p>
            <a:pPr algn="just">
              <a:spcBef>
                <a:spcPct val="0"/>
              </a:spcBef>
              <a:buClrTx/>
              <a:buSzTx/>
              <a:buNone/>
            </a:pPr>
            <a:endParaRPr lang="tr-TR" altLang="tr-TR" sz="2000" i="1" dirty="0">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13.01.2004 tarih ve 5039 sayılı yasa ile kabul edilen </a:t>
            </a:r>
            <a:r>
              <a:rPr lang="tr-TR" altLang="tr-TR" sz="2000" i="1" u="sng" dirty="0">
                <a:solidFill>
                  <a:srgbClr val="C00000"/>
                </a:solidFill>
                <a:latin typeface="Calibri" panose="020F0502020204030204" pitchFamily="34" charset="0"/>
              </a:rPr>
              <a:t>İş Sağlığı Hizmetlerine İlişkin </a:t>
            </a:r>
            <a:r>
              <a:rPr lang="tr-TR" altLang="tr-TR" sz="2000" b="1" i="1" u="sng" dirty="0">
                <a:solidFill>
                  <a:srgbClr val="C00000"/>
                </a:solidFill>
                <a:latin typeface="Calibri" panose="020F0502020204030204" pitchFamily="34" charset="0"/>
              </a:rPr>
              <a:t>161</a:t>
            </a:r>
            <a:r>
              <a:rPr lang="tr-TR" altLang="tr-TR" sz="2000" i="1" u="sng" dirty="0">
                <a:solidFill>
                  <a:srgbClr val="C00000"/>
                </a:solidFill>
                <a:latin typeface="Calibri" panose="020F0502020204030204" pitchFamily="34" charset="0"/>
              </a:rPr>
              <a:t> sayılı Sözleşme.</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030267167"/>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noProof="1" smtClean="0">
                <a:effectLst>
                  <a:innerShdw blurRad="63500" dist="50800" dir="8100000">
                    <a:prstClr val="black">
                      <a:alpha val="50000"/>
                    </a:prstClr>
                  </a:innerShdw>
                </a:effectLst>
                <a:latin typeface="Calibri" pitchFamily="34" charset="0"/>
                <a:cs typeface="Calibri" pitchFamily="34" charset="0"/>
              </a:rPr>
              <a:t>KANUNLAR</a:t>
            </a:r>
            <a:endParaRPr lang="tr-TR" sz="3200" b="1" noProof="1">
              <a:effectLst>
                <a:innerShdw blurRad="63500" dist="50800" dir="8100000">
                  <a:prstClr val="black">
                    <a:alpha val="50000"/>
                  </a:prstClr>
                </a:innerShdw>
              </a:effectLst>
              <a:latin typeface="Calibri" pitchFamily="34" charset="0"/>
              <a:cs typeface="Calibri" pitchFamily="34" charset="0"/>
            </a:endParaRPr>
          </a:p>
        </p:txBody>
      </p:sp>
      <p:sp>
        <p:nvSpPr>
          <p:cNvPr id="12293" name="Dikdörtgen 1"/>
          <p:cNvSpPr>
            <a:spLocks noChangeArrowheads="1"/>
          </p:cNvSpPr>
          <p:nvPr/>
        </p:nvSpPr>
        <p:spPr bwMode="auto">
          <a:xfrm>
            <a:off x="609600" y="1204816"/>
            <a:ext cx="821055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altLang="tr-TR" sz="2000" i="1" dirty="0">
                <a:latin typeface="Calibri" panose="020F0502020204030204" pitchFamily="34" charset="0"/>
              </a:rPr>
              <a:t>İş sağlığı ve güvenliği ile ilgili hükümlerin yer aldığı başlıca </a:t>
            </a:r>
            <a:r>
              <a:rPr lang="tr-TR" altLang="tr-TR" sz="2000" b="1" i="1" dirty="0">
                <a:latin typeface="Calibri" panose="020F0502020204030204" pitchFamily="34" charset="0"/>
              </a:rPr>
              <a:t>kanunlar </a:t>
            </a:r>
            <a:r>
              <a:rPr lang="tr-TR" altLang="tr-TR" sz="2000" i="1" dirty="0">
                <a:latin typeface="Calibri" panose="020F0502020204030204" pitchFamily="34" charset="0"/>
              </a:rPr>
              <a:t>ise şunlardır:</a:t>
            </a:r>
          </a:p>
          <a:p>
            <a:pPr algn="just">
              <a:spcBef>
                <a:spcPct val="0"/>
              </a:spcBef>
              <a:buClrTx/>
              <a:buSzTx/>
              <a:buNone/>
            </a:pPr>
            <a:r>
              <a:rPr lang="tr-TR" altLang="tr-TR" sz="2000" i="1" dirty="0">
                <a:latin typeface="Calibri" panose="020F0502020204030204" pitchFamily="34" charset="0"/>
              </a:rPr>
              <a:t> </a:t>
            </a:r>
          </a:p>
          <a:p>
            <a:pPr algn="just">
              <a:spcBef>
                <a:spcPct val="0"/>
              </a:spcBef>
              <a:buClrTx/>
              <a:buSzTx/>
              <a:buNone/>
            </a:pPr>
            <a:r>
              <a:rPr lang="tr-TR" altLang="tr-TR" sz="2000" i="1" dirty="0">
                <a:latin typeface="Calibri" panose="020F0502020204030204" pitchFamily="34" charset="0"/>
              </a:rPr>
              <a:t>06.05.1930 tarihinde </a:t>
            </a:r>
            <a:r>
              <a:rPr lang="tr-TR" altLang="tr-TR" sz="2000" b="1" i="1" u="sng" dirty="0">
                <a:solidFill>
                  <a:srgbClr val="C00000"/>
                </a:solidFill>
                <a:latin typeface="Calibri" panose="020F0502020204030204" pitchFamily="34" charset="0"/>
              </a:rPr>
              <a:t>1593</a:t>
            </a:r>
            <a:r>
              <a:rPr lang="tr-TR" altLang="tr-TR" sz="2000" i="1" u="sng" dirty="0">
                <a:latin typeface="Calibri" panose="020F0502020204030204" pitchFamily="34" charset="0"/>
              </a:rPr>
              <a:t> sayılı </a:t>
            </a:r>
            <a:r>
              <a:rPr lang="tr-TR" altLang="tr-TR" sz="2000" b="1" i="1" u="sng" dirty="0">
                <a:solidFill>
                  <a:srgbClr val="C00000"/>
                </a:solidFill>
                <a:latin typeface="Calibri" panose="020F0502020204030204" pitchFamily="34" charset="0"/>
              </a:rPr>
              <a:t>Umumi Hıfzıssıhha Kanunu</a:t>
            </a:r>
            <a:r>
              <a:rPr lang="tr-TR" altLang="tr-TR" sz="2000" b="1" i="1" dirty="0">
                <a:solidFill>
                  <a:srgbClr val="C00000"/>
                </a:solidFill>
                <a:latin typeface="Calibri" panose="020F0502020204030204" pitchFamily="34" charset="0"/>
              </a:rPr>
              <a:t>,</a:t>
            </a:r>
          </a:p>
          <a:p>
            <a:pPr algn="just">
              <a:spcBef>
                <a:spcPct val="0"/>
              </a:spcBef>
              <a:buClrTx/>
              <a:buSzTx/>
              <a:buNone/>
            </a:pPr>
            <a:endParaRPr lang="tr-TR" altLang="tr-TR" sz="2000" b="1" i="1" dirty="0">
              <a:solidFill>
                <a:srgbClr val="C00000"/>
              </a:solidFill>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29.07.1964 tarihinde </a:t>
            </a:r>
            <a:r>
              <a:rPr lang="tr-TR" altLang="tr-TR" sz="2000" b="1" i="1" u="sng" dirty="0">
                <a:solidFill>
                  <a:srgbClr val="C00000"/>
                </a:solidFill>
                <a:latin typeface="Calibri" panose="020F0502020204030204" pitchFamily="34" charset="0"/>
              </a:rPr>
              <a:t>506</a:t>
            </a:r>
            <a:r>
              <a:rPr lang="tr-TR" altLang="tr-TR" sz="2000" i="1" u="sng" dirty="0">
                <a:latin typeface="Calibri" panose="020F0502020204030204" pitchFamily="34" charset="0"/>
              </a:rPr>
              <a:t> sayılı </a:t>
            </a:r>
            <a:r>
              <a:rPr lang="tr-TR" altLang="tr-TR" sz="2000" b="1" i="1" u="sng" dirty="0">
                <a:solidFill>
                  <a:srgbClr val="C00000"/>
                </a:solidFill>
                <a:latin typeface="Calibri" panose="020F0502020204030204" pitchFamily="34" charset="0"/>
              </a:rPr>
              <a:t>Sosyal Sigortalar Kanunu,</a:t>
            </a:r>
          </a:p>
          <a:p>
            <a:pPr algn="just">
              <a:spcBef>
                <a:spcPct val="0"/>
              </a:spcBef>
              <a:buClrTx/>
              <a:buSzTx/>
              <a:buNone/>
            </a:pPr>
            <a:endParaRPr lang="tr-TR" altLang="tr-TR" sz="2000" b="1" i="1" dirty="0">
              <a:solidFill>
                <a:srgbClr val="C00000"/>
              </a:solidFill>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01.01.2007 tarihinde </a:t>
            </a:r>
            <a:r>
              <a:rPr lang="tr-TR" altLang="tr-TR" sz="2000" b="1" i="1" u="sng" dirty="0">
                <a:solidFill>
                  <a:srgbClr val="C00000"/>
                </a:solidFill>
                <a:latin typeface="Calibri" panose="020F0502020204030204" pitchFamily="34" charset="0"/>
              </a:rPr>
              <a:t>5510</a:t>
            </a:r>
            <a:r>
              <a:rPr lang="tr-TR" altLang="tr-TR" sz="2000" i="1" u="sng" dirty="0">
                <a:latin typeface="Calibri" panose="020F0502020204030204" pitchFamily="34" charset="0"/>
              </a:rPr>
              <a:t> sayılı </a:t>
            </a:r>
            <a:r>
              <a:rPr lang="tr-TR" altLang="tr-TR" sz="2000" b="1" i="1" u="sng" dirty="0">
                <a:solidFill>
                  <a:srgbClr val="C00000"/>
                </a:solidFill>
                <a:latin typeface="Calibri" panose="020F0502020204030204" pitchFamily="34" charset="0"/>
              </a:rPr>
              <a:t>Sosyal Sigortalar ve Genel Sağlık Sigortası Kanunu,</a:t>
            </a:r>
          </a:p>
          <a:p>
            <a:pPr algn="just">
              <a:spcBef>
                <a:spcPct val="0"/>
              </a:spcBef>
              <a:buClrTx/>
              <a:buSzTx/>
              <a:buNone/>
            </a:pPr>
            <a:endParaRPr lang="tr-TR" altLang="tr-TR" sz="2000" b="1" i="1" dirty="0">
              <a:solidFill>
                <a:srgbClr val="C00000"/>
              </a:solidFill>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10.06.2003 tarihinde </a:t>
            </a:r>
            <a:r>
              <a:rPr lang="tr-TR" altLang="tr-TR" sz="2000" b="1" i="1" u="sng" dirty="0">
                <a:solidFill>
                  <a:srgbClr val="C00000"/>
                </a:solidFill>
                <a:latin typeface="Calibri" panose="020F0502020204030204" pitchFamily="34" charset="0"/>
              </a:rPr>
              <a:t>4857 </a:t>
            </a:r>
            <a:r>
              <a:rPr lang="tr-TR" altLang="tr-TR" sz="2000" i="1" u="sng" dirty="0">
                <a:latin typeface="Calibri" panose="020F0502020204030204" pitchFamily="34" charset="0"/>
              </a:rPr>
              <a:t>sayılı </a:t>
            </a:r>
            <a:r>
              <a:rPr lang="tr-TR" altLang="tr-TR" sz="2000" b="1" i="1" u="sng" dirty="0">
                <a:solidFill>
                  <a:srgbClr val="C00000"/>
                </a:solidFill>
                <a:latin typeface="Calibri" panose="020F0502020204030204" pitchFamily="34" charset="0"/>
              </a:rPr>
              <a:t>İş Kanunu</a:t>
            </a:r>
          </a:p>
          <a:p>
            <a:pPr algn="just">
              <a:spcBef>
                <a:spcPct val="0"/>
              </a:spcBef>
              <a:buClrTx/>
              <a:buSzTx/>
              <a:buNone/>
            </a:pPr>
            <a:endParaRPr lang="tr-TR" altLang="tr-TR" sz="2000" b="1" i="1" dirty="0">
              <a:solidFill>
                <a:srgbClr val="C00000"/>
              </a:solidFill>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04.02.2011 tarihinde </a:t>
            </a:r>
            <a:r>
              <a:rPr lang="tr-TR" altLang="tr-TR" sz="2000" b="1" i="1" u="sng" dirty="0">
                <a:solidFill>
                  <a:srgbClr val="C00000"/>
                </a:solidFill>
                <a:latin typeface="Calibri" panose="020F0502020204030204" pitchFamily="34" charset="0"/>
              </a:rPr>
              <a:t>6098 </a:t>
            </a:r>
            <a:r>
              <a:rPr lang="tr-TR" altLang="tr-TR" sz="2000" i="1" u="sng" dirty="0">
                <a:latin typeface="Calibri" panose="020F0502020204030204" pitchFamily="34" charset="0"/>
              </a:rPr>
              <a:t>sayılı </a:t>
            </a:r>
            <a:r>
              <a:rPr lang="tr-TR" altLang="tr-TR" sz="2000" b="1" i="1" u="sng" dirty="0">
                <a:solidFill>
                  <a:srgbClr val="C00000"/>
                </a:solidFill>
                <a:latin typeface="Calibri" panose="020F0502020204030204" pitchFamily="34" charset="0"/>
              </a:rPr>
              <a:t>Türk Borçlar Kanunu</a:t>
            </a:r>
          </a:p>
          <a:p>
            <a:pPr algn="just">
              <a:spcBef>
                <a:spcPct val="0"/>
              </a:spcBef>
              <a:buClrTx/>
              <a:buSzTx/>
              <a:buNone/>
            </a:pPr>
            <a:endParaRPr lang="tr-TR" altLang="tr-TR" sz="2000" b="1" i="1" dirty="0">
              <a:solidFill>
                <a:srgbClr val="C00000"/>
              </a:solidFill>
              <a:latin typeface="Calibri" panose="020F0502020204030204" pitchFamily="34" charset="0"/>
            </a:endParaRPr>
          </a:p>
          <a:p>
            <a:pPr algn="just">
              <a:spcBef>
                <a:spcPct val="0"/>
              </a:spcBef>
              <a:buClrTx/>
              <a:buSzTx/>
              <a:buNone/>
            </a:pPr>
            <a:r>
              <a:rPr lang="tr-TR" altLang="tr-TR" sz="2000" i="1" dirty="0">
                <a:latin typeface="Calibri" panose="020F0502020204030204" pitchFamily="34" charset="0"/>
              </a:rPr>
              <a:t>30.06.2012 tarihinde </a:t>
            </a:r>
            <a:r>
              <a:rPr lang="tr-TR" altLang="tr-TR" sz="2000" b="1" i="1" u="sng" dirty="0">
                <a:solidFill>
                  <a:srgbClr val="C00000"/>
                </a:solidFill>
                <a:latin typeface="Calibri" panose="020F0502020204030204" pitchFamily="34" charset="0"/>
              </a:rPr>
              <a:t>6331</a:t>
            </a:r>
            <a:r>
              <a:rPr lang="tr-TR" altLang="tr-TR" sz="2000" i="1" u="sng" dirty="0">
                <a:latin typeface="Calibri" panose="020F0502020204030204" pitchFamily="34" charset="0"/>
              </a:rPr>
              <a:t> sayılı </a:t>
            </a:r>
            <a:r>
              <a:rPr lang="tr-TR" altLang="tr-TR" sz="2000" b="1" i="1" u="sng" dirty="0">
                <a:solidFill>
                  <a:srgbClr val="C00000"/>
                </a:solidFill>
                <a:latin typeface="Calibri" panose="020F0502020204030204" pitchFamily="34" charset="0"/>
              </a:rPr>
              <a:t>İş Sağlığı ve Güvenliği Kanunu</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356042586"/>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1593 SAYILI UMUMİ HIFZISSIHHA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12293" name="Dikdörtgen 1"/>
          <p:cNvSpPr>
            <a:spLocks noChangeArrowheads="1"/>
          </p:cNvSpPr>
          <p:nvPr/>
        </p:nvSpPr>
        <p:spPr bwMode="auto">
          <a:xfrm>
            <a:off x="454819" y="1058863"/>
            <a:ext cx="8210550" cy="46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buNone/>
              <a:defRPr/>
            </a:pPr>
            <a:r>
              <a:rPr lang="tr-TR" sz="2000" b="1" i="1" dirty="0">
                <a:solidFill>
                  <a:srgbClr val="C00000"/>
                </a:solidFill>
                <a:latin typeface="Calibri" panose="020F0502020204030204" pitchFamily="34" charset="0"/>
              </a:rPr>
              <a:t>İş sağlığı ve güvenliği ile ilgili aşağıdaki hükümler yer almaktadır:</a:t>
            </a:r>
          </a:p>
          <a:p>
            <a:pPr algn="just">
              <a:buNone/>
              <a:defRPr/>
            </a:pPr>
            <a:r>
              <a:rPr lang="tr-TR" sz="2000" i="1" dirty="0">
                <a:latin typeface="Calibri" panose="020F0502020204030204" pitchFamily="34" charset="0"/>
              </a:rPr>
              <a:t> </a:t>
            </a:r>
          </a:p>
          <a:p>
            <a:pPr marL="342900" indent="-342900" algn="just">
              <a:buFont typeface="Wingdings" panose="05000000000000000000" pitchFamily="2" charset="2"/>
              <a:buChar char="§"/>
              <a:defRPr/>
            </a:pPr>
            <a:r>
              <a:rPr lang="tr-TR" sz="2000" i="1" dirty="0">
                <a:latin typeface="Calibri" panose="020F0502020204030204" pitchFamily="34" charset="0"/>
              </a:rPr>
              <a:t>On iki yaşından aşağı bütün çocukların fabrika ve imalathane gibi her türlü sanat müesseseleriyle maden işlerinde amele ve çırak olarak istihdamı memnudur.</a:t>
            </a:r>
          </a:p>
          <a:p>
            <a:pPr marL="342900" indent="-342900" algn="just">
              <a:buFont typeface="Wingdings" panose="05000000000000000000" pitchFamily="2" charset="2"/>
              <a:buChar char="§"/>
              <a:defRPr/>
            </a:pPr>
            <a:r>
              <a:rPr lang="tr-TR" sz="2000" i="1" dirty="0">
                <a:latin typeface="Calibri" panose="020F0502020204030204" pitchFamily="34" charset="0"/>
              </a:rPr>
              <a:t>On iki yaş ile on altı arasında bulunan kız ve erkek çocuklar günde azami sekiz saatten fazla çalıştırılamaz.</a:t>
            </a:r>
          </a:p>
          <a:p>
            <a:pPr marL="342900" indent="-342900" algn="just">
              <a:buFont typeface="Wingdings" panose="05000000000000000000" pitchFamily="2" charset="2"/>
              <a:buChar char="§"/>
              <a:defRPr/>
            </a:pPr>
            <a:r>
              <a:rPr lang="tr-TR" sz="2000" i="1" dirty="0">
                <a:latin typeface="Calibri" panose="020F0502020204030204" pitchFamily="34" charset="0"/>
              </a:rPr>
              <a:t>On iki yaş ile on altı yaş arasında bulunan çocukların saat yirmiden sonra gece çalışmaları memnudur.</a:t>
            </a:r>
          </a:p>
          <a:p>
            <a:pPr marL="342900" indent="-342900" algn="just">
              <a:buFont typeface="Wingdings" panose="05000000000000000000" pitchFamily="2" charset="2"/>
              <a:buChar char="§"/>
              <a:defRPr/>
            </a:pPr>
            <a:r>
              <a:rPr lang="tr-TR" sz="2000" i="1" dirty="0">
                <a:latin typeface="Calibri" panose="020F0502020204030204" pitchFamily="34" charset="0"/>
              </a:rPr>
              <a:t>Bütün amele için gece hizmetleriyle yer altında icrası lazım gelen işle 24 saatte sekiz saatten fazla devam edemez.</a:t>
            </a:r>
          </a:p>
          <a:p>
            <a:pPr marL="342900" indent="-342900" algn="just">
              <a:buFont typeface="Wingdings" panose="05000000000000000000" pitchFamily="2" charset="2"/>
              <a:buChar char="§"/>
              <a:defRPr/>
            </a:pPr>
            <a:r>
              <a:rPr lang="tr-TR" sz="2000" i="1" dirty="0">
                <a:latin typeface="Calibri" panose="020F0502020204030204" pitchFamily="34" charset="0"/>
              </a:rPr>
              <a:t>Mahalli belediyelerince bar, kabare, dans salonları, kahve, gazino ve hamamlarda on sekiz yaşından aşağı çocukların istihdamı menolunur.</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4022392178"/>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1593 SAYILI UMUMİ HIFZISSIHHA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12293" name="Dikdörtgen 1"/>
          <p:cNvSpPr>
            <a:spLocks noChangeArrowheads="1"/>
          </p:cNvSpPr>
          <p:nvPr/>
        </p:nvSpPr>
        <p:spPr bwMode="auto">
          <a:xfrm>
            <a:off x="609600" y="1204816"/>
            <a:ext cx="821055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marL="342900" indent="-342900" algn="just">
              <a:spcBef>
                <a:spcPct val="0"/>
              </a:spcBef>
              <a:buClrTx/>
              <a:buSzTx/>
              <a:buFont typeface="Wingdings" panose="05000000000000000000" pitchFamily="2" charset="2"/>
              <a:buChar char="§"/>
            </a:pPr>
            <a:r>
              <a:rPr lang="tr-TR" altLang="tr-TR" sz="2000" i="1" dirty="0">
                <a:latin typeface="Calibri" panose="020F0502020204030204" pitchFamily="34" charset="0"/>
              </a:rPr>
              <a:t>Gebe kadınlar doğumlarından evvel üç ay zarfında çocuğunun ve kendisinin sıhhatine zarar veren ağır hizmetlerde kullanılamaz. Doğurduktan sonra 155 inci maddede tayin edilen muayyen müddet </a:t>
            </a:r>
            <a:r>
              <a:rPr lang="tr-TR" altLang="tr-TR" sz="2000" i="1" dirty="0" err="1">
                <a:latin typeface="Calibri" panose="020F0502020204030204" pitchFamily="34" charset="0"/>
              </a:rPr>
              <a:t>istirahatını</a:t>
            </a:r>
            <a:r>
              <a:rPr lang="tr-TR" altLang="tr-TR" sz="2000" i="1" dirty="0">
                <a:latin typeface="Calibri" panose="020F0502020204030204" pitchFamily="34" charset="0"/>
              </a:rPr>
              <a:t> müteakip işe başlayan emzikli kadınlara ilk altı ay zarfında çocuğunu emzirmek üzere mesai zamanlarında yarımşar saatlik iki fasıla verilir.</a:t>
            </a:r>
          </a:p>
          <a:p>
            <a:pPr marL="342900" indent="-342900" algn="just">
              <a:spcBef>
                <a:spcPct val="0"/>
              </a:spcBef>
              <a:buClrTx/>
              <a:buSzTx/>
              <a:buFont typeface="Wingdings" panose="05000000000000000000" pitchFamily="2" charset="2"/>
              <a:buChar char="§"/>
            </a:pPr>
            <a:r>
              <a:rPr lang="tr-TR" altLang="tr-TR" sz="2000" i="1" dirty="0">
                <a:latin typeface="Calibri" panose="020F0502020204030204" pitchFamily="34" charset="0"/>
              </a:rPr>
              <a:t>Devamlı olarak en az elli işçi çalıştıran bütün iş sahipleri, işçilerinin sıhhi ahvaline bakmak üzere, bir veya </a:t>
            </a:r>
            <a:r>
              <a:rPr lang="tr-TR" altLang="tr-TR" sz="2000" i="1" dirty="0" err="1">
                <a:latin typeface="Calibri" panose="020F0502020204030204" pitchFamily="34" charset="0"/>
              </a:rPr>
              <a:t>mütaaddit</a:t>
            </a:r>
            <a:r>
              <a:rPr lang="tr-TR" altLang="tr-TR" sz="2000" i="1" dirty="0">
                <a:latin typeface="Calibri" panose="020F0502020204030204" pitchFamily="34" charset="0"/>
              </a:rPr>
              <a:t> tabibin sıhhi murakabesini temine ve hastalarını tedaviye mecburdur.</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943975310"/>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506 SAYILI SOSYAL SİGORTALAR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12293" name="Dikdörtgen 1"/>
          <p:cNvSpPr>
            <a:spLocks noChangeArrowheads="1"/>
          </p:cNvSpPr>
          <p:nvPr/>
        </p:nvSpPr>
        <p:spPr bwMode="auto">
          <a:xfrm>
            <a:off x="609600" y="1204816"/>
            <a:ext cx="8210550" cy="174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buNone/>
              <a:defRPr/>
            </a:pPr>
            <a:r>
              <a:rPr lang="tr-TR" sz="2000" b="1" i="1" dirty="0">
                <a:latin typeface="Calibri" panose="020F0502020204030204" pitchFamily="34" charset="0"/>
              </a:rPr>
              <a:t>506 sayılı Sosyal Sigortalar Kanunu </a:t>
            </a:r>
            <a:r>
              <a:rPr lang="tr-TR" sz="2000" i="1" dirty="0">
                <a:latin typeface="Calibri" panose="020F0502020204030204" pitchFamily="34" charset="0"/>
              </a:rPr>
              <a:t>11 inci maddesinin </a:t>
            </a:r>
          </a:p>
          <a:p>
            <a:pPr algn="just">
              <a:buNone/>
              <a:defRPr/>
            </a:pPr>
            <a:endParaRPr lang="tr-TR" sz="2000" i="1" dirty="0">
              <a:latin typeface="Calibri" panose="020F0502020204030204" pitchFamily="34" charset="0"/>
            </a:endParaRPr>
          </a:p>
          <a:p>
            <a:pPr algn="just">
              <a:buNone/>
              <a:defRPr/>
            </a:pPr>
            <a:r>
              <a:rPr lang="tr-TR" sz="2000" i="1" dirty="0" smtClean="0">
                <a:latin typeface="Calibri" panose="020F0502020204030204" pitchFamily="34" charset="0"/>
              </a:rPr>
              <a:t>(A) bendinde </a:t>
            </a:r>
            <a:r>
              <a:rPr lang="tr-TR" sz="2000" i="1" dirty="0">
                <a:latin typeface="Calibri" panose="020F0502020204030204" pitchFamily="34" charset="0"/>
              </a:rPr>
              <a:t>iş kazasının tanımı verilirken, </a:t>
            </a:r>
          </a:p>
          <a:p>
            <a:pPr algn="just">
              <a:buNone/>
              <a:defRPr/>
            </a:pPr>
            <a:r>
              <a:rPr lang="tr-TR" sz="2000" i="1" dirty="0">
                <a:latin typeface="Calibri" panose="020F0502020204030204" pitchFamily="34" charset="0"/>
              </a:rPr>
              <a:t>(B)  bendinde ise meslek hastalığının tanımı yapılmaktadır.</a:t>
            </a: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pic>
        <p:nvPicPr>
          <p:cNvPr id="17" name="Picture 2" descr="Image result for Sosyal Sigortalar Kanun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8483" y="2985358"/>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33649"/>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182880" y="110821"/>
            <a:ext cx="8961120" cy="757856"/>
          </a:xfrm>
          <a:prstGeom prst="rect">
            <a:avLst/>
          </a:prstGeom>
          <a:noFill/>
          <a:ln w="9525">
            <a:noFill/>
            <a:miter lim="800000"/>
            <a:headEnd/>
            <a:tailEnd/>
          </a:ln>
        </p:spPr>
        <p:txBody>
          <a:bodyPr lIns="0" rIns="0" anchor="ctr"/>
          <a:lstStyle/>
          <a:p>
            <a:pPr>
              <a:lnSpc>
                <a:spcPct val="90000"/>
              </a:lnSpc>
              <a:defRPr/>
            </a:pPr>
            <a:r>
              <a:rPr lang="tr-TR" sz="3200" b="1" dirty="0">
                <a:latin typeface="Calibri" panose="020F0502020204030204" pitchFamily="34" charset="0"/>
              </a:rPr>
              <a:t>5510 SAYILI SOSYAL SİGORTALAR VE GENEL SAĞLIK SİGORTASI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12293" name="Dikdörtgen 1"/>
          <p:cNvSpPr>
            <a:spLocks noChangeArrowheads="1"/>
          </p:cNvSpPr>
          <p:nvPr/>
        </p:nvSpPr>
        <p:spPr bwMode="auto">
          <a:xfrm>
            <a:off x="609600" y="1204816"/>
            <a:ext cx="821055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altLang="tr-TR" sz="2000" b="1" i="1" dirty="0">
                <a:latin typeface="Calibri" panose="020F0502020204030204" pitchFamily="34" charset="0"/>
              </a:rPr>
              <a:t>5510 sayılı Sosyal Sigortalar ve Genel Sağlık Sigortası Kanununun </a:t>
            </a:r>
            <a:r>
              <a:rPr lang="tr-TR" altLang="tr-TR" sz="2000" i="1" u="sng" dirty="0">
                <a:latin typeface="Calibri" panose="020F0502020204030204" pitchFamily="34" charset="0"/>
              </a:rPr>
              <a:t>01.01.2007 tarihinde yürürlüğe girmesiyle</a:t>
            </a:r>
            <a:r>
              <a:rPr lang="tr-TR" altLang="tr-TR" sz="2000" i="1" dirty="0">
                <a:latin typeface="Calibri" panose="020F0502020204030204" pitchFamily="34" charset="0"/>
              </a:rPr>
              <a:t> iş  kazası ve meslek hastalığı tanımı Sosyal Güvenlik Kurumuna bağlı (SSK, </a:t>
            </a:r>
            <a:r>
              <a:rPr lang="tr-TR" altLang="tr-TR" sz="2000" i="1" dirty="0" err="1">
                <a:latin typeface="Calibri" panose="020F0502020204030204" pitchFamily="34" charset="0"/>
              </a:rPr>
              <a:t>Bağ-Kur</a:t>
            </a:r>
            <a:r>
              <a:rPr lang="tr-TR" altLang="tr-TR" sz="2000" i="1" dirty="0">
                <a:latin typeface="Calibri" panose="020F0502020204030204" pitchFamily="34" charset="0"/>
              </a:rPr>
              <a:t> ve Emekli Sandığı) olarak çalışanların tümünü kapsayacak şekilde bu Kanunun 13 ve 14 üncü maddelerinde yeniden tanımlanmıştır</a:t>
            </a:r>
            <a:r>
              <a:rPr lang="tr-TR" altLang="tr-TR" sz="2000" i="1" dirty="0" smtClean="0">
                <a:latin typeface="Calibri" panose="020F0502020204030204" pitchFamily="34" charset="0"/>
              </a:rPr>
              <a:t>.</a:t>
            </a:r>
            <a:endParaRPr lang="tr-TR" sz="2000" i="1" dirty="0">
              <a:latin typeface="Calibri" panose="020F0502020204030204" pitchFamily="34" charset="0"/>
            </a:endParaRP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p:txBody>
      </p:sp>
      <p:sp>
        <p:nvSpPr>
          <p:cNvPr id="7" name="Freeform 20"/>
          <p:cNvSpPr/>
          <p:nvPr/>
        </p:nvSpPr>
        <p:spPr bwMode="auto">
          <a:xfrm>
            <a:off x="-2" y="106287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522798138"/>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03410"/>
            <a:ext cx="9144000"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4857 SAYILI İŞ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12293" name="Dikdörtgen 1"/>
          <p:cNvSpPr>
            <a:spLocks noChangeArrowheads="1"/>
          </p:cNvSpPr>
          <p:nvPr/>
        </p:nvSpPr>
        <p:spPr bwMode="auto">
          <a:xfrm>
            <a:off x="609600" y="1204816"/>
            <a:ext cx="821055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altLang="tr-TR" sz="2000" i="1" dirty="0">
                <a:latin typeface="Calibri" panose="020F0502020204030204" pitchFamily="34" charset="0"/>
              </a:rPr>
              <a:t>İş sağlığı ve güvenliği konusunda en geniş ve detaylı hükümler; 2003 yılında AB müktesebatı doğrultusunda yeniden düzenlenerek 10.06.2003 tarihli Resmi Gazetede yayımlanarak yürürlüğe konulan </a:t>
            </a:r>
            <a:r>
              <a:rPr lang="tr-TR" altLang="tr-TR" sz="2000" b="1" i="1" dirty="0">
                <a:latin typeface="Calibri" panose="020F0502020204030204" pitchFamily="34" charset="0"/>
              </a:rPr>
              <a:t>4857 sayılı İş Kanununda </a:t>
            </a:r>
            <a:r>
              <a:rPr lang="tr-TR" altLang="tr-TR" sz="2000" i="1" dirty="0">
                <a:latin typeface="Calibri" panose="020F0502020204030204" pitchFamily="34" charset="0"/>
              </a:rPr>
              <a:t>yer almıştır</a:t>
            </a:r>
            <a:r>
              <a:rPr lang="tr-TR" altLang="tr-TR" sz="2000" i="1" dirty="0" smtClean="0">
                <a:latin typeface="Calibri" panose="020F0502020204030204" pitchFamily="34" charset="0"/>
              </a:rPr>
              <a:t>.</a:t>
            </a:r>
            <a:endParaRPr lang="tr-TR" sz="2000" i="1" dirty="0">
              <a:latin typeface="Calibri" panose="020F0502020204030204" pitchFamily="34" charset="0"/>
            </a:endParaRPr>
          </a:p>
          <a:p>
            <a:pPr algn="just">
              <a:spcBef>
                <a:spcPct val="0"/>
              </a:spcBef>
              <a:buClrTx/>
              <a:buSzTx/>
              <a:buNone/>
            </a:pPr>
            <a:endParaRPr lang="tr-TR" altLang="tr-TR" sz="2000" i="1" dirty="0">
              <a:latin typeface="Calibri" panose="020F0502020204030204" pitchFamily="34" charset="0"/>
              <a:cs typeface="Arial" panose="020B0604020202020204"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pic>
        <p:nvPicPr>
          <p:cNvPr id="18" name="Picture 2" descr="Image result for 4857 SayÄ±lÄ± Ä°Å Kanun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9563" y="2699473"/>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072500"/>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2000" b="1" noProof="1">
              <a:solidFill>
                <a:srgbClr val="000000"/>
              </a:solidFill>
              <a:latin typeface="Arial" panose="020B0604020202020204" pitchFamily="34" charset="0"/>
            </a:endParaRPr>
          </a:p>
        </p:txBody>
      </p:sp>
      <p:sp>
        <p:nvSpPr>
          <p:cNvPr id="23"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47109" name="Dikdörtgen 1"/>
          <p:cNvSpPr>
            <a:spLocks noChangeArrowheads="1"/>
          </p:cNvSpPr>
          <p:nvPr/>
        </p:nvSpPr>
        <p:spPr bwMode="auto">
          <a:xfrm>
            <a:off x="536575" y="1800225"/>
            <a:ext cx="81502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i="1">
                <a:latin typeface="Calibri" panose="020F0502020204030204" pitchFamily="34" charset="0"/>
              </a:rPr>
              <a:t>30.06.2012 tarih ve 28339 sayılı Resmi Gazetede yayınlanarak yürürlüğe giren 6331 Sayılı İş Sağlığı ve Güvenliği Yasası, önemli yenilikler ve işyerleri için çeşitli yükümlülükler getirmektedir. Mevzuatta yapılan değişiklikler sonucu getirilen yükümlülükler ve uygulama esasları aşağıda belirtilmiştir.</a:t>
            </a:r>
          </a:p>
        </p:txBody>
      </p:sp>
      <p:pic>
        <p:nvPicPr>
          <p:cNvPr id="47110"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841" y="3222214"/>
            <a:ext cx="295275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Picture 2" descr="Image result for 6331 SayÄ±lÄ± Ä°Å SaÄlÄ±ÄÄ± ve GÃ¼venliÄi Kanun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394525"/>
            <a:ext cx="4581525"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9"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5"/>
          <p:cNvSpPr>
            <a:spLocks/>
          </p:cNvSpPr>
          <p:nvPr/>
        </p:nvSpPr>
        <p:spPr bwMode="auto">
          <a:xfrm>
            <a:off x="2307770" y="6080536"/>
            <a:ext cx="1152000" cy="77311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pic>
        <p:nvPicPr>
          <p:cNvPr id="1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4459" y="6256748"/>
            <a:ext cx="444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7"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432117594"/>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idx="4294967295"/>
          </p:nvPr>
        </p:nvSpPr>
        <p:spPr bwMode="auto">
          <a:xfrm>
            <a:off x="0" y="1262336"/>
            <a:ext cx="9144000" cy="461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normAutofit/>
          </a:bodyPr>
          <a:lstStyle/>
          <a:p>
            <a:pPr algn="ctr"/>
            <a:r>
              <a:rPr lang="tr-TR" altLang="tr-TR" sz="2000" b="1" i="1" dirty="0">
                <a:latin typeface="Calibri" panose="020F0502020204030204" pitchFamily="34" charset="0"/>
              </a:rPr>
              <a:t>İ</a:t>
            </a:r>
            <a:r>
              <a:rPr lang="tr-TR" altLang="tr-TR" sz="2000" b="1" i="1" dirty="0" smtClean="0">
                <a:effectLst/>
                <a:latin typeface="Calibri" panose="020F0502020204030204" pitchFamily="34" charset="0"/>
              </a:rPr>
              <a:t>ş Sağlığı ve Güvenliği ilk kez müstakil bir kanunda ele alındı.</a:t>
            </a:r>
          </a:p>
        </p:txBody>
      </p:sp>
      <p:sp>
        <p:nvSpPr>
          <p:cNvPr id="49155" name="Text Box 7"/>
          <p:cNvSpPr txBox="1">
            <a:spLocks noChangeArrowheads="1"/>
          </p:cNvSpPr>
          <p:nvPr/>
        </p:nvSpPr>
        <p:spPr bwMode="auto">
          <a:xfrm>
            <a:off x="1476375" y="4360679"/>
            <a:ext cx="6046788" cy="1816100"/>
          </a:xfrm>
          <a:prstGeom prst="rect">
            <a:avLst/>
          </a:prstGeom>
          <a:solidFill>
            <a:srgbClr val="FFFFCC"/>
          </a:solidFill>
          <a:ln w="85725" cmpd="tri">
            <a:solidFill>
              <a:schemeClr val="bg2"/>
            </a:solidFill>
            <a:miter lim="800000"/>
            <a:headEnd/>
            <a:tailEnd/>
          </a:ln>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ctr" eaLnBrk="1" hangingPunct="1">
              <a:spcBef>
                <a:spcPct val="50000"/>
              </a:spcBef>
              <a:buClrTx/>
              <a:buSzTx/>
              <a:buFontTx/>
              <a:buNone/>
            </a:pPr>
            <a:r>
              <a:rPr lang="tr-TR" altLang="tr-TR" i="1">
                <a:latin typeface="Calibri" panose="020F0502020204030204" pitchFamily="34" charset="0"/>
                <a:cs typeface="Calibri" panose="020F0502020204030204" pitchFamily="34" charset="0"/>
              </a:rPr>
              <a:t> </a:t>
            </a:r>
            <a:r>
              <a:rPr lang="tr-TR" altLang="tr-TR" b="1" i="1">
                <a:latin typeface="Calibri" panose="020F0502020204030204" pitchFamily="34" charset="0"/>
                <a:cs typeface="Calibri" panose="020F0502020204030204" pitchFamily="34" charset="0"/>
              </a:rPr>
              <a:t>6331 sayılı </a:t>
            </a:r>
          </a:p>
          <a:p>
            <a:pPr algn="ctr" eaLnBrk="1" hangingPunct="1">
              <a:spcBef>
                <a:spcPct val="50000"/>
              </a:spcBef>
              <a:buClrTx/>
              <a:buSzTx/>
              <a:buFontTx/>
              <a:buNone/>
            </a:pPr>
            <a:r>
              <a:rPr lang="tr-TR" altLang="tr-TR" b="1" i="1">
                <a:latin typeface="Calibri" panose="020F0502020204030204" pitchFamily="34" charset="0"/>
                <a:cs typeface="Calibri" panose="020F0502020204030204" pitchFamily="34" charset="0"/>
              </a:rPr>
              <a:t>“İş Sağlığı ve Güvenliği Kanunu”</a:t>
            </a:r>
          </a:p>
          <a:p>
            <a:pPr algn="ctr" eaLnBrk="1" hangingPunct="1">
              <a:spcBef>
                <a:spcPct val="50000"/>
              </a:spcBef>
              <a:buClrTx/>
              <a:buSzTx/>
              <a:buFontTx/>
              <a:buNone/>
            </a:pPr>
            <a:r>
              <a:rPr lang="tr-TR" altLang="tr-TR" b="1" i="1">
                <a:latin typeface="Calibri" panose="020F0502020204030204" pitchFamily="34" charset="0"/>
                <a:cs typeface="Calibri" panose="020F0502020204030204" pitchFamily="34" charset="0"/>
              </a:rPr>
              <a:t>30 Haziran 2012</a:t>
            </a:r>
          </a:p>
        </p:txBody>
      </p:sp>
      <p:pic>
        <p:nvPicPr>
          <p:cNvPr id="49156" name="Picture 5" descr="resmi gaze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0968" y="1791788"/>
            <a:ext cx="3175000" cy="2413000"/>
          </a:xfrm>
          <a:prstGeom prst="rect">
            <a:avLst/>
          </a:prstGeom>
          <a:noFill/>
          <a:ln w="101600" cmpd="dbl">
            <a:solidFill>
              <a:srgbClr val="013A81"/>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3839612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627017" y="1355243"/>
            <a:ext cx="8177349" cy="1477328"/>
          </a:xfrm>
          <a:prstGeom prst="rect">
            <a:avLst/>
          </a:prstGeom>
        </p:spPr>
        <p:txBody>
          <a:bodyPr wrap="square">
            <a:spAutoFit/>
          </a:bodyPr>
          <a:lstStyle/>
          <a:p>
            <a:pPr algn="just">
              <a:spcBef>
                <a:spcPct val="0"/>
              </a:spcBef>
            </a:pPr>
            <a:r>
              <a:rPr lang="tr-TR" altLang="tr-TR" b="1" i="1" dirty="0">
                <a:solidFill>
                  <a:srgbClr val="C00000"/>
                </a:solidFill>
                <a:latin typeface="Calibri" panose="020F0502020204030204" pitchFamily="34" charset="0"/>
                <a:cs typeface="Arial" panose="020B0604020202020204" pitchFamily="34" charset="0"/>
              </a:rPr>
              <a:t>Bu Kanunun amacı; </a:t>
            </a:r>
          </a:p>
          <a:p>
            <a:pPr algn="just">
              <a:spcBef>
                <a:spcPct val="0"/>
              </a:spcBef>
            </a:pPr>
            <a:endParaRPr lang="tr-TR" altLang="tr-TR" i="1" dirty="0">
              <a:latin typeface="Calibri" panose="020F0502020204030204" pitchFamily="34" charset="0"/>
              <a:cs typeface="Arial" panose="020B0604020202020204" pitchFamily="34" charset="0"/>
            </a:endParaRPr>
          </a:p>
          <a:p>
            <a:pPr algn="just">
              <a:spcBef>
                <a:spcPct val="0"/>
              </a:spcBef>
            </a:pPr>
            <a:r>
              <a:rPr lang="tr-TR" altLang="tr-TR" i="1" dirty="0">
                <a:latin typeface="Calibri" panose="020F0502020204030204" pitchFamily="34" charset="0"/>
                <a:cs typeface="Arial" panose="020B0604020202020204" pitchFamily="34" charset="0"/>
              </a:rPr>
              <a:t>İşyerlerinde iş sağlığı ve güvenliğinin sağlanması ve Mevcut sağlık ve güvenlik şartlarının iyileştirilmesi için İşveren ve çalışanların görev, yetki, sorumluluk, hak ve yükümlülüklerini düzenlemektir.</a:t>
            </a:r>
            <a:endParaRPr lang="tr-TR" altLang="tr-TR" b="1" i="1"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72126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627017" y="1355243"/>
            <a:ext cx="8177349" cy="2585323"/>
          </a:xfrm>
          <a:prstGeom prst="rect">
            <a:avLst/>
          </a:prstGeom>
        </p:spPr>
        <p:txBody>
          <a:bodyPr wrap="square">
            <a:spAutoFit/>
          </a:bodyPr>
          <a:lstStyle/>
          <a:p>
            <a:pPr algn="just">
              <a:spcBef>
                <a:spcPct val="0"/>
              </a:spcBef>
            </a:pPr>
            <a:r>
              <a:rPr lang="tr-TR" altLang="tr-TR" b="1" i="1" dirty="0">
                <a:solidFill>
                  <a:srgbClr val="C00000"/>
                </a:solidFill>
                <a:latin typeface="Calibri" panose="020F0502020204030204" pitchFamily="34" charset="0"/>
                <a:cs typeface="Arial" panose="020B0604020202020204" pitchFamily="34" charset="0"/>
              </a:rPr>
              <a:t>Bu Kanunun </a:t>
            </a:r>
            <a:r>
              <a:rPr lang="tr-TR" altLang="tr-TR" b="1" i="1" dirty="0" smtClean="0">
                <a:solidFill>
                  <a:srgbClr val="C00000"/>
                </a:solidFill>
                <a:latin typeface="Calibri" panose="020F0502020204030204" pitchFamily="34" charset="0"/>
                <a:cs typeface="Arial" panose="020B0604020202020204" pitchFamily="34" charset="0"/>
              </a:rPr>
              <a:t>kapsamı</a:t>
            </a:r>
            <a:r>
              <a:rPr lang="tr-TR" altLang="tr-TR" b="1" i="1" dirty="0">
                <a:solidFill>
                  <a:srgbClr val="C00000"/>
                </a:solidFill>
                <a:latin typeface="Calibri" panose="020F0502020204030204" pitchFamily="34" charset="0"/>
                <a:cs typeface="Arial" panose="020B0604020202020204" pitchFamily="34" charset="0"/>
              </a:rPr>
              <a:t>; </a:t>
            </a:r>
          </a:p>
          <a:p>
            <a:pPr algn="just">
              <a:spcBef>
                <a:spcPct val="0"/>
              </a:spcBef>
            </a:pPr>
            <a:endParaRPr lang="tr-TR" altLang="tr-TR" i="1" dirty="0">
              <a:latin typeface="Calibri" panose="020F0502020204030204" pitchFamily="34" charset="0"/>
              <a:cs typeface="Arial" panose="020B0604020202020204" pitchFamily="34" charset="0"/>
            </a:endParaRPr>
          </a:p>
          <a:p>
            <a:pPr algn="just">
              <a:defRPr/>
            </a:pPr>
            <a:r>
              <a:rPr lang="tr-TR" i="1" dirty="0">
                <a:latin typeface="Calibri" panose="020F0502020204030204" pitchFamily="34" charset="0"/>
                <a:cs typeface="Arial" panose="020B0604020202020204" pitchFamily="34" charset="0"/>
              </a:rPr>
              <a:t>Kamu ve özel sektör ayrımı gözetmeksizin tüm çalışanlar kanun kapsamına alındı.</a:t>
            </a:r>
          </a:p>
          <a:p>
            <a:pPr algn="just">
              <a:defRPr/>
            </a:pPr>
            <a:endParaRPr lang="tr-TR" i="1" dirty="0">
              <a:latin typeface="Calibri" panose="020F0502020204030204" pitchFamily="34" charset="0"/>
              <a:cs typeface="Arial" panose="020B0604020202020204" pitchFamily="34" charset="0"/>
            </a:endParaRPr>
          </a:p>
          <a:p>
            <a:pPr algn="just">
              <a:defRPr/>
            </a:pPr>
            <a:endParaRPr lang="tr-TR" i="1" dirty="0">
              <a:latin typeface="Calibri" panose="020F0502020204030204" pitchFamily="34" charset="0"/>
              <a:cs typeface="Arial" panose="020B0604020202020204" pitchFamily="34" charset="0"/>
            </a:endParaRPr>
          </a:p>
          <a:p>
            <a:pPr marL="285750" indent="-285750">
              <a:buFont typeface="Wingdings" panose="05000000000000000000" pitchFamily="2" charset="2"/>
              <a:buChar char="§"/>
              <a:defRPr/>
            </a:pPr>
            <a:r>
              <a:rPr lang="tr-TR" i="1" dirty="0">
                <a:latin typeface="Calibri" panose="020F0502020204030204" pitchFamily="34" charset="0"/>
                <a:cs typeface="Arial" panose="020B0604020202020204" pitchFamily="34" charset="0"/>
              </a:rPr>
              <a:t>Sayı sınırı olmaksızın,</a:t>
            </a:r>
          </a:p>
          <a:p>
            <a:pPr marL="285750" indent="-285750">
              <a:buFont typeface="Wingdings" panose="05000000000000000000" pitchFamily="2" charset="2"/>
              <a:buChar char="§"/>
              <a:defRPr/>
            </a:pPr>
            <a:r>
              <a:rPr lang="tr-TR" i="1" dirty="0">
                <a:latin typeface="Calibri" panose="020F0502020204030204" pitchFamily="34" charset="0"/>
                <a:cs typeface="Arial" panose="020B0604020202020204" pitchFamily="34" charset="0"/>
              </a:rPr>
              <a:t>Memur, işçi, işveren, çırak, stajyer  tüm çalışanlar,</a:t>
            </a:r>
          </a:p>
          <a:p>
            <a:pPr marL="285750" indent="-285750">
              <a:buFont typeface="Wingdings" panose="05000000000000000000" pitchFamily="2" charset="2"/>
              <a:buChar char="§"/>
              <a:defRPr/>
            </a:pPr>
            <a:r>
              <a:rPr lang="tr-TR" i="1" dirty="0">
                <a:latin typeface="Calibri" panose="020F0502020204030204" pitchFamily="34" charset="0"/>
                <a:cs typeface="Arial" panose="020B0604020202020204" pitchFamily="34" charset="0"/>
              </a:rPr>
              <a:t>Kamu ve özel sektöre ait bütün işler ve işyerleri,</a:t>
            </a:r>
          </a:p>
          <a:p>
            <a:pPr marL="285750" indent="-285750">
              <a:buFont typeface="Wingdings" panose="05000000000000000000" pitchFamily="2" charset="2"/>
              <a:buChar char="§"/>
              <a:defRPr/>
            </a:pPr>
            <a:r>
              <a:rPr lang="tr-TR" i="1" dirty="0">
                <a:latin typeface="Calibri" panose="020F0502020204030204" pitchFamily="34" charset="0"/>
                <a:cs typeface="Arial" panose="020B0604020202020204" pitchFamily="34" charset="0"/>
              </a:rPr>
              <a:t>Tarım vb. dahil tüm işkolları</a:t>
            </a:r>
          </a:p>
        </p:txBody>
      </p:sp>
    </p:spTree>
    <p:extLst>
      <p:ext uri="{BB962C8B-B14F-4D97-AF65-F5344CB8AC3E}">
        <p14:creationId xmlns:p14="http://schemas.microsoft.com/office/powerpoint/2010/main" val="31218795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627017" y="1355243"/>
            <a:ext cx="8177349" cy="3277820"/>
          </a:xfrm>
          <a:prstGeom prst="rect">
            <a:avLst/>
          </a:prstGeom>
        </p:spPr>
        <p:txBody>
          <a:bodyPr wrap="square">
            <a:spAutoFit/>
          </a:bodyPr>
          <a:lstStyle/>
          <a:p>
            <a:pPr algn="just">
              <a:defRPr/>
            </a:pPr>
            <a:r>
              <a:rPr lang="tr-TR" i="1" dirty="0">
                <a:latin typeface="Calibri" panose="020F0502020204030204" pitchFamily="34" charset="0"/>
                <a:cs typeface="Arial" panose="020B0604020202020204" pitchFamily="34" charset="0"/>
              </a:rPr>
              <a:t>Ancak aşağıda belirtilen faaliyetler ve kişiler hakkında </a:t>
            </a:r>
            <a:r>
              <a:rPr lang="tr-TR" i="1" u="sng" dirty="0">
                <a:latin typeface="Calibri" panose="020F0502020204030204" pitchFamily="34" charset="0"/>
                <a:cs typeface="Arial" panose="020B0604020202020204" pitchFamily="34" charset="0"/>
              </a:rPr>
              <a:t>bu Kanun hükümleri uygulanmaz</a:t>
            </a:r>
            <a:r>
              <a:rPr lang="tr-TR" i="1" dirty="0">
                <a:latin typeface="Calibri" panose="020F0502020204030204" pitchFamily="34" charset="0"/>
                <a:cs typeface="Arial" panose="020B0604020202020204" pitchFamily="34" charset="0"/>
              </a:rPr>
              <a:t>:</a:t>
            </a:r>
          </a:p>
          <a:p>
            <a:pPr algn="just">
              <a:lnSpc>
                <a:spcPct val="150000"/>
              </a:lnSpc>
              <a:defRPr/>
            </a:pPr>
            <a:endParaRPr lang="tr-TR" i="1" dirty="0">
              <a:latin typeface="Calibri" panose="020F0502020204030204" pitchFamily="34" charset="0"/>
              <a:cs typeface="Arial" panose="020B0604020202020204" pitchFamily="34" charset="0"/>
            </a:endParaRPr>
          </a:p>
          <a:p>
            <a:pPr marL="252000" indent="-252000" algn="just">
              <a:buFont typeface="Wingdings" pitchFamily="2" charset="2"/>
              <a:buChar char="§"/>
              <a:defRPr/>
            </a:pPr>
            <a:r>
              <a:rPr lang="tr-TR" i="1" dirty="0">
                <a:latin typeface="Calibri" panose="020F0502020204030204" pitchFamily="34" charset="0"/>
                <a:cs typeface="Arial" panose="020B0604020202020204" pitchFamily="34" charset="0"/>
              </a:rPr>
              <a:t>Fabrika, bakım merkezi, dikimevi ve benzeri işyerlerindekiler hariç Türk Silahlı Kuvvetleri, genel kolluk kuvvetleri ve Milli İstihbarat Teşkilatı Müsteşarlığının faaliyetleri.</a:t>
            </a:r>
          </a:p>
          <a:p>
            <a:pPr marL="252000" indent="-252000" algn="just">
              <a:buFont typeface="Wingdings" pitchFamily="2" charset="2"/>
              <a:buChar char="§"/>
              <a:defRPr/>
            </a:pPr>
            <a:r>
              <a:rPr lang="tr-TR" i="1" dirty="0">
                <a:latin typeface="Calibri" panose="020F0502020204030204" pitchFamily="34" charset="0"/>
                <a:cs typeface="Arial" panose="020B0604020202020204" pitchFamily="34" charset="0"/>
              </a:rPr>
              <a:t>Afet ve acil durum birimlerinin müdahale faaliyetleri.</a:t>
            </a:r>
          </a:p>
          <a:p>
            <a:pPr marL="252000" indent="-252000" algn="just">
              <a:buFont typeface="Wingdings" pitchFamily="2" charset="2"/>
              <a:buChar char="§"/>
              <a:defRPr/>
            </a:pPr>
            <a:r>
              <a:rPr lang="tr-TR" i="1" dirty="0">
                <a:latin typeface="Calibri" panose="020F0502020204030204" pitchFamily="34" charset="0"/>
                <a:cs typeface="Arial" panose="020B0604020202020204" pitchFamily="34" charset="0"/>
              </a:rPr>
              <a:t>Ev hizmetleri.</a:t>
            </a:r>
          </a:p>
          <a:p>
            <a:pPr marL="252000" indent="-252000" algn="just">
              <a:buFont typeface="Wingdings" pitchFamily="2" charset="2"/>
              <a:buChar char="§"/>
              <a:defRPr/>
            </a:pPr>
            <a:r>
              <a:rPr lang="tr-TR" i="1" dirty="0">
                <a:latin typeface="Calibri" panose="020F0502020204030204" pitchFamily="34" charset="0"/>
                <a:cs typeface="Arial" panose="020B0604020202020204" pitchFamily="34" charset="0"/>
              </a:rPr>
              <a:t>Çalışan istihdam etmeksizin kendi nam ve hesabına mal ve hizmet üretimi yapanlar.</a:t>
            </a:r>
          </a:p>
          <a:p>
            <a:pPr marL="252000" indent="-252000" algn="just">
              <a:buFont typeface="Wingdings" pitchFamily="2" charset="2"/>
              <a:buChar char="§"/>
              <a:defRPr/>
            </a:pPr>
            <a:r>
              <a:rPr lang="tr-TR" i="1" dirty="0">
                <a:latin typeface="Calibri" panose="020F0502020204030204" pitchFamily="34" charset="0"/>
                <a:cs typeface="Arial" panose="020B0604020202020204" pitchFamily="34" charset="0"/>
              </a:rPr>
              <a:t>Hükümlü ve tutuklulara yönelik infaz hizmetleri sırasında, iyileştirme kapsamında yapılan iş yurdu, eğitim, güvenlik ve meslek edindirme faaliyetleri.</a:t>
            </a:r>
            <a:endParaRPr lang="tr-TR" b="1" i="1"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473990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627017" y="1355243"/>
            <a:ext cx="8177349" cy="3970318"/>
          </a:xfrm>
          <a:prstGeom prst="rect">
            <a:avLst/>
          </a:prstGeom>
        </p:spPr>
        <p:txBody>
          <a:bodyPr wrap="square">
            <a:spAutoFit/>
          </a:bodyPr>
          <a:lstStyle/>
          <a:p>
            <a:pPr algn="just">
              <a:spcBef>
                <a:spcPct val="0"/>
              </a:spcBef>
            </a:pPr>
            <a:r>
              <a:rPr lang="tr-TR" altLang="tr-TR" b="1" i="1" dirty="0" smtClean="0">
                <a:latin typeface="Calibri" panose="020F0502020204030204" pitchFamily="34" charset="0"/>
                <a:cs typeface="Arial" panose="020B0604020202020204" pitchFamily="34" charset="0"/>
              </a:rPr>
              <a:t>Kuralcı değil önleyici yaklaşım.</a:t>
            </a:r>
          </a:p>
          <a:p>
            <a:pPr algn="just">
              <a:spcBef>
                <a:spcPct val="0"/>
              </a:spcBef>
            </a:pPr>
            <a:endParaRPr lang="tr-TR" altLang="tr-TR" i="1" dirty="0">
              <a:latin typeface="Calibri" panose="020F0502020204030204" pitchFamily="34" charset="0"/>
              <a:cs typeface="Arial" panose="020B0604020202020204" pitchFamily="34" charset="0"/>
            </a:endParaRPr>
          </a:p>
          <a:p>
            <a:pPr algn="just">
              <a:spcBef>
                <a:spcPct val="0"/>
              </a:spcBef>
            </a:pPr>
            <a:r>
              <a:rPr lang="tr-TR" altLang="tr-TR" i="1" dirty="0" smtClean="0">
                <a:latin typeface="Calibri" panose="020F0502020204030204" pitchFamily="34" charset="0"/>
                <a:cs typeface="Arial" panose="020B0604020202020204" pitchFamily="34" charset="0"/>
              </a:rPr>
              <a:t>Kanun</a:t>
            </a:r>
            <a:r>
              <a:rPr lang="tr-TR" altLang="tr-TR" i="1" dirty="0">
                <a:latin typeface="Calibri" panose="020F0502020204030204" pitchFamily="34" charset="0"/>
                <a:cs typeface="Arial" panose="020B0604020202020204" pitchFamily="34" charset="0"/>
              </a:rPr>
              <a:t>, iş kazası veya meslek hastalığı yaşanmadan önce önlem almaya yöneliktir.</a:t>
            </a:r>
          </a:p>
          <a:p>
            <a:pPr algn="just">
              <a:spcBef>
                <a:spcPct val="0"/>
              </a:spcBef>
            </a:pPr>
            <a:endParaRPr lang="tr-TR" altLang="tr-TR" i="1" dirty="0">
              <a:latin typeface="Calibri" panose="020F0502020204030204" pitchFamily="34" charset="0"/>
              <a:cs typeface="Arial" panose="020B0604020202020204" pitchFamily="34" charset="0"/>
            </a:endParaRPr>
          </a:p>
          <a:p>
            <a:pPr algn="just">
              <a:spcBef>
                <a:spcPct val="0"/>
              </a:spcBef>
            </a:pPr>
            <a:r>
              <a:rPr lang="tr-TR" altLang="tr-TR" i="1" dirty="0">
                <a:latin typeface="Calibri" panose="020F0502020204030204" pitchFamily="34" charset="0"/>
                <a:cs typeface="Arial" panose="020B0604020202020204" pitchFamily="34" charset="0"/>
              </a:rPr>
              <a:t>Kanunla işyerlerine, risk değerlendirmesinde tespit edilen hususları da göz önünde bulundurarak, genel bir önleme yaklaşımı getirildi.</a:t>
            </a:r>
          </a:p>
          <a:p>
            <a:pPr algn="just">
              <a:spcBef>
                <a:spcPct val="0"/>
              </a:spcBef>
            </a:pPr>
            <a:endParaRPr lang="tr-TR" altLang="tr-TR" i="1" dirty="0">
              <a:latin typeface="Calibri" panose="020F0502020204030204" pitchFamily="34" charset="0"/>
              <a:cs typeface="Arial" panose="020B0604020202020204" pitchFamily="34" charset="0"/>
            </a:endParaRPr>
          </a:p>
          <a:p>
            <a:pPr algn="just">
              <a:spcBef>
                <a:spcPct val="0"/>
              </a:spcBef>
            </a:pPr>
            <a:r>
              <a:rPr lang="tr-TR" altLang="tr-TR" i="1" dirty="0">
                <a:latin typeface="Calibri" panose="020F0502020204030204" pitchFamily="34" charset="0"/>
                <a:cs typeface="Arial" panose="020B0604020202020204" pitchFamily="34" charset="0"/>
              </a:rPr>
              <a:t>Tüm sorumluluk işverene ait olmakla birlikte; iş sağlığı ve güvenliğinin işyerinin bütününde benimsenmesi ve uygulanması sağlanacak.</a:t>
            </a:r>
          </a:p>
          <a:p>
            <a:pPr algn="just">
              <a:spcBef>
                <a:spcPct val="0"/>
              </a:spcBef>
            </a:pPr>
            <a:endParaRPr lang="tr-TR" altLang="tr-TR" i="1" dirty="0">
              <a:latin typeface="Calibri" panose="020F0502020204030204" pitchFamily="34" charset="0"/>
              <a:cs typeface="Arial" panose="020B0604020202020204" pitchFamily="34" charset="0"/>
            </a:endParaRPr>
          </a:p>
          <a:p>
            <a:pPr algn="just">
              <a:spcBef>
                <a:spcPct val="0"/>
              </a:spcBef>
            </a:pPr>
            <a:r>
              <a:rPr lang="tr-TR" altLang="tr-TR" i="1" dirty="0">
                <a:latin typeface="Calibri" panose="020F0502020204030204" pitchFamily="34" charset="0"/>
                <a:cs typeface="Arial" panose="020B0604020202020204" pitchFamily="34" charset="0"/>
              </a:rPr>
              <a:t>Risk değerlendirmeleri sürekli olarak gözden geçirilecek.</a:t>
            </a:r>
          </a:p>
          <a:p>
            <a:pPr algn="just">
              <a:spcBef>
                <a:spcPct val="0"/>
              </a:spcBef>
            </a:pPr>
            <a:endParaRPr lang="tr-TR" altLang="tr-TR" b="1" i="1" dirty="0">
              <a:latin typeface="Calibri" panose="020F0502020204030204" pitchFamily="34" charset="0"/>
              <a:cs typeface="Arial" panose="020B0604020202020204" pitchFamily="34" charset="0"/>
            </a:endParaRPr>
          </a:p>
          <a:p>
            <a:pPr algn="just">
              <a:spcBef>
                <a:spcPct val="0"/>
              </a:spcBef>
            </a:pPr>
            <a:r>
              <a:rPr lang="tr-TR" altLang="tr-TR" i="1" dirty="0">
                <a:latin typeface="Calibri" panose="020F0502020204030204" pitchFamily="34" charset="0"/>
                <a:cs typeface="Arial" panose="020B0604020202020204" pitchFamily="34" charset="0"/>
              </a:rPr>
              <a:t>Kanun, iş sağlığı ve güvenliğinde en iyi koşulları hedefleyerek, işyerlerinin mevcut durumunun sürekli iyileştirilmesini amaçlıyor.</a:t>
            </a:r>
          </a:p>
        </p:txBody>
      </p:sp>
    </p:spTree>
    <p:extLst>
      <p:ext uri="{BB962C8B-B14F-4D97-AF65-F5344CB8AC3E}">
        <p14:creationId xmlns:p14="http://schemas.microsoft.com/office/powerpoint/2010/main" val="35209755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627017" y="1355243"/>
            <a:ext cx="8177349" cy="2031325"/>
          </a:xfrm>
          <a:prstGeom prst="rect">
            <a:avLst/>
          </a:prstGeom>
        </p:spPr>
        <p:txBody>
          <a:bodyPr wrap="square">
            <a:spAutoFit/>
          </a:bodyPr>
          <a:lstStyle/>
          <a:p>
            <a:pPr algn="just">
              <a:spcBef>
                <a:spcPct val="0"/>
              </a:spcBef>
            </a:pPr>
            <a:r>
              <a:rPr lang="tr-TR" altLang="tr-TR" b="1" i="1" dirty="0" smtClean="0">
                <a:latin typeface="Calibri" panose="020F0502020204030204" pitchFamily="34" charset="0"/>
                <a:cs typeface="Arial" panose="020B0604020202020204" pitchFamily="34" charset="0"/>
              </a:rPr>
              <a:t>Kuralcı değil önleyici yaklaşım.</a:t>
            </a:r>
          </a:p>
          <a:p>
            <a:pPr algn="just">
              <a:spcBef>
                <a:spcPct val="0"/>
              </a:spcBef>
            </a:pPr>
            <a:endParaRPr lang="tr-TR" altLang="tr-TR" i="1" dirty="0">
              <a:latin typeface="Calibri" panose="020F0502020204030204" pitchFamily="34" charset="0"/>
              <a:cs typeface="Arial" panose="020B0604020202020204" pitchFamily="34" charset="0"/>
            </a:endParaRPr>
          </a:p>
          <a:p>
            <a:pPr algn="just">
              <a:spcBef>
                <a:spcPct val="0"/>
              </a:spcBef>
            </a:pPr>
            <a:r>
              <a:rPr lang="tr-TR" altLang="tr-TR" i="1" dirty="0">
                <a:latin typeface="Calibri" panose="020F0502020204030204" pitchFamily="34" charset="0"/>
                <a:cs typeface="Arial" panose="020B0604020202020204" pitchFamily="34" charset="0"/>
              </a:rPr>
              <a:t>İş kazası veya meslek hastalığı ortaya çıktıktan sonra neler yapılacağı değil, iş kazası ve meslek hastalığının önlenmesi için atılacak adımlar esas olacak.</a:t>
            </a:r>
          </a:p>
          <a:p>
            <a:pPr algn="just">
              <a:spcBef>
                <a:spcPct val="0"/>
              </a:spcBef>
            </a:pPr>
            <a:endParaRPr lang="tr-TR" altLang="tr-TR" i="1" dirty="0">
              <a:latin typeface="Calibri" panose="020F0502020204030204" pitchFamily="34" charset="0"/>
              <a:cs typeface="Arial" panose="020B0604020202020204" pitchFamily="34" charset="0"/>
            </a:endParaRPr>
          </a:p>
          <a:p>
            <a:pPr algn="just">
              <a:spcBef>
                <a:spcPct val="0"/>
              </a:spcBef>
            </a:pPr>
            <a:r>
              <a:rPr lang="tr-TR" altLang="tr-TR" i="1" dirty="0">
                <a:latin typeface="Calibri" panose="020F0502020204030204" pitchFamily="34" charset="0"/>
                <a:cs typeface="Arial" panose="020B0604020202020204" pitchFamily="34" charset="0"/>
              </a:rPr>
              <a:t>Bu kapsamda işveren; çalışanları ile birlikte işin her aşamasında işten kaynaklı tehlikeleri sürekli olarak tespit ederek, muhtemel risklere karşı tedbir alacak.</a:t>
            </a:r>
            <a:endParaRPr lang="tr-TR" altLang="tr-TR" b="1" i="1"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772318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627017" y="1355243"/>
            <a:ext cx="8177349" cy="4247317"/>
          </a:xfrm>
          <a:prstGeom prst="rect">
            <a:avLst/>
          </a:prstGeom>
        </p:spPr>
        <p:txBody>
          <a:bodyPr wrap="square">
            <a:spAutoFit/>
          </a:bodyPr>
          <a:lstStyle/>
          <a:p>
            <a:pPr algn="just">
              <a:spcBef>
                <a:spcPct val="0"/>
              </a:spcBef>
            </a:pPr>
            <a:r>
              <a:rPr lang="tr-TR" altLang="tr-TR" b="1" i="1" dirty="0" smtClean="0">
                <a:latin typeface="Calibri" panose="020F0502020204030204" pitchFamily="34" charset="0"/>
                <a:cs typeface="Arial" panose="020B0604020202020204" pitchFamily="34" charset="0"/>
              </a:rPr>
              <a:t>İşyerleri tehlike durumlarına göre sınıflandırılacak.</a:t>
            </a:r>
          </a:p>
          <a:p>
            <a:pPr algn="just">
              <a:spcBef>
                <a:spcPct val="0"/>
              </a:spcBef>
            </a:pPr>
            <a:endParaRPr lang="tr-TR" altLang="tr-TR" i="1" dirty="0">
              <a:latin typeface="Calibri" panose="020F0502020204030204" pitchFamily="34" charset="0"/>
              <a:cs typeface="Arial" panose="020B0604020202020204" pitchFamily="34" charset="0"/>
            </a:endParaRPr>
          </a:p>
          <a:p>
            <a:pPr algn="just">
              <a:defRPr/>
            </a:pPr>
            <a:r>
              <a:rPr lang="tr-TR" i="1" dirty="0">
                <a:latin typeface="Calibri" panose="020F0502020204030204" pitchFamily="34" charset="0"/>
                <a:cs typeface="Arial" panose="020B0604020202020204" pitchFamily="34" charset="0"/>
              </a:rPr>
              <a:t>İşyerleri, iş sağlığı ve güvenliği hizmetlerinin daha etkin sunumu amacıyla tehlike sınıflarına ayrılacak.</a:t>
            </a:r>
          </a:p>
          <a:p>
            <a:pPr marL="252000" indent="-252000" algn="just">
              <a:defRPr/>
            </a:pPr>
            <a:endParaRPr lang="tr-TR" i="1" dirty="0">
              <a:latin typeface="Calibri" panose="020F0502020204030204" pitchFamily="34" charset="0"/>
              <a:cs typeface="Arial" panose="020B0604020202020204" pitchFamily="34" charset="0"/>
            </a:endParaRPr>
          </a:p>
          <a:p>
            <a:pPr marL="252000" indent="-252000" algn="just">
              <a:defRPr/>
            </a:pPr>
            <a:r>
              <a:rPr lang="tr-TR" i="1" dirty="0">
                <a:latin typeface="Calibri" panose="020F0502020204030204" pitchFamily="34" charset="0"/>
                <a:cs typeface="Arial" panose="020B0604020202020204" pitchFamily="34" charset="0"/>
              </a:rPr>
              <a:t>Bu sınıflandırmada; </a:t>
            </a:r>
          </a:p>
          <a:p>
            <a:pPr algn="just">
              <a:defRPr/>
            </a:pPr>
            <a:endParaRPr lang="tr-TR" i="1" dirty="0">
              <a:latin typeface="Calibri" panose="020F0502020204030204" pitchFamily="34" charset="0"/>
              <a:cs typeface="Arial" panose="020B0604020202020204" pitchFamily="34" charset="0"/>
            </a:endParaRPr>
          </a:p>
          <a:p>
            <a:pPr marL="342900" indent="-342900" algn="just">
              <a:buFont typeface="Wingdings" panose="05000000000000000000" pitchFamily="2" charset="2"/>
              <a:buChar char="§"/>
              <a:defRPr/>
            </a:pPr>
            <a:r>
              <a:rPr lang="tr-TR" i="1" dirty="0">
                <a:latin typeface="Calibri" panose="020F0502020204030204" pitchFamily="34" charset="0"/>
                <a:cs typeface="Arial" panose="020B0604020202020204" pitchFamily="34" charset="0"/>
              </a:rPr>
              <a:t>Yapılan işin özelliği, </a:t>
            </a:r>
          </a:p>
          <a:p>
            <a:pPr marL="342900" indent="-342900" algn="just">
              <a:buFont typeface="Wingdings" panose="05000000000000000000" pitchFamily="2" charset="2"/>
              <a:buChar char="§"/>
              <a:defRPr/>
            </a:pPr>
            <a:r>
              <a:rPr lang="tr-TR" i="1" dirty="0">
                <a:latin typeface="Calibri" panose="020F0502020204030204" pitchFamily="34" charset="0"/>
                <a:cs typeface="Arial" panose="020B0604020202020204" pitchFamily="34" charset="0"/>
              </a:rPr>
              <a:t>İşin her safhasında kullanılan veya ortaya çıkan maddeler, </a:t>
            </a:r>
          </a:p>
          <a:p>
            <a:pPr marL="342900" indent="-342900" algn="just">
              <a:buFont typeface="Wingdings" panose="05000000000000000000" pitchFamily="2" charset="2"/>
              <a:buChar char="§"/>
              <a:defRPr/>
            </a:pPr>
            <a:r>
              <a:rPr lang="tr-TR" i="1" dirty="0">
                <a:latin typeface="Calibri" panose="020F0502020204030204" pitchFamily="34" charset="0"/>
                <a:cs typeface="Arial" panose="020B0604020202020204" pitchFamily="34" charset="0"/>
              </a:rPr>
              <a:t>İş ekipmanı, </a:t>
            </a:r>
          </a:p>
          <a:p>
            <a:pPr marL="342900" indent="-342900" algn="just">
              <a:buFont typeface="Wingdings" panose="05000000000000000000" pitchFamily="2" charset="2"/>
              <a:buChar char="§"/>
              <a:defRPr/>
            </a:pPr>
            <a:r>
              <a:rPr lang="tr-TR" i="1" dirty="0">
                <a:latin typeface="Calibri" panose="020F0502020204030204" pitchFamily="34" charset="0"/>
                <a:cs typeface="Arial" panose="020B0604020202020204" pitchFamily="34" charset="0"/>
              </a:rPr>
              <a:t>Üretim yöntem ve şekilleri, </a:t>
            </a:r>
          </a:p>
          <a:p>
            <a:pPr marL="342900" indent="-342900" algn="just">
              <a:buFont typeface="Wingdings" panose="05000000000000000000" pitchFamily="2" charset="2"/>
              <a:buChar char="§"/>
              <a:defRPr/>
            </a:pPr>
            <a:r>
              <a:rPr lang="tr-TR" i="1" dirty="0">
                <a:latin typeface="Calibri" panose="020F0502020204030204" pitchFamily="34" charset="0"/>
                <a:cs typeface="Arial" panose="020B0604020202020204" pitchFamily="34" charset="0"/>
              </a:rPr>
              <a:t>Çalışma ortam ve şartları gibi hususlar dikkate alınacak.</a:t>
            </a:r>
          </a:p>
          <a:p>
            <a:pPr marL="252000" indent="-252000" algn="just">
              <a:defRPr/>
            </a:pPr>
            <a:endParaRPr lang="tr-TR" i="1" dirty="0">
              <a:latin typeface="Calibri" panose="020F0502020204030204" pitchFamily="34" charset="0"/>
              <a:cs typeface="Arial" panose="020B0604020202020204" pitchFamily="34" charset="0"/>
            </a:endParaRPr>
          </a:p>
          <a:p>
            <a:pPr algn="just">
              <a:defRPr/>
            </a:pPr>
            <a:r>
              <a:rPr lang="tr-TR" i="1" dirty="0">
                <a:solidFill>
                  <a:srgbClr val="C00000"/>
                </a:solidFill>
                <a:latin typeface="Calibri" panose="020F0502020204030204" pitchFamily="34" charset="0"/>
                <a:cs typeface="Arial" panose="020B0604020202020204" pitchFamily="34" charset="0"/>
              </a:rPr>
              <a:t>Tehlike sınıfları; işyerlerinin yaptığı asıl iş dikkate alınarak</a:t>
            </a:r>
            <a:r>
              <a:rPr lang="tr-TR" i="1" dirty="0">
                <a:latin typeface="Calibri" panose="020F0502020204030204" pitchFamily="34" charset="0"/>
                <a:cs typeface="Arial" panose="020B0604020202020204" pitchFamily="34" charset="0"/>
              </a:rPr>
              <a:t>, sosyal tarafların dâhil olduğu bir komisyonun görüşleri doğrultusunda Bakanlıkça tespit edilecek.</a:t>
            </a:r>
          </a:p>
        </p:txBody>
      </p:sp>
    </p:spTree>
    <p:extLst>
      <p:ext uri="{BB962C8B-B14F-4D97-AF65-F5344CB8AC3E}">
        <p14:creationId xmlns:p14="http://schemas.microsoft.com/office/powerpoint/2010/main" val="42389233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627017" y="1355243"/>
            <a:ext cx="8177349" cy="3170099"/>
          </a:xfrm>
          <a:prstGeom prst="rect">
            <a:avLst/>
          </a:prstGeom>
        </p:spPr>
        <p:txBody>
          <a:bodyPr wrap="square">
            <a:spAutoFit/>
          </a:bodyPr>
          <a:lstStyle/>
          <a:p>
            <a:pPr algn="just">
              <a:spcBef>
                <a:spcPct val="0"/>
              </a:spcBef>
              <a:buClr>
                <a:schemeClr val="tx1"/>
              </a:buClr>
            </a:pPr>
            <a:r>
              <a:rPr lang="tr-TR" altLang="tr-TR" sz="2000" i="1" dirty="0">
                <a:solidFill>
                  <a:srgbClr val="C00000"/>
                </a:solidFill>
                <a:latin typeface="Calibri" panose="020F0502020204030204" pitchFamily="34" charset="0"/>
                <a:cs typeface="Arial" panose="020B0604020202020204" pitchFamily="34" charset="0"/>
              </a:rPr>
              <a:t>Genel olarak bir </a:t>
            </a:r>
            <a:r>
              <a:rPr lang="tr-TR" altLang="tr-TR" sz="2000" b="1" i="1" u="sng" dirty="0">
                <a:solidFill>
                  <a:srgbClr val="C00000"/>
                </a:solidFill>
                <a:latin typeface="Calibri" panose="020F0502020204030204" pitchFamily="34" charset="0"/>
                <a:cs typeface="Arial" panose="020B0604020202020204" pitchFamily="34" charset="0"/>
              </a:rPr>
              <a:t>mal üretimine dayanmayan işler az tehlikeli sınıf</a:t>
            </a:r>
            <a:r>
              <a:rPr lang="tr-TR" altLang="tr-TR" sz="2000" i="1" u="sng" dirty="0">
                <a:solidFill>
                  <a:srgbClr val="C00000"/>
                </a:solidFill>
                <a:latin typeface="Calibri" panose="020F0502020204030204" pitchFamily="34" charset="0"/>
                <a:cs typeface="Arial" panose="020B0604020202020204" pitchFamily="34" charset="0"/>
              </a:rPr>
              <a:t>ta </a:t>
            </a:r>
            <a:r>
              <a:rPr lang="tr-TR" altLang="tr-TR" sz="2000" i="1" dirty="0">
                <a:solidFill>
                  <a:srgbClr val="C00000"/>
                </a:solidFill>
                <a:latin typeface="Calibri" panose="020F0502020204030204" pitchFamily="34" charset="0"/>
                <a:cs typeface="Arial" panose="020B0604020202020204" pitchFamily="34" charset="0"/>
              </a:rPr>
              <a:t>bulunmaktadır. Bunlara örnek </a:t>
            </a:r>
            <a:r>
              <a:rPr lang="tr-TR" altLang="tr-TR" sz="2000" i="1" dirty="0" smtClean="0">
                <a:solidFill>
                  <a:srgbClr val="C00000"/>
                </a:solidFill>
                <a:latin typeface="Calibri" panose="020F0502020204030204" pitchFamily="34" charset="0"/>
                <a:cs typeface="Arial" panose="020B0604020202020204" pitchFamily="34" charset="0"/>
              </a:rPr>
              <a:t>olarak;</a:t>
            </a:r>
          </a:p>
          <a:p>
            <a:pPr algn="just">
              <a:spcBef>
                <a:spcPct val="0"/>
              </a:spcBef>
              <a:buClr>
                <a:schemeClr val="tx1"/>
              </a:buClr>
            </a:pPr>
            <a:endParaRPr lang="tr-TR" altLang="tr-TR" sz="2000" i="1" dirty="0">
              <a:solidFill>
                <a:srgbClr val="C00000"/>
              </a:solidFill>
              <a:latin typeface="Calibri" panose="020F0502020204030204" pitchFamily="34" charset="0"/>
              <a:cs typeface="Arial" panose="020B0604020202020204" pitchFamily="34" charset="0"/>
            </a:endParaRP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Muhasebe </a:t>
            </a:r>
            <a:r>
              <a:rPr lang="tr-TR" altLang="tr-TR" sz="2000" i="1" dirty="0">
                <a:latin typeface="Calibri" panose="020F0502020204030204" pitchFamily="34" charset="0"/>
                <a:cs typeface="Arial" panose="020B0604020202020204" pitchFamily="34" charset="0"/>
              </a:rPr>
              <a:t>ve Hukuk </a:t>
            </a:r>
            <a:r>
              <a:rPr lang="tr-TR" altLang="tr-TR" sz="2000" i="1" dirty="0" smtClean="0">
                <a:latin typeface="Calibri" panose="020F0502020204030204" pitchFamily="34" charset="0"/>
                <a:cs typeface="Arial" panose="020B0604020202020204" pitchFamily="34" charset="0"/>
              </a:rPr>
              <a:t>Büroları.</a:t>
            </a: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Otelcilik</a:t>
            </a:r>
            <a:r>
              <a:rPr lang="tr-TR" altLang="tr-TR" sz="2000" i="1" dirty="0">
                <a:latin typeface="Calibri" panose="020F0502020204030204" pitchFamily="34" charset="0"/>
                <a:cs typeface="Arial" panose="020B0604020202020204" pitchFamily="34" charset="0"/>
              </a:rPr>
              <a:t>, </a:t>
            </a:r>
            <a:endParaRPr lang="tr-TR" altLang="tr-TR" sz="2000" i="1" dirty="0" smtClean="0">
              <a:latin typeface="Calibri" panose="020F0502020204030204" pitchFamily="34" charset="0"/>
              <a:cs typeface="Arial" panose="020B0604020202020204" pitchFamily="34" charset="0"/>
            </a:endParaRP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Otomobil </a:t>
            </a:r>
            <a:r>
              <a:rPr lang="tr-TR" altLang="tr-TR" sz="2000" i="1" dirty="0">
                <a:latin typeface="Calibri" panose="020F0502020204030204" pitchFamily="34" charset="0"/>
                <a:cs typeface="Arial" panose="020B0604020202020204" pitchFamily="34" charset="0"/>
              </a:rPr>
              <a:t>alım satım işleri, </a:t>
            </a:r>
            <a:endParaRPr lang="tr-TR" altLang="tr-TR" sz="2000" i="1" dirty="0" smtClean="0">
              <a:latin typeface="Calibri" panose="020F0502020204030204" pitchFamily="34" charset="0"/>
              <a:cs typeface="Arial" panose="020B0604020202020204" pitchFamily="34" charset="0"/>
            </a:endParaRP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Elektronik </a:t>
            </a:r>
            <a:r>
              <a:rPr lang="tr-TR" altLang="tr-TR" sz="2000" i="1" dirty="0">
                <a:latin typeface="Calibri" panose="020F0502020204030204" pitchFamily="34" charset="0"/>
                <a:cs typeface="Arial" panose="020B0604020202020204" pitchFamily="34" charset="0"/>
              </a:rPr>
              <a:t>alet ticareti, </a:t>
            </a:r>
            <a:endParaRPr lang="tr-TR" altLang="tr-TR" sz="2000" i="1" dirty="0" smtClean="0">
              <a:latin typeface="Calibri" panose="020F0502020204030204" pitchFamily="34" charset="0"/>
              <a:cs typeface="Arial" panose="020B0604020202020204" pitchFamily="34" charset="0"/>
            </a:endParaRP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Mobilya </a:t>
            </a:r>
            <a:r>
              <a:rPr lang="tr-TR" altLang="tr-TR" sz="2000" i="1" dirty="0">
                <a:latin typeface="Calibri" panose="020F0502020204030204" pitchFamily="34" charset="0"/>
                <a:cs typeface="Arial" panose="020B0604020202020204" pitchFamily="34" charset="0"/>
              </a:rPr>
              <a:t>satış mağazası, </a:t>
            </a:r>
            <a:endParaRPr lang="tr-TR" altLang="tr-TR" sz="2000" i="1" dirty="0" smtClean="0">
              <a:latin typeface="Calibri" panose="020F0502020204030204" pitchFamily="34" charset="0"/>
              <a:cs typeface="Arial" panose="020B0604020202020204" pitchFamily="34" charset="0"/>
            </a:endParaRP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Ayakkabı </a:t>
            </a:r>
            <a:r>
              <a:rPr lang="tr-TR" altLang="tr-TR" sz="2000" i="1" dirty="0">
                <a:latin typeface="Calibri" panose="020F0502020204030204" pitchFamily="34" charset="0"/>
                <a:cs typeface="Arial" panose="020B0604020202020204" pitchFamily="34" charset="0"/>
              </a:rPr>
              <a:t>malzemeleri toptan ticareti, </a:t>
            </a:r>
            <a:endParaRPr lang="tr-TR" altLang="tr-TR" sz="2000" i="1" dirty="0" smtClean="0">
              <a:latin typeface="Calibri" panose="020F0502020204030204" pitchFamily="34" charset="0"/>
              <a:cs typeface="Arial" panose="020B0604020202020204" pitchFamily="34" charset="0"/>
            </a:endParaRP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Kırtasiye</a:t>
            </a:r>
            <a:r>
              <a:rPr lang="tr-TR" altLang="tr-TR" sz="2000" i="1" dirty="0">
                <a:latin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4897061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627017" y="1355243"/>
            <a:ext cx="8177349" cy="2246769"/>
          </a:xfrm>
          <a:prstGeom prst="rect">
            <a:avLst/>
          </a:prstGeom>
        </p:spPr>
        <p:txBody>
          <a:bodyPr wrap="square">
            <a:spAutoFit/>
          </a:bodyPr>
          <a:lstStyle/>
          <a:p>
            <a:pPr algn="just">
              <a:buClr>
                <a:schemeClr val="tx1"/>
              </a:buClr>
              <a:defRPr/>
            </a:pPr>
            <a:r>
              <a:rPr lang="tr-TR" sz="2000" i="1" dirty="0">
                <a:solidFill>
                  <a:srgbClr val="C00000"/>
                </a:solidFill>
                <a:latin typeface="Calibri" panose="020F0502020204030204" pitchFamily="34" charset="0"/>
                <a:cs typeface="Arial" panose="020B0604020202020204" pitchFamily="34" charset="0"/>
              </a:rPr>
              <a:t>Genel olarak </a:t>
            </a:r>
            <a:r>
              <a:rPr lang="tr-TR" sz="2000" b="1" i="1" u="sng" dirty="0">
                <a:solidFill>
                  <a:srgbClr val="C00000"/>
                </a:solidFill>
                <a:latin typeface="Calibri" panose="020F0502020204030204" pitchFamily="34" charset="0"/>
                <a:cs typeface="Arial" panose="020B0604020202020204" pitchFamily="34" charset="0"/>
              </a:rPr>
              <a:t>imalata dayanan işler tehlikeli sınıfta </a:t>
            </a:r>
            <a:r>
              <a:rPr lang="tr-TR" sz="2000" i="1" dirty="0">
                <a:solidFill>
                  <a:srgbClr val="C00000"/>
                </a:solidFill>
                <a:latin typeface="Calibri" panose="020F0502020204030204" pitchFamily="34" charset="0"/>
                <a:cs typeface="Arial" panose="020B0604020202020204" pitchFamily="34" charset="0"/>
              </a:rPr>
              <a:t>bulunmaktadır. Bunlara örnek olarak;</a:t>
            </a:r>
          </a:p>
          <a:p>
            <a:pPr algn="just">
              <a:buClr>
                <a:schemeClr val="tx1"/>
              </a:buClr>
              <a:defRPr/>
            </a:pPr>
            <a:endParaRPr lang="tr-TR" sz="2000" i="1" dirty="0">
              <a:latin typeface="Calibri" panose="020F0502020204030204" pitchFamily="34" charset="0"/>
              <a:cs typeface="Arial" panose="020B0604020202020204" pitchFamily="34" charset="0"/>
            </a:endParaRPr>
          </a:p>
          <a:p>
            <a:pPr marL="342900" indent="-342900" algn="just">
              <a:buClr>
                <a:schemeClr val="tx1"/>
              </a:buClr>
              <a:buFont typeface="Wingdings" panose="05000000000000000000" pitchFamily="2" charset="2"/>
              <a:buChar char="§"/>
              <a:defRPr/>
            </a:pPr>
            <a:r>
              <a:rPr lang="tr-TR" sz="2000" i="1" dirty="0">
                <a:latin typeface="Calibri" panose="020F0502020204030204" pitchFamily="34" charset="0"/>
                <a:cs typeface="Arial" panose="020B0604020202020204" pitchFamily="34" charset="0"/>
              </a:rPr>
              <a:t>Metallerin makinede işlenmesi (torna tesviye işleri, metal parçaları delme), </a:t>
            </a:r>
          </a:p>
          <a:p>
            <a:pPr marL="342900" indent="-342900" algn="just">
              <a:buClr>
                <a:schemeClr val="tx1"/>
              </a:buClr>
              <a:buFont typeface="Wingdings" panose="05000000000000000000" pitchFamily="2" charset="2"/>
              <a:buChar char="§"/>
              <a:defRPr/>
            </a:pPr>
            <a:r>
              <a:rPr lang="tr-TR" sz="2000" i="1" dirty="0">
                <a:latin typeface="Calibri" panose="020F0502020204030204" pitchFamily="34" charset="0"/>
                <a:cs typeface="Arial" panose="020B0604020202020204" pitchFamily="34" charset="0"/>
              </a:rPr>
              <a:t>Gıda ve içeceklerin endüstriyel olarak hazırlanması, </a:t>
            </a:r>
          </a:p>
          <a:p>
            <a:pPr marL="342900" indent="-342900" algn="just">
              <a:buClr>
                <a:schemeClr val="tx1"/>
              </a:buClr>
              <a:buFont typeface="Wingdings" panose="05000000000000000000" pitchFamily="2" charset="2"/>
              <a:buChar char="§"/>
              <a:defRPr/>
            </a:pPr>
            <a:r>
              <a:rPr lang="tr-TR" sz="2000" i="1" dirty="0">
                <a:latin typeface="Calibri" panose="020F0502020204030204" pitchFamily="34" charset="0"/>
                <a:cs typeface="Arial" panose="020B0604020202020204" pitchFamily="34" charset="0"/>
              </a:rPr>
              <a:t>Mutfak ve büro mobilyası, sandalye imalatı, </a:t>
            </a:r>
          </a:p>
          <a:p>
            <a:pPr marL="342900" indent="-342900" algn="just">
              <a:buClr>
                <a:schemeClr val="tx1"/>
              </a:buClr>
              <a:buFont typeface="Wingdings" panose="05000000000000000000" pitchFamily="2" charset="2"/>
              <a:buChar char="§"/>
              <a:defRPr/>
            </a:pPr>
            <a:r>
              <a:rPr lang="tr-TR" sz="2000" i="1" dirty="0">
                <a:latin typeface="Calibri" panose="020F0502020204030204" pitchFamily="34" charset="0"/>
                <a:cs typeface="Arial" panose="020B0604020202020204" pitchFamily="34" charset="0"/>
              </a:rPr>
              <a:t>Makine ve ekipman imalatı.</a:t>
            </a:r>
          </a:p>
        </p:txBody>
      </p:sp>
    </p:spTree>
    <p:extLst>
      <p:ext uri="{BB962C8B-B14F-4D97-AF65-F5344CB8AC3E}">
        <p14:creationId xmlns:p14="http://schemas.microsoft.com/office/powerpoint/2010/main" val="9448318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627017" y="1355243"/>
            <a:ext cx="8177349" cy="2862322"/>
          </a:xfrm>
          <a:prstGeom prst="rect">
            <a:avLst/>
          </a:prstGeom>
        </p:spPr>
        <p:txBody>
          <a:bodyPr wrap="square">
            <a:spAutoFit/>
          </a:bodyPr>
          <a:lstStyle/>
          <a:p>
            <a:pPr algn="just">
              <a:spcBef>
                <a:spcPct val="0"/>
              </a:spcBef>
              <a:buClr>
                <a:schemeClr val="tx1"/>
              </a:buClr>
            </a:pPr>
            <a:r>
              <a:rPr lang="tr-TR" altLang="tr-TR" sz="2000" i="1" dirty="0">
                <a:solidFill>
                  <a:srgbClr val="C00000"/>
                </a:solidFill>
                <a:latin typeface="Calibri" panose="020F0502020204030204" pitchFamily="34" charset="0"/>
                <a:cs typeface="Arial" panose="020B0604020202020204" pitchFamily="34" charset="0"/>
              </a:rPr>
              <a:t>Bazı sektörlerdeki işlerin bir bölümü ise </a:t>
            </a:r>
            <a:r>
              <a:rPr lang="tr-TR" altLang="tr-TR" sz="2000" b="1" i="1" u="sng" dirty="0">
                <a:solidFill>
                  <a:srgbClr val="C00000"/>
                </a:solidFill>
                <a:latin typeface="Calibri" panose="020F0502020204030204" pitchFamily="34" charset="0"/>
                <a:cs typeface="Arial" panose="020B0604020202020204" pitchFamily="34" charset="0"/>
              </a:rPr>
              <a:t>çok tehlikelidir</a:t>
            </a:r>
            <a:r>
              <a:rPr lang="tr-TR" altLang="tr-TR" sz="2000" b="1" i="1" dirty="0">
                <a:solidFill>
                  <a:srgbClr val="C00000"/>
                </a:solidFill>
                <a:latin typeface="Calibri" panose="020F0502020204030204" pitchFamily="34" charset="0"/>
                <a:cs typeface="Arial" panose="020B0604020202020204" pitchFamily="34" charset="0"/>
              </a:rPr>
              <a:t>. </a:t>
            </a:r>
            <a:r>
              <a:rPr lang="tr-TR" altLang="tr-TR" sz="2000" i="1" dirty="0">
                <a:solidFill>
                  <a:srgbClr val="C00000"/>
                </a:solidFill>
                <a:latin typeface="Calibri" panose="020F0502020204030204" pitchFamily="34" charset="0"/>
                <a:cs typeface="Arial" panose="020B0604020202020204" pitchFamily="34" charset="0"/>
              </a:rPr>
              <a:t>Bunlara örnek </a:t>
            </a:r>
            <a:r>
              <a:rPr lang="tr-TR" altLang="tr-TR" sz="2000" i="1" dirty="0" smtClean="0">
                <a:solidFill>
                  <a:srgbClr val="C00000"/>
                </a:solidFill>
                <a:latin typeface="Calibri" panose="020F0502020204030204" pitchFamily="34" charset="0"/>
                <a:cs typeface="Arial" panose="020B0604020202020204" pitchFamily="34" charset="0"/>
              </a:rPr>
              <a:t>olarak;</a:t>
            </a:r>
          </a:p>
          <a:p>
            <a:pPr algn="just">
              <a:spcBef>
                <a:spcPct val="0"/>
              </a:spcBef>
              <a:buClr>
                <a:schemeClr val="tx1"/>
              </a:buClr>
            </a:pPr>
            <a:endParaRPr lang="tr-TR" altLang="tr-TR" sz="2000" i="1" dirty="0">
              <a:solidFill>
                <a:srgbClr val="C00000"/>
              </a:solidFill>
              <a:latin typeface="Calibri" panose="020F0502020204030204" pitchFamily="34" charset="0"/>
              <a:cs typeface="Arial" panose="020B0604020202020204" pitchFamily="34" charset="0"/>
            </a:endParaRP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İnşaat sektörü</a:t>
            </a: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Kimya sektörü</a:t>
            </a: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Akaryakıt </a:t>
            </a:r>
            <a:r>
              <a:rPr lang="tr-TR" altLang="tr-TR" sz="2000" i="1" dirty="0">
                <a:latin typeface="Calibri" panose="020F0502020204030204" pitchFamily="34" charset="0"/>
                <a:cs typeface="Arial" panose="020B0604020202020204" pitchFamily="34" charset="0"/>
              </a:rPr>
              <a:t>ve LPG </a:t>
            </a:r>
            <a:r>
              <a:rPr lang="tr-TR" altLang="tr-TR" sz="2000" i="1" dirty="0" smtClean="0">
                <a:latin typeface="Calibri" panose="020F0502020204030204" pitchFamily="34" charset="0"/>
                <a:cs typeface="Arial" panose="020B0604020202020204" pitchFamily="34" charset="0"/>
              </a:rPr>
              <a:t>istasyonları</a:t>
            </a: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Madencilik</a:t>
            </a: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Dökümcülük</a:t>
            </a: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Elektrik </a:t>
            </a:r>
            <a:r>
              <a:rPr lang="tr-TR" altLang="tr-TR" sz="2000" i="1" dirty="0">
                <a:latin typeface="Calibri" panose="020F0502020204030204" pitchFamily="34" charset="0"/>
                <a:cs typeface="Arial" panose="020B0604020202020204" pitchFamily="34" charset="0"/>
              </a:rPr>
              <a:t>üretimi, iletimi, </a:t>
            </a:r>
            <a:r>
              <a:rPr lang="tr-TR" altLang="tr-TR" sz="2000" i="1" dirty="0" smtClean="0">
                <a:latin typeface="Calibri" panose="020F0502020204030204" pitchFamily="34" charset="0"/>
                <a:cs typeface="Arial" panose="020B0604020202020204" pitchFamily="34" charset="0"/>
              </a:rPr>
              <a:t>dağıtımı</a:t>
            </a:r>
          </a:p>
          <a:p>
            <a:pPr marL="342900" indent="-342900" algn="just">
              <a:spcBef>
                <a:spcPct val="0"/>
              </a:spcBef>
              <a:buClr>
                <a:schemeClr val="tx1"/>
              </a:buClr>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Tarımsal </a:t>
            </a:r>
            <a:r>
              <a:rPr lang="tr-TR" altLang="tr-TR" sz="2000" i="1" dirty="0">
                <a:latin typeface="Calibri" panose="020F0502020204030204" pitchFamily="34" charset="0"/>
                <a:cs typeface="Arial" panose="020B0604020202020204" pitchFamily="34" charset="0"/>
              </a:rPr>
              <a:t>ilaçların üretimi…</a:t>
            </a:r>
            <a:r>
              <a:rPr lang="tr-TR" altLang="tr-TR" sz="2000" i="1" dirty="0" err="1">
                <a:latin typeface="Calibri" panose="020F0502020204030204" pitchFamily="34" charset="0"/>
                <a:cs typeface="Arial" panose="020B0604020202020204" pitchFamily="34" charset="0"/>
              </a:rPr>
              <a:t>vb</a:t>
            </a:r>
            <a:endParaRPr lang="tr-TR" altLang="tr-TR" sz="2000" i="1"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449089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
        <p:nvSpPr>
          <p:cNvPr id="2" name="Dikdörtgen 1"/>
          <p:cNvSpPr/>
          <p:nvPr/>
        </p:nvSpPr>
        <p:spPr>
          <a:xfrm>
            <a:off x="627017" y="1355243"/>
            <a:ext cx="8177349" cy="2554545"/>
          </a:xfrm>
          <a:prstGeom prst="rect">
            <a:avLst/>
          </a:prstGeom>
        </p:spPr>
        <p:txBody>
          <a:bodyPr wrap="square">
            <a:spAutoFit/>
          </a:bodyPr>
          <a:lstStyle/>
          <a:p>
            <a:pPr algn="just">
              <a:spcBef>
                <a:spcPct val="0"/>
              </a:spcBef>
            </a:pPr>
            <a:r>
              <a:rPr lang="tr-TR" sz="2000" i="1" dirty="0" smtClean="0">
                <a:latin typeface="Calibri" panose="020F0502020204030204" pitchFamily="34" charset="0"/>
              </a:rPr>
              <a:t>İSG </a:t>
            </a:r>
            <a:r>
              <a:rPr lang="tr-TR" sz="2000" i="1" dirty="0" err="1" smtClean="0">
                <a:latin typeface="Calibri" panose="020F0502020204030204" pitchFamily="34" charset="0"/>
              </a:rPr>
              <a:t>Profesoneli</a:t>
            </a:r>
            <a:r>
              <a:rPr lang="tr-TR" sz="2000" i="1" dirty="0" smtClean="0">
                <a:latin typeface="Calibri" panose="020F0502020204030204" pitchFamily="34" charset="0"/>
              </a:rPr>
              <a:t> Görevlendirme</a:t>
            </a:r>
            <a:endParaRPr lang="tr-TR" altLang="tr-TR" sz="2000" i="1" dirty="0" smtClean="0">
              <a:latin typeface="Calibri" panose="020F0502020204030204" pitchFamily="34" charset="0"/>
              <a:cs typeface="Arial" panose="020B0604020202020204" pitchFamily="34" charset="0"/>
            </a:endParaRPr>
          </a:p>
          <a:p>
            <a:pPr algn="just">
              <a:spcBef>
                <a:spcPct val="0"/>
              </a:spcBef>
            </a:pPr>
            <a:endParaRPr lang="tr-TR" altLang="tr-TR" sz="2000" i="1" dirty="0">
              <a:latin typeface="Calibri" panose="020F0502020204030204" pitchFamily="34" charset="0"/>
              <a:cs typeface="Arial" panose="020B0604020202020204" pitchFamily="34" charset="0"/>
            </a:endParaRPr>
          </a:p>
          <a:p>
            <a:pPr algn="just">
              <a:spcBef>
                <a:spcPct val="0"/>
              </a:spcBef>
            </a:pPr>
            <a:r>
              <a:rPr lang="tr-TR" altLang="tr-TR" sz="2000" i="1" dirty="0" smtClean="0">
                <a:latin typeface="Calibri" panose="020F0502020204030204" pitchFamily="34" charset="0"/>
                <a:cs typeface="Arial" panose="020B0604020202020204" pitchFamily="34" charset="0"/>
              </a:rPr>
              <a:t>Çok </a:t>
            </a:r>
            <a:r>
              <a:rPr lang="tr-TR" altLang="tr-TR" sz="2000" i="1" dirty="0">
                <a:latin typeface="Calibri" panose="020F0502020204030204" pitchFamily="34" charset="0"/>
                <a:cs typeface="Arial" panose="020B0604020202020204" pitchFamily="34" charset="0"/>
              </a:rPr>
              <a:t>tehlikeli sınıfta yer alan işyerlerinde </a:t>
            </a:r>
            <a:r>
              <a:rPr lang="tr-TR" altLang="tr-TR" sz="2000" b="1" i="1" dirty="0">
                <a:latin typeface="Calibri" panose="020F0502020204030204" pitchFamily="34" charset="0"/>
                <a:cs typeface="Arial" panose="020B0604020202020204" pitchFamily="34" charset="0"/>
              </a:rPr>
              <a:t>(A)</a:t>
            </a:r>
            <a:r>
              <a:rPr lang="tr-TR" altLang="tr-TR" sz="2000" i="1" dirty="0">
                <a:latin typeface="Calibri" panose="020F0502020204030204" pitchFamily="34" charset="0"/>
                <a:cs typeface="Arial" panose="020B0604020202020204" pitchFamily="34" charset="0"/>
              </a:rPr>
              <a:t> sınıfı,</a:t>
            </a:r>
          </a:p>
          <a:p>
            <a:pPr algn="just">
              <a:spcBef>
                <a:spcPct val="0"/>
              </a:spcBef>
            </a:pPr>
            <a:r>
              <a:rPr lang="tr-TR" altLang="tr-TR" sz="2000" i="1" dirty="0">
                <a:latin typeface="Calibri" panose="020F0502020204030204" pitchFamily="34" charset="0"/>
                <a:cs typeface="Arial" panose="020B0604020202020204" pitchFamily="34" charset="0"/>
              </a:rPr>
              <a:t>Tehlikeli sınıfta yer alan </a:t>
            </a:r>
            <a:r>
              <a:rPr lang="da-DK" altLang="tr-TR" sz="2000" i="1" dirty="0">
                <a:latin typeface="Calibri" panose="020F0502020204030204" pitchFamily="34" charset="0"/>
                <a:cs typeface="Arial" panose="020B0604020202020204" pitchFamily="34" charset="0"/>
              </a:rPr>
              <a:t>işyerlerinde en az </a:t>
            </a:r>
            <a:r>
              <a:rPr lang="da-DK" altLang="tr-TR" sz="2000" b="1" i="1" dirty="0">
                <a:latin typeface="Calibri" panose="020F0502020204030204" pitchFamily="34" charset="0"/>
                <a:cs typeface="Arial" panose="020B0604020202020204" pitchFamily="34" charset="0"/>
              </a:rPr>
              <a:t>(B)</a:t>
            </a:r>
            <a:r>
              <a:rPr lang="da-DK" altLang="tr-TR" sz="2000" i="1" dirty="0">
                <a:latin typeface="Calibri" panose="020F0502020204030204" pitchFamily="34" charset="0"/>
                <a:cs typeface="Arial" panose="020B0604020202020204" pitchFamily="34" charset="0"/>
              </a:rPr>
              <a:t> sınıfı,</a:t>
            </a:r>
            <a:endParaRPr lang="tr-TR" altLang="tr-TR" sz="2000" i="1" dirty="0">
              <a:latin typeface="Calibri" panose="020F0502020204030204" pitchFamily="34" charset="0"/>
              <a:cs typeface="Arial" panose="020B0604020202020204" pitchFamily="34" charset="0"/>
            </a:endParaRPr>
          </a:p>
          <a:p>
            <a:pPr algn="just">
              <a:spcBef>
                <a:spcPct val="0"/>
              </a:spcBef>
            </a:pPr>
            <a:r>
              <a:rPr lang="tr-TR" altLang="tr-TR" sz="2000" i="1" dirty="0">
                <a:latin typeface="Calibri" panose="020F0502020204030204" pitchFamily="34" charset="0"/>
                <a:cs typeface="Arial" panose="020B0604020202020204" pitchFamily="34" charset="0"/>
              </a:rPr>
              <a:t>Az tehlikeli sınıfta yer alan </a:t>
            </a:r>
            <a:r>
              <a:rPr lang="da-DK" altLang="tr-TR" sz="2000" i="1" dirty="0">
                <a:latin typeface="Calibri" panose="020F0502020204030204" pitchFamily="34" charset="0"/>
                <a:cs typeface="Arial" panose="020B0604020202020204" pitchFamily="34" charset="0"/>
              </a:rPr>
              <a:t>işyerlerinde ise en az </a:t>
            </a:r>
            <a:r>
              <a:rPr lang="da-DK" altLang="tr-TR" sz="2000" b="1" i="1" dirty="0">
                <a:latin typeface="Calibri" panose="020F0502020204030204" pitchFamily="34" charset="0"/>
                <a:cs typeface="Arial" panose="020B0604020202020204" pitchFamily="34" charset="0"/>
              </a:rPr>
              <a:t>(C)</a:t>
            </a:r>
            <a:r>
              <a:rPr lang="tr-TR" altLang="tr-TR" sz="2000" i="1" dirty="0">
                <a:latin typeface="Calibri" panose="020F0502020204030204" pitchFamily="34" charset="0"/>
                <a:cs typeface="Arial" panose="020B0604020202020204" pitchFamily="34" charset="0"/>
              </a:rPr>
              <a:t> sınıfı iş güvenliği uzmanlığı belgesine sahip olanlar görev yapabilecek.</a:t>
            </a:r>
          </a:p>
          <a:p>
            <a:pPr algn="just">
              <a:spcBef>
                <a:spcPct val="0"/>
              </a:spcBef>
            </a:pPr>
            <a:endParaRPr lang="tr-TR" altLang="tr-TR" sz="2000" i="1" dirty="0">
              <a:latin typeface="Calibri" panose="020F0502020204030204" pitchFamily="34" charset="0"/>
              <a:cs typeface="Arial" panose="020B0604020202020204" pitchFamily="34" charset="0"/>
            </a:endParaRPr>
          </a:p>
          <a:p>
            <a:pPr algn="just">
              <a:spcBef>
                <a:spcPct val="0"/>
              </a:spcBef>
            </a:pPr>
            <a:r>
              <a:rPr lang="tr-TR" altLang="tr-TR" sz="2000" i="1" dirty="0">
                <a:latin typeface="Calibri" panose="020F0502020204030204" pitchFamily="34" charset="0"/>
                <a:cs typeface="Arial" panose="020B0604020202020204" pitchFamily="34" charset="0"/>
              </a:rPr>
              <a:t>İşyeri hekimi, her tehlike sınıfında çalışabilir. </a:t>
            </a:r>
          </a:p>
        </p:txBody>
      </p:sp>
      <p:pic>
        <p:nvPicPr>
          <p:cNvPr id="13" name="Picture 2" descr="Image result for isg uzmanı">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3954143"/>
            <a:ext cx="4681537"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2985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Content Placeholder 2"/>
          <p:cNvSpPr txBox="1">
            <a:spLocks/>
          </p:cNvSpPr>
          <p:nvPr/>
        </p:nvSpPr>
        <p:spPr bwMode="auto">
          <a:xfrm>
            <a:off x="457200" y="1346200"/>
            <a:ext cx="8229600" cy="51212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547688" indent="-200025">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785813" indent="-182563">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023938" indent="-182563">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1279525" indent="-182563">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1736725" indent="-182563"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193925" indent="-182563"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2651125" indent="-182563"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108325" indent="-182563"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ctr">
              <a:spcBef>
                <a:spcPct val="0"/>
              </a:spcBef>
              <a:buFont typeface="Wingdings 2" panose="05020102010507070707" pitchFamily="18" charset="2"/>
              <a:buNone/>
            </a:pPr>
            <a:r>
              <a:rPr lang="tr-TR" altLang="tr-TR" sz="1800" b="1" i="1" dirty="0">
                <a:solidFill>
                  <a:srgbClr val="FF0000"/>
                </a:solidFill>
                <a:latin typeface="Calibri" panose="020F0502020204030204" pitchFamily="34" charset="0"/>
                <a:cs typeface="Calibri" panose="020F0502020204030204" pitchFamily="34" charset="0"/>
              </a:rPr>
              <a:t>        Bütün tehlike sınıflarında </a:t>
            </a:r>
            <a:r>
              <a:rPr lang="tr-TR" altLang="tr-TR" sz="1800" i="1" dirty="0">
                <a:latin typeface="Calibri" panose="020F0502020204030204" pitchFamily="34" charset="0"/>
                <a:cs typeface="Calibri" panose="020F0502020204030204" pitchFamily="34" charset="0"/>
              </a:rPr>
              <a:t>yer alan işyerlerinde</a:t>
            </a:r>
            <a:endParaRPr lang="en-US" altLang="tr-TR" sz="1800" b="1" i="1" dirty="0">
              <a:latin typeface="Calibri" panose="020F0502020204030204" pitchFamily="34" charset="0"/>
              <a:cs typeface="Calibri" panose="020F0502020204030204" pitchFamily="34" charset="0"/>
            </a:endParaRPr>
          </a:p>
          <a:p>
            <a:pPr algn="just">
              <a:spcBef>
                <a:spcPct val="0"/>
              </a:spcBef>
              <a:buFont typeface="Wingdings 2" panose="05020102010507070707" pitchFamily="18" charset="2"/>
              <a:buNone/>
            </a:pPr>
            <a:endParaRPr lang="tr-TR" altLang="tr-TR" sz="1900" i="1" dirty="0">
              <a:latin typeface="Calibri" panose="020F0502020204030204" pitchFamily="34" charset="0"/>
              <a:cs typeface="Calibri" panose="020F0502020204030204" pitchFamily="34" charset="0"/>
            </a:endParaRPr>
          </a:p>
        </p:txBody>
      </p:sp>
      <p:sp>
        <p:nvSpPr>
          <p:cNvPr id="60420" name="Oval 4"/>
          <p:cNvSpPr>
            <a:spLocks noChangeArrowheads="1"/>
          </p:cNvSpPr>
          <p:nvPr/>
        </p:nvSpPr>
        <p:spPr bwMode="gray">
          <a:xfrm>
            <a:off x="2760663" y="2286000"/>
            <a:ext cx="3743325" cy="3743325"/>
          </a:xfrm>
          <a:prstGeom prst="ellipse">
            <a:avLst/>
          </a:prstGeom>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sp>
        <p:nvSpPr>
          <p:cNvPr id="60421" name="Oval 5"/>
          <p:cNvSpPr>
            <a:spLocks noChangeArrowheads="1"/>
          </p:cNvSpPr>
          <p:nvPr/>
        </p:nvSpPr>
        <p:spPr bwMode="gray">
          <a:xfrm>
            <a:off x="3254375" y="2730500"/>
            <a:ext cx="2749550" cy="2746375"/>
          </a:xfrm>
          <a:prstGeom prst="ellipse">
            <a:avLst/>
          </a:prstGeom>
          <a:gradFill rotWithShape="1">
            <a:gsLst>
              <a:gs pos="0">
                <a:srgbClr val="A1A1A1"/>
              </a:gs>
              <a:gs pos="50000">
                <a:srgbClr val="FFFFFF"/>
              </a:gs>
              <a:gs pos="100000">
                <a:srgbClr val="A1A1A1"/>
              </a:gs>
            </a:gsLst>
            <a:lin ang="2700000" scaled="1"/>
          </a:gradFill>
          <a:ln>
            <a:noFill/>
          </a:ln>
          <a:effectLst>
            <a:prstShdw prst="shdw17" dist="17961" dir="2700000">
              <a:srgbClr val="999999"/>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sp>
        <p:nvSpPr>
          <p:cNvPr id="9" name="Text Box 6"/>
          <p:cNvSpPr txBox="1">
            <a:spLocks noChangeArrowheads="1"/>
          </p:cNvSpPr>
          <p:nvPr/>
        </p:nvSpPr>
        <p:spPr bwMode="gray">
          <a:xfrm>
            <a:off x="3714750" y="3470275"/>
            <a:ext cx="1854200" cy="923925"/>
          </a:xfrm>
          <a:prstGeom prst="rect">
            <a:avLst/>
          </a:prstGeom>
          <a:noFill/>
          <a:ln w="9525" algn="ctr">
            <a:noFill/>
            <a:miter lim="800000"/>
            <a:headEnd/>
            <a:tailEnd/>
          </a:ln>
          <a:effectLst/>
        </p:spPr>
        <p:txBody>
          <a:bodyPr>
            <a:spAutoFit/>
          </a:bodyPr>
          <a:lstStyle/>
          <a:p>
            <a:pPr algn="ctr" eaLnBrk="1" hangingPunct="1">
              <a:spcBef>
                <a:spcPct val="50000"/>
              </a:spcBef>
              <a:defRPr/>
            </a:pPr>
            <a:r>
              <a:rPr lang="tr-TR" b="1" i="1" dirty="0">
                <a:solidFill>
                  <a:srgbClr val="080808"/>
                </a:solidFill>
                <a:effectLst>
                  <a:outerShdw blurRad="38100" dist="38100" dir="2700000" algn="tl">
                    <a:srgbClr val="FFFFFF"/>
                  </a:outerShdw>
                </a:effectLst>
                <a:latin typeface="Calibri" panose="020F0502020204030204" pitchFamily="34" charset="0"/>
                <a:cs typeface="Calibri" panose="020F0502020204030204" pitchFamily="34" charset="0"/>
              </a:rPr>
              <a:t>Görev Yapabilecekleri İşyeri Sınıfları</a:t>
            </a:r>
            <a:endParaRPr lang="en-US" b="1" i="1" dirty="0">
              <a:solidFill>
                <a:srgbClr val="080808"/>
              </a:solidFill>
              <a:effectLst>
                <a:outerShdw blurRad="38100" dist="38100" dir="2700000" algn="tl">
                  <a:srgbClr val="FFFFFF"/>
                </a:outerShdw>
              </a:effectLst>
              <a:latin typeface="Calibri" panose="020F0502020204030204" pitchFamily="34" charset="0"/>
              <a:cs typeface="Calibri" panose="020F0502020204030204" pitchFamily="34" charset="0"/>
            </a:endParaRPr>
          </a:p>
        </p:txBody>
      </p:sp>
      <p:grpSp>
        <p:nvGrpSpPr>
          <p:cNvPr id="60423" name="Group 10"/>
          <p:cNvGrpSpPr>
            <a:grpSpLocks/>
          </p:cNvGrpSpPr>
          <p:nvPr/>
        </p:nvGrpSpPr>
        <p:grpSpPr bwMode="auto">
          <a:xfrm>
            <a:off x="3797300" y="1827213"/>
            <a:ext cx="1631950" cy="1612900"/>
            <a:chOff x="437" y="1700"/>
            <a:chExt cx="1110" cy="1096"/>
          </a:xfrm>
        </p:grpSpPr>
        <p:grpSp>
          <p:nvGrpSpPr>
            <p:cNvPr id="60455" name="Group 11"/>
            <p:cNvGrpSpPr>
              <a:grpSpLocks/>
            </p:cNvGrpSpPr>
            <p:nvPr/>
          </p:nvGrpSpPr>
          <p:grpSpPr bwMode="auto">
            <a:xfrm>
              <a:off x="437" y="1700"/>
              <a:ext cx="1110" cy="1096"/>
              <a:chOff x="437" y="1700"/>
              <a:chExt cx="1110" cy="1096"/>
            </a:xfrm>
          </p:grpSpPr>
          <p:sp>
            <p:nvSpPr>
              <p:cNvPr id="60459" name="Oval 12"/>
              <p:cNvSpPr>
                <a:spLocks noChangeArrowheads="1"/>
              </p:cNvSpPr>
              <p:nvPr/>
            </p:nvSpPr>
            <p:spPr bwMode="gray">
              <a:xfrm>
                <a:off x="437" y="1700"/>
                <a:ext cx="1110" cy="1096"/>
              </a:xfrm>
              <a:prstGeom prst="ellipse">
                <a:avLst/>
              </a:prstGeom>
              <a:solidFill>
                <a:srgbClr val="3333CC">
                  <a:alpha val="10196"/>
                </a:srgb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sp>
            <p:nvSpPr>
              <p:cNvPr id="60460" name="Oval 13"/>
              <p:cNvSpPr>
                <a:spLocks noChangeArrowheads="1"/>
              </p:cNvSpPr>
              <p:nvPr/>
            </p:nvSpPr>
            <p:spPr bwMode="gray">
              <a:xfrm>
                <a:off x="462" y="1725"/>
                <a:ext cx="1062" cy="1048"/>
              </a:xfrm>
              <a:prstGeom prst="ellipse">
                <a:avLst/>
              </a:prstGeom>
              <a:solidFill>
                <a:schemeClr val="accent1">
                  <a:alpha val="10196"/>
                </a:scheme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grpSp>
        <p:grpSp>
          <p:nvGrpSpPr>
            <p:cNvPr id="60456" name="Group 14"/>
            <p:cNvGrpSpPr>
              <a:grpSpLocks/>
            </p:cNvGrpSpPr>
            <p:nvPr/>
          </p:nvGrpSpPr>
          <p:grpSpPr bwMode="auto">
            <a:xfrm>
              <a:off x="486" y="1748"/>
              <a:ext cx="1026" cy="1014"/>
              <a:chOff x="437" y="1700"/>
              <a:chExt cx="1110" cy="1096"/>
            </a:xfrm>
          </p:grpSpPr>
          <p:sp>
            <p:nvSpPr>
              <p:cNvPr id="60457" name="Oval 15"/>
              <p:cNvSpPr>
                <a:spLocks noChangeArrowheads="1"/>
              </p:cNvSpPr>
              <p:nvPr/>
            </p:nvSpPr>
            <p:spPr bwMode="gray">
              <a:xfrm>
                <a:off x="437" y="1700"/>
                <a:ext cx="1110" cy="1096"/>
              </a:xfrm>
              <a:prstGeom prst="ellipse">
                <a:avLst/>
              </a:prstGeom>
              <a:solidFill>
                <a:schemeClr val="accent1">
                  <a:alpha val="10196"/>
                </a:scheme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sp>
            <p:nvSpPr>
              <p:cNvPr id="60458" name="Oval 16"/>
              <p:cNvSpPr>
                <a:spLocks noChangeArrowheads="1"/>
              </p:cNvSpPr>
              <p:nvPr/>
            </p:nvSpPr>
            <p:spPr bwMode="gray">
              <a:xfrm>
                <a:off x="462" y="1725"/>
                <a:ext cx="1062" cy="1048"/>
              </a:xfrm>
              <a:prstGeom prst="ellipse">
                <a:avLst/>
              </a:prstGeom>
              <a:solidFill>
                <a:srgbClr val="3333CC">
                  <a:alpha val="10196"/>
                </a:srgb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grpSp>
      </p:grpSp>
      <p:grpSp>
        <p:nvGrpSpPr>
          <p:cNvPr id="60424" name="Group 17"/>
          <p:cNvGrpSpPr>
            <a:grpSpLocks/>
          </p:cNvGrpSpPr>
          <p:nvPr/>
        </p:nvGrpSpPr>
        <p:grpSpPr bwMode="auto">
          <a:xfrm>
            <a:off x="2387600" y="4230688"/>
            <a:ext cx="1631950" cy="1612900"/>
            <a:chOff x="437" y="1700"/>
            <a:chExt cx="1110" cy="1096"/>
          </a:xfrm>
        </p:grpSpPr>
        <p:grpSp>
          <p:nvGrpSpPr>
            <p:cNvPr id="60449" name="Group 18"/>
            <p:cNvGrpSpPr>
              <a:grpSpLocks/>
            </p:cNvGrpSpPr>
            <p:nvPr/>
          </p:nvGrpSpPr>
          <p:grpSpPr bwMode="auto">
            <a:xfrm>
              <a:off x="437" y="1700"/>
              <a:ext cx="1110" cy="1096"/>
              <a:chOff x="437" y="1700"/>
              <a:chExt cx="1110" cy="1096"/>
            </a:xfrm>
          </p:grpSpPr>
          <p:sp>
            <p:nvSpPr>
              <p:cNvPr id="60453" name="Oval 19"/>
              <p:cNvSpPr>
                <a:spLocks noChangeArrowheads="1"/>
              </p:cNvSpPr>
              <p:nvPr/>
            </p:nvSpPr>
            <p:spPr bwMode="gray">
              <a:xfrm>
                <a:off x="437" y="1700"/>
                <a:ext cx="1110" cy="1096"/>
              </a:xfrm>
              <a:prstGeom prst="ellipse">
                <a:avLst/>
              </a:prstGeom>
              <a:solidFill>
                <a:schemeClr val="accent2">
                  <a:alpha val="10196"/>
                </a:scheme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sp>
            <p:nvSpPr>
              <p:cNvPr id="60454" name="Oval 20"/>
              <p:cNvSpPr>
                <a:spLocks noChangeArrowheads="1"/>
              </p:cNvSpPr>
              <p:nvPr/>
            </p:nvSpPr>
            <p:spPr bwMode="gray">
              <a:xfrm>
                <a:off x="462" y="1725"/>
                <a:ext cx="1062" cy="1048"/>
              </a:xfrm>
              <a:prstGeom prst="ellipse">
                <a:avLst/>
              </a:prstGeom>
              <a:solidFill>
                <a:schemeClr val="accent2">
                  <a:alpha val="10196"/>
                </a:scheme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grpSp>
        <p:grpSp>
          <p:nvGrpSpPr>
            <p:cNvPr id="60450" name="Group 21"/>
            <p:cNvGrpSpPr>
              <a:grpSpLocks/>
            </p:cNvGrpSpPr>
            <p:nvPr/>
          </p:nvGrpSpPr>
          <p:grpSpPr bwMode="auto">
            <a:xfrm>
              <a:off x="486" y="1748"/>
              <a:ext cx="1026" cy="1014"/>
              <a:chOff x="437" y="1700"/>
              <a:chExt cx="1110" cy="1096"/>
            </a:xfrm>
          </p:grpSpPr>
          <p:sp>
            <p:nvSpPr>
              <p:cNvPr id="60451" name="Oval 22"/>
              <p:cNvSpPr>
                <a:spLocks noChangeArrowheads="1"/>
              </p:cNvSpPr>
              <p:nvPr/>
            </p:nvSpPr>
            <p:spPr bwMode="gray">
              <a:xfrm>
                <a:off x="437" y="1700"/>
                <a:ext cx="1110" cy="1096"/>
              </a:xfrm>
              <a:prstGeom prst="ellipse">
                <a:avLst/>
              </a:prstGeom>
              <a:solidFill>
                <a:schemeClr val="accent2">
                  <a:alpha val="10196"/>
                </a:scheme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sp>
            <p:nvSpPr>
              <p:cNvPr id="60452" name="Oval 23"/>
              <p:cNvSpPr>
                <a:spLocks noChangeArrowheads="1"/>
              </p:cNvSpPr>
              <p:nvPr/>
            </p:nvSpPr>
            <p:spPr bwMode="gray">
              <a:xfrm>
                <a:off x="462" y="1725"/>
                <a:ext cx="1062" cy="1048"/>
              </a:xfrm>
              <a:prstGeom prst="ellipse">
                <a:avLst/>
              </a:prstGeom>
              <a:solidFill>
                <a:schemeClr val="accent2">
                  <a:alpha val="10196"/>
                </a:scheme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grpSp>
      </p:grpSp>
      <p:grpSp>
        <p:nvGrpSpPr>
          <p:cNvPr id="60425" name="Group 24"/>
          <p:cNvGrpSpPr>
            <a:grpSpLocks/>
          </p:cNvGrpSpPr>
          <p:nvPr/>
        </p:nvGrpSpPr>
        <p:grpSpPr bwMode="auto">
          <a:xfrm>
            <a:off x="5118100" y="4230688"/>
            <a:ext cx="1631950" cy="1612900"/>
            <a:chOff x="437" y="1700"/>
            <a:chExt cx="1110" cy="1096"/>
          </a:xfrm>
        </p:grpSpPr>
        <p:grpSp>
          <p:nvGrpSpPr>
            <p:cNvPr id="60443" name="Group 25"/>
            <p:cNvGrpSpPr>
              <a:grpSpLocks/>
            </p:cNvGrpSpPr>
            <p:nvPr/>
          </p:nvGrpSpPr>
          <p:grpSpPr bwMode="auto">
            <a:xfrm>
              <a:off x="437" y="1700"/>
              <a:ext cx="1110" cy="1096"/>
              <a:chOff x="437" y="1700"/>
              <a:chExt cx="1110" cy="1096"/>
            </a:xfrm>
          </p:grpSpPr>
          <p:sp>
            <p:nvSpPr>
              <p:cNvPr id="60447" name="Oval 26"/>
              <p:cNvSpPr>
                <a:spLocks noChangeArrowheads="1"/>
              </p:cNvSpPr>
              <p:nvPr/>
            </p:nvSpPr>
            <p:spPr bwMode="gray">
              <a:xfrm>
                <a:off x="437" y="1700"/>
                <a:ext cx="1110" cy="1096"/>
              </a:xfrm>
              <a:prstGeom prst="ellipse">
                <a:avLst/>
              </a:prstGeom>
              <a:solidFill>
                <a:schemeClr val="hlink">
                  <a:alpha val="10196"/>
                </a:scheme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sp>
            <p:nvSpPr>
              <p:cNvPr id="60448" name="Oval 27"/>
              <p:cNvSpPr>
                <a:spLocks noChangeArrowheads="1"/>
              </p:cNvSpPr>
              <p:nvPr/>
            </p:nvSpPr>
            <p:spPr bwMode="gray">
              <a:xfrm>
                <a:off x="462" y="1725"/>
                <a:ext cx="1062" cy="1048"/>
              </a:xfrm>
              <a:prstGeom prst="ellipse">
                <a:avLst/>
              </a:prstGeom>
              <a:solidFill>
                <a:srgbClr val="817E00">
                  <a:alpha val="10196"/>
                </a:srgb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grpSp>
        <p:grpSp>
          <p:nvGrpSpPr>
            <p:cNvPr id="60444" name="Group 28"/>
            <p:cNvGrpSpPr>
              <a:grpSpLocks/>
            </p:cNvGrpSpPr>
            <p:nvPr/>
          </p:nvGrpSpPr>
          <p:grpSpPr bwMode="auto">
            <a:xfrm>
              <a:off x="486" y="1748"/>
              <a:ext cx="1026" cy="1014"/>
              <a:chOff x="437" y="1700"/>
              <a:chExt cx="1110" cy="1096"/>
            </a:xfrm>
          </p:grpSpPr>
          <p:sp>
            <p:nvSpPr>
              <p:cNvPr id="60445" name="Oval 29"/>
              <p:cNvSpPr>
                <a:spLocks noChangeArrowheads="1"/>
              </p:cNvSpPr>
              <p:nvPr/>
            </p:nvSpPr>
            <p:spPr bwMode="gray">
              <a:xfrm>
                <a:off x="437" y="1700"/>
                <a:ext cx="1110" cy="1096"/>
              </a:xfrm>
              <a:prstGeom prst="ellipse">
                <a:avLst/>
              </a:prstGeom>
              <a:solidFill>
                <a:srgbClr val="817E00">
                  <a:alpha val="10196"/>
                </a:srgb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sp>
            <p:nvSpPr>
              <p:cNvPr id="60446" name="Oval 30"/>
              <p:cNvSpPr>
                <a:spLocks noChangeArrowheads="1"/>
              </p:cNvSpPr>
              <p:nvPr/>
            </p:nvSpPr>
            <p:spPr bwMode="gray">
              <a:xfrm>
                <a:off x="462" y="1725"/>
                <a:ext cx="1062" cy="1048"/>
              </a:xfrm>
              <a:prstGeom prst="ellipse">
                <a:avLst/>
              </a:prstGeom>
              <a:solidFill>
                <a:srgbClr val="817E00">
                  <a:alpha val="10196"/>
                </a:srgbClr>
              </a:solidFill>
              <a:ln>
                <a:noFill/>
              </a:ln>
              <a:extLst>
                <a:ext uri="{91240B29-F687-4F45-9708-019B960494DF}">
                  <a14:hiddenLine xmlns:a14="http://schemas.microsoft.com/office/drawing/2010/main" w="57150">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grpSp>
      </p:grpSp>
      <p:grpSp>
        <p:nvGrpSpPr>
          <p:cNvPr id="31" name="Group 31"/>
          <p:cNvGrpSpPr>
            <a:grpSpLocks/>
          </p:cNvGrpSpPr>
          <p:nvPr/>
        </p:nvGrpSpPr>
        <p:grpSpPr bwMode="auto">
          <a:xfrm>
            <a:off x="3871913" y="1878013"/>
            <a:ext cx="1466850" cy="1447800"/>
            <a:chOff x="708" y="2203"/>
            <a:chExt cx="751" cy="741"/>
          </a:xfrm>
        </p:grpSpPr>
        <p:sp>
          <p:nvSpPr>
            <p:cNvPr id="32" name="Oval 32"/>
            <p:cNvSpPr>
              <a:spLocks noChangeArrowheads="1"/>
            </p:cNvSpPr>
            <p:nvPr/>
          </p:nvSpPr>
          <p:spPr bwMode="gray">
            <a:xfrm>
              <a:off x="728" y="2235"/>
              <a:ext cx="716" cy="709"/>
            </a:xfrm>
            <a:prstGeom prst="ellipse">
              <a:avLst/>
            </a:prstGeom>
            <a:gradFill rotWithShape="1">
              <a:gsLst>
                <a:gs pos="0">
                  <a:schemeClr val="accent1"/>
                </a:gs>
                <a:gs pos="100000">
                  <a:schemeClr val="accent1">
                    <a:gamma/>
                    <a:shade val="31765"/>
                    <a:invGamma/>
                  </a:schemeClr>
                </a:gs>
              </a:gsLst>
              <a:lin ang="5400000" scaled="1"/>
            </a:gradFill>
            <a:ln w="38100" algn="ctr">
              <a:solidFill>
                <a:srgbClr val="F8F8F8">
                  <a:alpha val="80000"/>
                </a:srgbClr>
              </a:solidFill>
              <a:round/>
              <a:headEnd/>
              <a:tailEnd/>
            </a:ln>
            <a:effectLst/>
          </p:spPr>
          <p:txBody>
            <a:bodyPr wrap="none" anchor="ctr"/>
            <a:lstStyle/>
            <a:p>
              <a:pPr eaLnBrk="1" hangingPunct="1">
                <a:defRPr/>
              </a:pPr>
              <a:endParaRPr lang="tr-TR">
                <a:latin typeface="Arial" charset="0"/>
              </a:endParaRPr>
            </a:p>
          </p:txBody>
        </p:sp>
        <p:pic>
          <p:nvPicPr>
            <p:cNvPr id="60442" name="Picture 33" descr="cir_lighteffect0"/>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gray">
            <a:xfrm>
              <a:off x="708" y="2203"/>
              <a:ext cx="751"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Rectangle 34"/>
          <p:cNvSpPr>
            <a:spLocks noChangeArrowheads="1"/>
          </p:cNvSpPr>
          <p:nvPr/>
        </p:nvSpPr>
        <p:spPr bwMode="gray">
          <a:xfrm>
            <a:off x="3900488" y="2209800"/>
            <a:ext cx="1450975" cy="1077913"/>
          </a:xfrm>
          <a:prstGeom prst="rect">
            <a:avLst/>
          </a:prstGeom>
          <a:noFill/>
          <a:ln w="9525" algn="ctr">
            <a:noFill/>
            <a:miter lim="800000"/>
            <a:headEnd/>
            <a:tailEnd/>
          </a:ln>
        </p:spPr>
        <p:txBody>
          <a:bodyPr>
            <a:spAutoFit/>
          </a:bodyPr>
          <a:lstStyle/>
          <a:p>
            <a:pPr algn="ctr" eaLnBrk="1" hangingPunct="1">
              <a:defRPr/>
            </a:pPr>
            <a:r>
              <a:rPr lang="en-US" sz="1600" b="1" i="1" dirty="0">
                <a:solidFill>
                  <a:srgbClr val="F8F8F8"/>
                </a:solidFill>
                <a:latin typeface="Calibri" panose="020F0502020204030204" pitchFamily="34" charset="0"/>
                <a:cs typeface="Calibri" panose="020F0502020204030204" pitchFamily="34" charset="0"/>
              </a:rPr>
              <a:t> </a:t>
            </a:r>
            <a:r>
              <a:rPr lang="tr-TR" sz="1600" b="1" i="1" dirty="0">
                <a:solidFill>
                  <a:srgbClr val="FFFFFF"/>
                </a:solidFill>
                <a:effectLst>
                  <a:outerShdw blurRad="38100" dist="38100" dir="2700000" algn="tl">
                    <a:srgbClr val="000000"/>
                  </a:outerShdw>
                </a:effectLst>
                <a:latin typeface="Calibri" panose="020F0502020204030204" pitchFamily="34" charset="0"/>
                <a:cs typeface="Calibri" panose="020F0502020204030204" pitchFamily="34" charset="0"/>
              </a:rPr>
              <a:t>A Sınıfı Belgeye Sahip Olanlar</a:t>
            </a:r>
            <a:endParaRPr lang="en-US" sz="1600" b="1" i="1" dirty="0">
              <a:solidFill>
                <a:srgbClr val="FFFFFF"/>
              </a:solidFill>
              <a:effectLst>
                <a:outerShdw blurRad="38100" dist="38100" dir="2700000" algn="tl">
                  <a:srgbClr val="000000"/>
                </a:outerShdw>
              </a:effectLst>
              <a:latin typeface="Calibri" panose="020F0502020204030204" pitchFamily="34" charset="0"/>
              <a:cs typeface="Calibri" panose="020F0502020204030204" pitchFamily="34" charset="0"/>
            </a:endParaRPr>
          </a:p>
          <a:p>
            <a:pPr algn="ctr" eaLnBrk="1" hangingPunct="1">
              <a:defRPr/>
            </a:pPr>
            <a:endParaRPr lang="en-US" sz="1600" b="1" i="1" dirty="0">
              <a:solidFill>
                <a:srgbClr val="F8F8F8"/>
              </a:solidFill>
              <a:latin typeface="Calibri" panose="020F0502020204030204" pitchFamily="34" charset="0"/>
              <a:cs typeface="Calibri" panose="020F0502020204030204" pitchFamily="34" charset="0"/>
            </a:endParaRPr>
          </a:p>
        </p:txBody>
      </p:sp>
      <p:grpSp>
        <p:nvGrpSpPr>
          <p:cNvPr id="35" name="Group 35"/>
          <p:cNvGrpSpPr>
            <a:grpSpLocks/>
          </p:cNvGrpSpPr>
          <p:nvPr/>
        </p:nvGrpSpPr>
        <p:grpSpPr bwMode="auto">
          <a:xfrm>
            <a:off x="2459038" y="4292600"/>
            <a:ext cx="1466850" cy="1447800"/>
            <a:chOff x="708" y="2203"/>
            <a:chExt cx="751" cy="741"/>
          </a:xfrm>
        </p:grpSpPr>
        <p:sp>
          <p:nvSpPr>
            <p:cNvPr id="36" name="Oval 36"/>
            <p:cNvSpPr>
              <a:spLocks noChangeArrowheads="1"/>
            </p:cNvSpPr>
            <p:nvPr/>
          </p:nvSpPr>
          <p:spPr bwMode="gray">
            <a:xfrm>
              <a:off x="728" y="2235"/>
              <a:ext cx="716" cy="709"/>
            </a:xfrm>
            <a:prstGeom prst="ellipse">
              <a:avLst/>
            </a:prstGeom>
            <a:gradFill rotWithShape="1">
              <a:gsLst>
                <a:gs pos="0">
                  <a:schemeClr val="accent2"/>
                </a:gs>
                <a:gs pos="100000">
                  <a:schemeClr val="accent2">
                    <a:gamma/>
                    <a:shade val="31765"/>
                    <a:invGamma/>
                  </a:schemeClr>
                </a:gs>
              </a:gsLst>
              <a:lin ang="5400000" scaled="1"/>
            </a:gradFill>
            <a:ln w="38100" algn="ctr">
              <a:solidFill>
                <a:srgbClr val="F8F8F8">
                  <a:alpha val="80000"/>
                </a:srgbClr>
              </a:solidFill>
              <a:round/>
              <a:headEnd/>
              <a:tailEnd/>
            </a:ln>
            <a:effectLst/>
          </p:spPr>
          <p:txBody>
            <a:bodyPr wrap="none" anchor="ctr"/>
            <a:lstStyle/>
            <a:p>
              <a:pPr eaLnBrk="1" hangingPunct="1">
                <a:defRPr/>
              </a:pPr>
              <a:endParaRPr lang="tr-TR">
                <a:latin typeface="Arial" charset="0"/>
              </a:endParaRPr>
            </a:p>
          </p:txBody>
        </p:sp>
        <p:pic>
          <p:nvPicPr>
            <p:cNvPr id="60440" name="Picture 37" descr="cir_lighteffect0"/>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gray">
            <a:xfrm>
              <a:off x="708" y="2203"/>
              <a:ext cx="751"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 name="Rectangle 38"/>
          <p:cNvSpPr>
            <a:spLocks noChangeArrowheads="1"/>
          </p:cNvSpPr>
          <p:nvPr/>
        </p:nvSpPr>
        <p:spPr bwMode="gray">
          <a:xfrm>
            <a:off x="2474913" y="4608513"/>
            <a:ext cx="1450975" cy="830262"/>
          </a:xfrm>
          <a:prstGeom prst="rect">
            <a:avLst/>
          </a:prstGeom>
          <a:noFill/>
          <a:ln w="9525" algn="ctr">
            <a:noFill/>
            <a:miter lim="800000"/>
            <a:headEnd/>
            <a:tailEnd/>
          </a:ln>
        </p:spPr>
        <p:txBody>
          <a:bodyPr>
            <a:spAutoFit/>
          </a:bodyPr>
          <a:lstStyle/>
          <a:p>
            <a:pPr algn="ctr" eaLnBrk="1" hangingPunct="1">
              <a:defRPr/>
            </a:pPr>
            <a:r>
              <a:rPr lang="en-US" sz="1600" b="1" i="1" dirty="0">
                <a:solidFill>
                  <a:srgbClr val="F8F8F8"/>
                </a:solidFill>
                <a:latin typeface="Calibri" panose="020F0502020204030204" pitchFamily="34" charset="0"/>
                <a:cs typeface="Calibri" panose="020F0502020204030204" pitchFamily="34" charset="0"/>
              </a:rPr>
              <a:t> </a:t>
            </a:r>
            <a:r>
              <a:rPr lang="tr-TR" sz="1600" b="1" i="1" dirty="0">
                <a:solidFill>
                  <a:srgbClr val="FFFFFF"/>
                </a:solidFill>
                <a:effectLst>
                  <a:outerShdw blurRad="38100" dist="38100" dir="2700000" algn="tl">
                    <a:srgbClr val="000000"/>
                  </a:outerShdw>
                </a:effectLst>
                <a:latin typeface="Calibri" panose="020F0502020204030204" pitchFamily="34" charset="0"/>
                <a:cs typeface="Calibri" panose="020F0502020204030204" pitchFamily="34" charset="0"/>
              </a:rPr>
              <a:t>B Sınıfı Belgeye Sahip Olanlar</a:t>
            </a:r>
            <a:endParaRPr lang="en-US" sz="1600" b="1" i="1" dirty="0">
              <a:solidFill>
                <a:srgbClr val="F8F8F8"/>
              </a:solidFill>
              <a:latin typeface="Calibri" panose="020F0502020204030204" pitchFamily="34" charset="0"/>
              <a:cs typeface="Calibri" panose="020F0502020204030204" pitchFamily="34" charset="0"/>
            </a:endParaRPr>
          </a:p>
        </p:txBody>
      </p:sp>
      <p:grpSp>
        <p:nvGrpSpPr>
          <p:cNvPr id="60430" name="Group 39"/>
          <p:cNvGrpSpPr>
            <a:grpSpLocks/>
          </p:cNvGrpSpPr>
          <p:nvPr/>
        </p:nvGrpSpPr>
        <p:grpSpPr bwMode="auto">
          <a:xfrm>
            <a:off x="5219700" y="4292600"/>
            <a:ext cx="1466850" cy="1447800"/>
            <a:chOff x="708" y="2203"/>
            <a:chExt cx="751" cy="741"/>
          </a:xfrm>
        </p:grpSpPr>
        <p:sp>
          <p:nvSpPr>
            <p:cNvPr id="60437" name="Oval 40"/>
            <p:cNvSpPr>
              <a:spLocks noChangeArrowheads="1"/>
            </p:cNvSpPr>
            <p:nvPr/>
          </p:nvSpPr>
          <p:spPr bwMode="gray">
            <a:xfrm>
              <a:off x="728" y="2235"/>
              <a:ext cx="716" cy="709"/>
            </a:xfrm>
            <a:prstGeom prst="ellipse">
              <a:avLst/>
            </a:prstGeom>
            <a:gradFill rotWithShape="1">
              <a:gsLst>
                <a:gs pos="0">
                  <a:srgbClr val="0099CC"/>
                </a:gs>
                <a:gs pos="100000">
                  <a:srgbClr val="003141"/>
                </a:gs>
              </a:gsLst>
              <a:lin ang="5400000" scaled="1"/>
            </a:gradFill>
            <a:ln w="38100" algn="ctr">
              <a:solidFill>
                <a:srgbClr val="F8F8F8">
                  <a:alpha val="79999"/>
                </a:srgbClr>
              </a:solidFill>
              <a:round/>
              <a:headEnd/>
              <a:tailEnd/>
            </a:ln>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pic>
          <p:nvPicPr>
            <p:cNvPr id="60438" name="Picture 41" descr="cir_lighteffect0"/>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gray">
            <a:xfrm>
              <a:off x="708" y="2203"/>
              <a:ext cx="751"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0431" name="Group 42"/>
          <p:cNvGrpSpPr>
            <a:grpSpLocks/>
          </p:cNvGrpSpPr>
          <p:nvPr/>
        </p:nvGrpSpPr>
        <p:grpSpPr bwMode="auto">
          <a:xfrm>
            <a:off x="5202238" y="4292600"/>
            <a:ext cx="1466850" cy="1447800"/>
            <a:chOff x="708" y="2203"/>
            <a:chExt cx="751" cy="741"/>
          </a:xfrm>
        </p:grpSpPr>
        <p:sp>
          <p:nvSpPr>
            <p:cNvPr id="43" name="Oval 43"/>
            <p:cNvSpPr>
              <a:spLocks noChangeArrowheads="1"/>
            </p:cNvSpPr>
            <p:nvPr/>
          </p:nvSpPr>
          <p:spPr bwMode="gray">
            <a:xfrm>
              <a:off x="728" y="2235"/>
              <a:ext cx="716" cy="709"/>
            </a:xfrm>
            <a:prstGeom prst="ellipse">
              <a:avLst/>
            </a:prstGeom>
            <a:gradFill rotWithShape="1">
              <a:gsLst>
                <a:gs pos="0">
                  <a:schemeClr val="hlink"/>
                </a:gs>
                <a:gs pos="100000">
                  <a:schemeClr val="hlink">
                    <a:gamma/>
                    <a:shade val="31765"/>
                    <a:invGamma/>
                  </a:schemeClr>
                </a:gs>
              </a:gsLst>
              <a:lin ang="5400000" scaled="1"/>
            </a:gradFill>
            <a:ln w="38100" algn="ctr">
              <a:solidFill>
                <a:srgbClr val="F8F8F8">
                  <a:alpha val="80000"/>
                </a:srgbClr>
              </a:solidFill>
              <a:round/>
              <a:headEnd/>
              <a:tailEnd/>
            </a:ln>
            <a:effectLst/>
          </p:spPr>
          <p:txBody>
            <a:bodyPr wrap="none" anchor="ctr"/>
            <a:lstStyle/>
            <a:p>
              <a:pPr eaLnBrk="1" hangingPunct="1">
                <a:defRPr/>
              </a:pPr>
              <a:endParaRPr lang="tr-TR">
                <a:latin typeface="Arial" charset="0"/>
              </a:endParaRPr>
            </a:p>
          </p:txBody>
        </p:sp>
        <p:pic>
          <p:nvPicPr>
            <p:cNvPr id="60436" name="Picture 44" descr="cir_lighteffect0"/>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gray">
            <a:xfrm>
              <a:off x="708" y="2203"/>
              <a:ext cx="751"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5" name="Rectangle 45"/>
          <p:cNvSpPr>
            <a:spLocks noChangeArrowheads="1"/>
          </p:cNvSpPr>
          <p:nvPr/>
        </p:nvSpPr>
        <p:spPr bwMode="gray">
          <a:xfrm>
            <a:off x="5203825" y="4619625"/>
            <a:ext cx="1450975" cy="1077913"/>
          </a:xfrm>
          <a:prstGeom prst="rect">
            <a:avLst/>
          </a:prstGeom>
          <a:noFill/>
          <a:ln w="9525" algn="ctr">
            <a:noFill/>
            <a:miter lim="800000"/>
            <a:headEnd/>
            <a:tailEnd/>
          </a:ln>
        </p:spPr>
        <p:txBody>
          <a:bodyPr>
            <a:spAutoFit/>
          </a:bodyPr>
          <a:lstStyle/>
          <a:p>
            <a:pPr algn="ctr" eaLnBrk="1" hangingPunct="1">
              <a:defRPr/>
            </a:pPr>
            <a:r>
              <a:rPr lang="en-US" sz="1600" b="1" i="1" dirty="0">
                <a:solidFill>
                  <a:srgbClr val="F8F8F8"/>
                </a:solidFill>
                <a:latin typeface="Calibri" panose="020F0502020204030204" pitchFamily="34" charset="0"/>
                <a:cs typeface="Calibri" panose="020F0502020204030204" pitchFamily="34" charset="0"/>
              </a:rPr>
              <a:t> </a:t>
            </a:r>
            <a:r>
              <a:rPr lang="tr-TR" sz="1600" b="1" i="1" dirty="0">
                <a:solidFill>
                  <a:srgbClr val="FFFFFF"/>
                </a:solidFill>
                <a:effectLst>
                  <a:outerShdw blurRad="38100" dist="38100" dir="2700000" algn="tl">
                    <a:srgbClr val="000000"/>
                  </a:outerShdw>
                </a:effectLst>
                <a:latin typeface="Calibri" panose="020F0502020204030204" pitchFamily="34" charset="0"/>
                <a:cs typeface="Calibri" panose="020F0502020204030204" pitchFamily="34" charset="0"/>
              </a:rPr>
              <a:t>C Sınıfı Belgeye Sahip Olanlar</a:t>
            </a:r>
            <a:endParaRPr lang="en-US" sz="1600" b="1" i="1" dirty="0">
              <a:solidFill>
                <a:srgbClr val="FFFFFF"/>
              </a:solidFill>
              <a:effectLst>
                <a:outerShdw blurRad="38100" dist="38100" dir="2700000" algn="tl">
                  <a:srgbClr val="000000"/>
                </a:outerShdw>
              </a:effectLst>
              <a:latin typeface="Calibri" panose="020F0502020204030204" pitchFamily="34" charset="0"/>
              <a:cs typeface="Calibri" panose="020F0502020204030204" pitchFamily="34" charset="0"/>
            </a:endParaRPr>
          </a:p>
          <a:p>
            <a:pPr algn="ctr" eaLnBrk="1" hangingPunct="1">
              <a:defRPr/>
            </a:pPr>
            <a:endParaRPr lang="en-US" sz="1600" b="1" i="1" dirty="0">
              <a:solidFill>
                <a:srgbClr val="F8F8F8"/>
              </a:solidFill>
              <a:latin typeface="Calibri" panose="020F0502020204030204" pitchFamily="34" charset="0"/>
              <a:cs typeface="Calibri" panose="020F0502020204030204" pitchFamily="34" charset="0"/>
            </a:endParaRPr>
          </a:p>
        </p:txBody>
      </p:sp>
      <p:sp>
        <p:nvSpPr>
          <p:cNvPr id="60433" name="Rectangle 22"/>
          <p:cNvSpPr>
            <a:spLocks noChangeArrowheads="1"/>
          </p:cNvSpPr>
          <p:nvPr/>
        </p:nvSpPr>
        <p:spPr bwMode="black">
          <a:xfrm>
            <a:off x="5638800" y="5802313"/>
            <a:ext cx="3192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tr-TR" altLang="tr-TR" sz="2000" b="1" i="1">
                <a:solidFill>
                  <a:srgbClr val="FF0000"/>
                </a:solidFill>
                <a:latin typeface="Calibri" panose="020F0502020204030204" pitchFamily="34" charset="0"/>
                <a:cs typeface="Calibri" panose="020F0502020204030204" pitchFamily="34" charset="0"/>
              </a:rPr>
              <a:t>Az tehlikeli sınıfta </a:t>
            </a:r>
            <a:r>
              <a:rPr lang="tr-TR" altLang="tr-TR" sz="2000" i="1">
                <a:latin typeface="Calibri" panose="020F0502020204030204" pitchFamily="34" charset="0"/>
                <a:cs typeface="Calibri" panose="020F0502020204030204" pitchFamily="34" charset="0"/>
              </a:rPr>
              <a:t>yer alan işyerlerinde,</a:t>
            </a:r>
            <a:endParaRPr lang="en-US" altLang="tr-TR" sz="2000" b="1" i="1">
              <a:latin typeface="Calibri" panose="020F0502020204030204" pitchFamily="34" charset="0"/>
              <a:cs typeface="Calibri" panose="020F0502020204030204" pitchFamily="34" charset="0"/>
            </a:endParaRPr>
          </a:p>
        </p:txBody>
      </p:sp>
      <p:sp>
        <p:nvSpPr>
          <p:cNvPr id="47" name="Rectangle 23"/>
          <p:cNvSpPr>
            <a:spLocks noChangeArrowheads="1"/>
          </p:cNvSpPr>
          <p:nvPr/>
        </p:nvSpPr>
        <p:spPr bwMode="black">
          <a:xfrm>
            <a:off x="438150" y="5819775"/>
            <a:ext cx="4133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tr-TR" altLang="tr-TR" sz="2000" b="1" i="1">
                <a:solidFill>
                  <a:srgbClr val="FF0000"/>
                </a:solidFill>
                <a:latin typeface="Calibri" panose="020F0502020204030204" pitchFamily="34" charset="0"/>
                <a:cs typeface="Calibri" panose="020F0502020204030204" pitchFamily="34" charset="0"/>
              </a:rPr>
              <a:t>Tehlikeli ve az tehlikeli sınıflarda </a:t>
            </a:r>
          </a:p>
          <a:p>
            <a:pPr eaLnBrk="1" hangingPunct="1">
              <a:spcBef>
                <a:spcPct val="0"/>
              </a:spcBef>
              <a:buClrTx/>
              <a:buSzTx/>
              <a:buFontTx/>
              <a:buNone/>
            </a:pPr>
            <a:r>
              <a:rPr lang="tr-TR" altLang="tr-TR" sz="2000" i="1">
                <a:latin typeface="Calibri" panose="020F0502020204030204" pitchFamily="34" charset="0"/>
                <a:cs typeface="Calibri" panose="020F0502020204030204" pitchFamily="34" charset="0"/>
              </a:rPr>
              <a:t>yer alan işyerlerinde,</a:t>
            </a:r>
            <a:endParaRPr lang="en-US" altLang="tr-TR" sz="2000" b="1" i="1">
              <a:latin typeface="Calibri" panose="020F0502020204030204" pitchFamily="34" charset="0"/>
              <a:cs typeface="Calibri" panose="020F0502020204030204" pitchFamily="34" charset="0"/>
            </a:endParaRPr>
          </a:p>
        </p:txBody>
      </p:sp>
      <p:sp>
        <p:nvSpPr>
          <p:cNvPr id="46" name="Rectangle 31"/>
          <p:cNvSpPr txBox="1">
            <a:spLocks noChangeArrowheads="1"/>
          </p:cNvSpPr>
          <p:nvPr/>
        </p:nvSpPr>
        <p:spPr bwMode="gray">
          <a:xfrm>
            <a:off x="0" y="129537"/>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48" name="Freeform 20"/>
          <p:cNvSpPr/>
          <p:nvPr/>
        </p:nvSpPr>
        <p:spPr bwMode="auto">
          <a:xfrm>
            <a:off x="-2" y="801614"/>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Tree>
    <p:extLst>
      <p:ext uri="{BB962C8B-B14F-4D97-AF65-F5344CB8AC3E}">
        <p14:creationId xmlns:p14="http://schemas.microsoft.com/office/powerpoint/2010/main" val="39656145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par>
                                <p:cTn id="8" presetID="3" presetClass="entr" presetSubtype="1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linds(horizontal)">
                                      <p:cBhvr>
                                        <p:cTn id="10" dur="500"/>
                                        <p:tgtEl>
                                          <p:spTgt spid="3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blinds(horizontal)">
                                      <p:cBhvr>
                                        <p:cTn id="15" dur="500"/>
                                        <p:tgtEl>
                                          <p:spTgt spid="3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blinds(horizontal)">
                                      <p:cBhvr>
                                        <p:cTn id="1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854806"/>
            <a:ext cx="9144000" cy="619125"/>
          </a:xfrm>
        </p:spPr>
        <p:txBody>
          <a:bodyPr>
            <a:noAutofit/>
          </a:bodyPr>
          <a:lstStyle/>
          <a:p>
            <a:pPr algn="ctr">
              <a:defRPr/>
            </a:pPr>
            <a:r>
              <a:rPr lang="tr-TR" sz="2000" b="1" i="1" dirty="0" smtClean="0">
                <a:latin typeface="Calibri" panose="020F0502020204030204" pitchFamily="34" charset="0"/>
              </a:rPr>
              <a:t>İş Güvenliği Uzmanlarının Çalışma Süreleri</a:t>
            </a:r>
            <a:endParaRPr lang="tr-TR" sz="2000" b="1" i="1" dirty="0">
              <a:latin typeface="Calibri" panose="020F0502020204030204" pitchFamily="34" charset="0"/>
            </a:endParaRPr>
          </a:p>
        </p:txBody>
      </p:sp>
      <p:sp>
        <p:nvSpPr>
          <p:cNvPr id="61443" name="Content Placeholder 2"/>
          <p:cNvSpPr>
            <a:spLocks noGrp="1"/>
          </p:cNvSpPr>
          <p:nvPr>
            <p:ph sz="quarter" idx="4294967295"/>
          </p:nvPr>
        </p:nvSpPr>
        <p:spPr>
          <a:xfrm>
            <a:off x="533400" y="1506765"/>
            <a:ext cx="8153400" cy="5068888"/>
          </a:xfrm>
          <a:ln>
            <a:solidFill>
              <a:schemeClr val="bg1"/>
            </a:solidFill>
            <a:miter lim="800000"/>
            <a:headEnd/>
            <a:tailEnd/>
          </a:ln>
        </p:spPr>
        <p:txBody>
          <a:bodyPr/>
          <a:lstStyle/>
          <a:p>
            <a:pPr marL="0" indent="0" algn="just">
              <a:lnSpc>
                <a:spcPct val="160000"/>
              </a:lnSpc>
              <a:buFont typeface="Wingdings 2" panose="05020102010507070707" pitchFamily="18" charset="2"/>
              <a:buNone/>
            </a:pPr>
            <a:r>
              <a:rPr lang="tr-TR" altLang="tr-TR" sz="1900" i="1" smtClean="0">
                <a:latin typeface="Arial" panose="020B0604020202020204" pitchFamily="34" charset="0"/>
                <a:cs typeface="Arial" panose="020B0604020202020204" pitchFamily="34" charset="0"/>
              </a:rPr>
              <a:t>.</a:t>
            </a:r>
          </a:p>
        </p:txBody>
      </p:sp>
      <p:grpSp>
        <p:nvGrpSpPr>
          <p:cNvPr id="61445" name="Group 9"/>
          <p:cNvGrpSpPr>
            <a:grpSpLocks/>
          </p:cNvGrpSpPr>
          <p:nvPr/>
        </p:nvGrpSpPr>
        <p:grpSpPr bwMode="auto">
          <a:xfrm>
            <a:off x="647700" y="4104457"/>
            <a:ext cx="7824788" cy="552450"/>
            <a:chOff x="399" y="2820"/>
            <a:chExt cx="4929" cy="348"/>
          </a:xfrm>
        </p:grpSpPr>
        <p:sp>
          <p:nvSpPr>
            <p:cNvPr id="48" name="AutoShape 10"/>
            <p:cNvSpPr>
              <a:spLocks noChangeArrowheads="1"/>
            </p:cNvSpPr>
            <p:nvPr/>
          </p:nvSpPr>
          <p:spPr bwMode="gray">
            <a:xfrm>
              <a:off x="399" y="2905"/>
              <a:ext cx="218" cy="175"/>
            </a:xfrm>
            <a:prstGeom prst="roundRect">
              <a:avLst>
                <a:gd name="adj" fmla="val 29069"/>
              </a:avLst>
            </a:prstGeom>
            <a:gradFill rotWithShape="1">
              <a:gsLst>
                <a:gs pos="0">
                  <a:schemeClr val="hlink">
                    <a:gamma/>
                    <a:shade val="46275"/>
                    <a:invGamma/>
                  </a:schemeClr>
                </a:gs>
                <a:gs pos="100000">
                  <a:schemeClr val="hlink"/>
                </a:gs>
              </a:gsLst>
              <a:lin ang="0" scaled="1"/>
            </a:gradFill>
            <a:ln w="9525">
              <a:noFill/>
              <a:round/>
              <a:headEnd/>
              <a:tailEnd/>
            </a:ln>
            <a:effectLst>
              <a:outerShdw dist="35921" dir="2700000" algn="ctr" rotWithShape="0">
                <a:schemeClr val="bg2"/>
              </a:outerShdw>
            </a:effectLst>
          </p:spPr>
          <p:txBody>
            <a:bodyPr wrap="none" anchor="ctr"/>
            <a:lstStyle/>
            <a:p>
              <a:pPr eaLnBrk="1" hangingPunct="1">
                <a:defRPr/>
              </a:pPr>
              <a:endParaRPr lang="tr-TR">
                <a:latin typeface="Arial" charset="0"/>
              </a:endParaRPr>
            </a:p>
          </p:txBody>
        </p:sp>
        <p:sp>
          <p:nvSpPr>
            <p:cNvPr id="49" name="AutoShape 11"/>
            <p:cNvSpPr>
              <a:spLocks noChangeArrowheads="1"/>
            </p:cNvSpPr>
            <p:nvPr/>
          </p:nvSpPr>
          <p:spPr bwMode="gray">
            <a:xfrm>
              <a:off x="480" y="2820"/>
              <a:ext cx="4848" cy="348"/>
            </a:xfrm>
            <a:prstGeom prst="rightArrow">
              <a:avLst>
                <a:gd name="adj1" fmla="val 50000"/>
                <a:gd name="adj2" fmla="val 63206"/>
              </a:avLst>
            </a:prstGeom>
            <a:gradFill rotWithShape="1">
              <a:gsLst>
                <a:gs pos="0">
                  <a:schemeClr val="hlink">
                    <a:gamma/>
                    <a:shade val="46275"/>
                    <a:invGamma/>
                  </a:schemeClr>
                </a:gs>
                <a:gs pos="100000">
                  <a:schemeClr val="hlink"/>
                </a:gs>
              </a:gsLst>
              <a:lin ang="0" scaled="1"/>
            </a:gradFill>
            <a:ln w="9525">
              <a:noFill/>
              <a:miter lim="800000"/>
              <a:headEnd/>
              <a:tailEnd/>
            </a:ln>
            <a:effectLst>
              <a:outerShdw dist="35921" dir="2700000" algn="ctr" rotWithShape="0">
                <a:schemeClr val="bg2"/>
              </a:outerShdw>
            </a:effectLst>
          </p:spPr>
          <p:txBody>
            <a:bodyPr wrap="none" anchor="ctr"/>
            <a:lstStyle/>
            <a:p>
              <a:pPr eaLnBrk="1" hangingPunct="1">
                <a:defRPr/>
              </a:pPr>
              <a:endParaRPr lang="tr-TR">
                <a:latin typeface="Arial" charset="0"/>
              </a:endParaRPr>
            </a:p>
          </p:txBody>
        </p:sp>
      </p:grpSp>
      <p:sp>
        <p:nvSpPr>
          <p:cNvPr id="50" name="Line 15"/>
          <p:cNvSpPr>
            <a:spLocks noChangeShapeType="1"/>
          </p:cNvSpPr>
          <p:nvPr/>
        </p:nvSpPr>
        <p:spPr bwMode="black">
          <a:xfrm flipV="1">
            <a:off x="928688" y="2091507"/>
            <a:ext cx="0" cy="19050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tr-TR"/>
          </a:p>
        </p:txBody>
      </p:sp>
      <p:sp>
        <p:nvSpPr>
          <p:cNvPr id="51" name="Line 16"/>
          <p:cNvSpPr>
            <a:spLocks noChangeShapeType="1"/>
          </p:cNvSpPr>
          <p:nvPr/>
        </p:nvSpPr>
        <p:spPr bwMode="black">
          <a:xfrm flipV="1">
            <a:off x="3284538" y="1754957"/>
            <a:ext cx="0" cy="224155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tr-TR"/>
          </a:p>
        </p:txBody>
      </p:sp>
      <p:sp>
        <p:nvSpPr>
          <p:cNvPr id="52" name="Line 17"/>
          <p:cNvSpPr>
            <a:spLocks noChangeShapeType="1"/>
          </p:cNvSpPr>
          <p:nvPr/>
        </p:nvSpPr>
        <p:spPr bwMode="black">
          <a:xfrm flipV="1">
            <a:off x="5624513" y="1297757"/>
            <a:ext cx="0" cy="269875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tr-TR"/>
          </a:p>
        </p:txBody>
      </p:sp>
      <p:sp>
        <p:nvSpPr>
          <p:cNvPr id="53" name="Line 18"/>
          <p:cNvSpPr>
            <a:spLocks noChangeShapeType="1"/>
          </p:cNvSpPr>
          <p:nvPr/>
        </p:nvSpPr>
        <p:spPr bwMode="black">
          <a:xfrm flipV="1">
            <a:off x="7988300" y="1456507"/>
            <a:ext cx="26988" cy="25400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tr-TR"/>
          </a:p>
        </p:txBody>
      </p:sp>
      <p:sp>
        <p:nvSpPr>
          <p:cNvPr id="54" name="AutoShape 19"/>
          <p:cNvSpPr>
            <a:spLocks noChangeArrowheads="1"/>
          </p:cNvSpPr>
          <p:nvPr/>
        </p:nvSpPr>
        <p:spPr bwMode="ltGray">
          <a:xfrm>
            <a:off x="928688" y="3539307"/>
            <a:ext cx="2347912" cy="457200"/>
          </a:xfrm>
          <a:prstGeom prst="bevel">
            <a:avLst>
              <a:gd name="adj" fmla="val 5903"/>
            </a:avLst>
          </a:prstGeom>
          <a:gradFill rotWithShape="1">
            <a:gsLst>
              <a:gs pos="0">
                <a:schemeClr val="accent1"/>
              </a:gs>
              <a:gs pos="100000">
                <a:schemeClr val="accent1">
                  <a:gamma/>
                  <a:tint val="57255"/>
                  <a:invGamma/>
                </a:schemeClr>
              </a:gs>
            </a:gsLst>
            <a:lin ang="18900000" scaled="1"/>
          </a:gradFill>
          <a:ln w="9525">
            <a:noFill/>
            <a:miter lim="800000"/>
            <a:headEnd/>
            <a:tailEnd/>
          </a:ln>
          <a:effectLst/>
        </p:spPr>
        <p:txBody>
          <a:bodyPr wrap="none" anchor="ctr"/>
          <a:lstStyle/>
          <a:p>
            <a:pPr eaLnBrk="1" hangingPunct="1">
              <a:defRPr/>
            </a:pPr>
            <a:endParaRPr lang="tr-TR">
              <a:latin typeface="Arial" charset="0"/>
            </a:endParaRPr>
          </a:p>
        </p:txBody>
      </p:sp>
      <p:sp>
        <p:nvSpPr>
          <p:cNvPr id="55" name="AutoShape 20"/>
          <p:cNvSpPr>
            <a:spLocks noChangeArrowheads="1"/>
          </p:cNvSpPr>
          <p:nvPr/>
        </p:nvSpPr>
        <p:spPr bwMode="ltGray">
          <a:xfrm>
            <a:off x="3286125" y="3005907"/>
            <a:ext cx="2347913" cy="990600"/>
          </a:xfrm>
          <a:prstGeom prst="bevel">
            <a:avLst>
              <a:gd name="adj" fmla="val 3046"/>
            </a:avLst>
          </a:prstGeom>
          <a:gradFill rotWithShape="1">
            <a:gsLst>
              <a:gs pos="0">
                <a:schemeClr val="accent2"/>
              </a:gs>
              <a:gs pos="100000">
                <a:schemeClr val="accent2">
                  <a:gamma/>
                  <a:tint val="54118"/>
                  <a:invGamma/>
                </a:schemeClr>
              </a:gs>
            </a:gsLst>
            <a:lin ang="18900000" scaled="1"/>
          </a:gradFill>
          <a:ln w="9525">
            <a:noFill/>
            <a:miter lim="800000"/>
            <a:headEnd/>
            <a:tailEnd/>
          </a:ln>
          <a:effectLst/>
        </p:spPr>
        <p:txBody>
          <a:bodyPr wrap="none" anchor="ctr"/>
          <a:lstStyle/>
          <a:p>
            <a:pPr eaLnBrk="1" hangingPunct="1">
              <a:defRPr/>
            </a:pPr>
            <a:endParaRPr lang="tr-TR">
              <a:latin typeface="Arial" charset="0"/>
            </a:endParaRPr>
          </a:p>
        </p:txBody>
      </p:sp>
      <p:sp>
        <p:nvSpPr>
          <p:cNvPr id="56" name="AutoShape 21"/>
          <p:cNvSpPr>
            <a:spLocks noChangeArrowheads="1"/>
          </p:cNvSpPr>
          <p:nvPr/>
        </p:nvSpPr>
        <p:spPr bwMode="gray">
          <a:xfrm>
            <a:off x="5634038" y="2396307"/>
            <a:ext cx="2347912" cy="1600200"/>
          </a:xfrm>
          <a:prstGeom prst="bevel">
            <a:avLst>
              <a:gd name="adj" fmla="val 2481"/>
            </a:avLst>
          </a:prstGeom>
          <a:gradFill rotWithShape="1">
            <a:gsLst>
              <a:gs pos="0">
                <a:schemeClr val="folHlink"/>
              </a:gs>
              <a:gs pos="100000">
                <a:schemeClr val="folHlink">
                  <a:gamma/>
                  <a:tint val="63529"/>
                  <a:invGamma/>
                </a:schemeClr>
              </a:gs>
            </a:gsLst>
            <a:lin ang="18900000" scaled="1"/>
          </a:gradFill>
          <a:ln w="9525">
            <a:noFill/>
            <a:miter lim="800000"/>
            <a:headEnd/>
            <a:tailEnd/>
          </a:ln>
          <a:effectLst/>
        </p:spPr>
        <p:txBody>
          <a:bodyPr wrap="none" anchor="ctr"/>
          <a:lstStyle/>
          <a:p>
            <a:pPr eaLnBrk="1" hangingPunct="1">
              <a:defRPr/>
            </a:pPr>
            <a:endParaRPr lang="tr-TR">
              <a:latin typeface="Arial" charset="0"/>
            </a:endParaRPr>
          </a:p>
        </p:txBody>
      </p:sp>
      <p:sp>
        <p:nvSpPr>
          <p:cNvPr id="57" name="AutoShape 3"/>
          <p:cNvSpPr>
            <a:spLocks noChangeArrowheads="1"/>
          </p:cNvSpPr>
          <p:nvPr/>
        </p:nvSpPr>
        <p:spPr bwMode="gray">
          <a:xfrm>
            <a:off x="1285875" y="4863282"/>
            <a:ext cx="3211513" cy="1349375"/>
          </a:xfrm>
          <a:prstGeom prst="roundRect">
            <a:avLst>
              <a:gd name="adj" fmla="val 9481"/>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grpSp>
        <p:nvGrpSpPr>
          <p:cNvPr id="58" name="Group 4"/>
          <p:cNvGrpSpPr>
            <a:grpSpLocks/>
          </p:cNvGrpSpPr>
          <p:nvPr/>
        </p:nvGrpSpPr>
        <p:grpSpPr bwMode="auto">
          <a:xfrm>
            <a:off x="1560513" y="4675957"/>
            <a:ext cx="2713037" cy="417513"/>
            <a:chOff x="624" y="672"/>
            <a:chExt cx="1773" cy="240"/>
          </a:xfrm>
        </p:grpSpPr>
        <p:sp>
          <p:nvSpPr>
            <p:cNvPr id="61469" name="AutoShape 5"/>
            <p:cNvSpPr>
              <a:spLocks noChangeArrowheads="1"/>
            </p:cNvSpPr>
            <p:nvPr/>
          </p:nvSpPr>
          <p:spPr bwMode="gray">
            <a:xfrm>
              <a:off x="624" y="672"/>
              <a:ext cx="1773" cy="240"/>
            </a:xfrm>
            <a:prstGeom prst="roundRect">
              <a:avLst>
                <a:gd name="adj" fmla="val 27917"/>
              </a:avLst>
            </a:prstGeom>
            <a:solidFill>
              <a:srgbClr val="7BB11B"/>
            </a:solidFill>
            <a:ln>
              <a:noFill/>
            </a:ln>
            <a:effectLst>
              <a:outerShdw dist="25400" dir="5400000" algn="ctr" rotWithShape="0">
                <a:srgbClr val="1C1C1C">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sp>
          <p:nvSpPr>
            <p:cNvPr id="61470" name="AutoShape 6"/>
            <p:cNvSpPr>
              <a:spLocks noChangeArrowheads="1"/>
            </p:cNvSpPr>
            <p:nvPr/>
          </p:nvSpPr>
          <p:spPr bwMode="gray">
            <a:xfrm>
              <a:off x="636" y="674"/>
              <a:ext cx="1748" cy="108"/>
            </a:xfrm>
            <a:prstGeom prst="roundRect">
              <a:avLst>
                <a:gd name="adj" fmla="val 50000"/>
              </a:avLst>
            </a:prstGeom>
            <a:gradFill rotWithShape="1">
              <a:gsLst>
                <a:gs pos="0">
                  <a:srgbClr val="FFFFFF">
                    <a:alpha val="29999"/>
                  </a:srgbClr>
                </a:gs>
                <a:gs pos="100000">
                  <a:srgbClr val="7BB11B">
                    <a:alpha val="2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grpSp>
      <p:sp>
        <p:nvSpPr>
          <p:cNvPr id="61" name="AutoShape 7"/>
          <p:cNvSpPr>
            <a:spLocks noChangeArrowheads="1"/>
          </p:cNvSpPr>
          <p:nvPr/>
        </p:nvSpPr>
        <p:spPr bwMode="gray">
          <a:xfrm>
            <a:off x="4783138" y="4863282"/>
            <a:ext cx="3151187" cy="1349375"/>
          </a:xfrm>
          <a:prstGeom prst="roundRect">
            <a:avLst>
              <a:gd name="adj" fmla="val 9481"/>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grpSp>
        <p:nvGrpSpPr>
          <p:cNvPr id="62" name="Group 8"/>
          <p:cNvGrpSpPr>
            <a:grpSpLocks/>
          </p:cNvGrpSpPr>
          <p:nvPr/>
        </p:nvGrpSpPr>
        <p:grpSpPr bwMode="auto">
          <a:xfrm>
            <a:off x="4997450" y="4675957"/>
            <a:ext cx="2713038" cy="417513"/>
            <a:chOff x="624" y="672"/>
            <a:chExt cx="1773" cy="240"/>
          </a:xfrm>
        </p:grpSpPr>
        <p:sp>
          <p:nvSpPr>
            <p:cNvPr id="61467" name="AutoShape 9"/>
            <p:cNvSpPr>
              <a:spLocks noChangeArrowheads="1"/>
            </p:cNvSpPr>
            <p:nvPr/>
          </p:nvSpPr>
          <p:spPr bwMode="gray">
            <a:xfrm>
              <a:off x="624" y="672"/>
              <a:ext cx="1773" cy="240"/>
            </a:xfrm>
            <a:prstGeom prst="roundRect">
              <a:avLst>
                <a:gd name="adj" fmla="val 27917"/>
              </a:avLst>
            </a:prstGeom>
            <a:solidFill>
              <a:srgbClr val="FF7C80"/>
            </a:solidFill>
            <a:ln>
              <a:noFill/>
            </a:ln>
            <a:effectLst>
              <a:outerShdw dist="25400" dir="5400000" algn="ctr" rotWithShape="0">
                <a:srgbClr val="1C1C1C">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sp>
          <p:nvSpPr>
            <p:cNvPr id="61468" name="AutoShape 10"/>
            <p:cNvSpPr>
              <a:spLocks noChangeArrowheads="1"/>
            </p:cNvSpPr>
            <p:nvPr/>
          </p:nvSpPr>
          <p:spPr bwMode="gray">
            <a:xfrm>
              <a:off x="636" y="674"/>
              <a:ext cx="1748" cy="108"/>
            </a:xfrm>
            <a:prstGeom prst="roundRect">
              <a:avLst>
                <a:gd name="adj" fmla="val 50000"/>
              </a:avLst>
            </a:prstGeom>
            <a:gradFill rotWithShape="1">
              <a:gsLst>
                <a:gs pos="0">
                  <a:srgbClr val="FFFFFF">
                    <a:alpha val="29999"/>
                  </a:srgbClr>
                </a:gs>
                <a:gs pos="100000">
                  <a:srgbClr val="FF7C80">
                    <a:alpha val="2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grpSp>
      <p:sp>
        <p:nvSpPr>
          <p:cNvPr id="65" name="Rectangle 28"/>
          <p:cNvSpPr>
            <a:spLocks noChangeArrowheads="1"/>
          </p:cNvSpPr>
          <p:nvPr/>
        </p:nvSpPr>
        <p:spPr bwMode="black">
          <a:xfrm>
            <a:off x="2185988" y="4718820"/>
            <a:ext cx="1438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tr-TR" altLang="tr-TR" sz="1600" b="1">
                <a:solidFill>
                  <a:srgbClr val="FFFFFF"/>
                </a:solidFill>
                <a:latin typeface="Arial" panose="020B0604020202020204" pitchFamily="34" charset="0"/>
              </a:rPr>
              <a:t>Tehlike Sınıfı</a:t>
            </a:r>
            <a:endParaRPr lang="en-US" altLang="tr-TR" sz="1600" b="1">
              <a:solidFill>
                <a:srgbClr val="FFFFFF"/>
              </a:solidFill>
              <a:latin typeface="Arial" panose="020B0604020202020204" pitchFamily="34" charset="0"/>
            </a:endParaRPr>
          </a:p>
        </p:txBody>
      </p:sp>
      <p:sp>
        <p:nvSpPr>
          <p:cNvPr id="66" name="Rectangle 29"/>
          <p:cNvSpPr>
            <a:spLocks noChangeArrowheads="1"/>
          </p:cNvSpPr>
          <p:nvPr/>
        </p:nvSpPr>
        <p:spPr bwMode="black">
          <a:xfrm>
            <a:off x="5624513" y="4718820"/>
            <a:ext cx="1438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tr-TR" altLang="tr-TR" sz="1600" b="1">
                <a:solidFill>
                  <a:srgbClr val="FFFFFF"/>
                </a:solidFill>
                <a:latin typeface="Arial" panose="020B0604020202020204" pitchFamily="34" charset="0"/>
              </a:rPr>
              <a:t>Tehlike Sınıfı</a:t>
            </a:r>
            <a:endParaRPr lang="en-US" altLang="tr-TR" sz="1600" b="1">
              <a:solidFill>
                <a:srgbClr val="FFFFFF"/>
              </a:solidFill>
              <a:latin typeface="Arial" panose="020B0604020202020204" pitchFamily="34" charset="0"/>
            </a:endParaRPr>
          </a:p>
        </p:txBody>
      </p:sp>
      <p:sp>
        <p:nvSpPr>
          <p:cNvPr id="67" name="Rectangle 30"/>
          <p:cNvSpPr>
            <a:spLocks noChangeArrowheads="1"/>
          </p:cNvSpPr>
          <p:nvPr/>
        </p:nvSpPr>
        <p:spPr bwMode="black">
          <a:xfrm>
            <a:off x="1444625" y="5166495"/>
            <a:ext cx="293687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1600" i="1">
                <a:latin typeface="Calibri" panose="020F0502020204030204" pitchFamily="34" charset="0"/>
                <a:cs typeface="Calibri" panose="020F0502020204030204" pitchFamily="34" charset="0"/>
              </a:rPr>
              <a:t>İşyerlerinin, iş sağlığı ve güvenliği açısından hangi tehlike sınıfına gireceği Bakanlıkça çıkarılacak Tebliğ ile belirlenecektir.</a:t>
            </a:r>
            <a:endParaRPr lang="en-US" altLang="tr-TR" sz="1600" b="1" i="1">
              <a:latin typeface="Calibri" panose="020F0502020204030204" pitchFamily="34" charset="0"/>
              <a:cs typeface="Calibri" panose="020F0502020204030204" pitchFamily="34" charset="0"/>
            </a:endParaRPr>
          </a:p>
        </p:txBody>
      </p:sp>
      <p:sp>
        <p:nvSpPr>
          <p:cNvPr id="68" name="Rectangle 31"/>
          <p:cNvSpPr>
            <a:spLocks noChangeArrowheads="1"/>
          </p:cNvSpPr>
          <p:nvPr/>
        </p:nvSpPr>
        <p:spPr bwMode="black">
          <a:xfrm>
            <a:off x="4857750" y="5212532"/>
            <a:ext cx="29368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1600" i="1">
                <a:latin typeface="Calibri" panose="020F0502020204030204" pitchFamily="34" charset="0"/>
                <a:cs typeface="Calibri" panose="020F0502020204030204" pitchFamily="34" charset="0"/>
              </a:rPr>
              <a:t>İş Sağlığı ve Güvenliğine İlişkin Tehlike Sınıfları Tebliği” 25.11.2009 tarih ve 27417 sayılı Resmi Gazetede yayınlanmıştır. </a:t>
            </a:r>
            <a:endParaRPr lang="en-US" altLang="tr-TR" sz="1600" b="1" i="1">
              <a:latin typeface="Calibri" panose="020F0502020204030204" pitchFamily="34" charset="0"/>
              <a:cs typeface="Calibri" panose="020F0502020204030204" pitchFamily="34" charset="0"/>
            </a:endParaRPr>
          </a:p>
        </p:txBody>
      </p:sp>
      <p:sp>
        <p:nvSpPr>
          <p:cNvPr id="69" name="Text Box 27"/>
          <p:cNvSpPr txBox="1">
            <a:spLocks noChangeArrowheads="1"/>
          </p:cNvSpPr>
          <p:nvPr/>
        </p:nvSpPr>
        <p:spPr bwMode="black">
          <a:xfrm>
            <a:off x="1371600" y="3577407"/>
            <a:ext cx="1719263" cy="461963"/>
          </a:xfrm>
          <a:prstGeom prst="rect">
            <a:avLst/>
          </a:prstGeom>
          <a:noFill/>
          <a:ln w="9525">
            <a:noFill/>
            <a:miter lim="800000"/>
            <a:headEnd/>
            <a:tailEnd/>
          </a:ln>
          <a:effectLst>
            <a:outerShdw dist="28398" dir="3806097" algn="ctr" rotWithShape="0">
              <a:srgbClr val="000000">
                <a:alpha val="30000"/>
              </a:srgbClr>
            </a:outerShdw>
          </a:effectLst>
        </p:spPr>
        <p:txBody>
          <a:bodyPr>
            <a:spAutoFit/>
          </a:bodyPr>
          <a:lstStyle/>
          <a:p>
            <a:pPr eaLnBrk="1" hangingPunct="1">
              <a:spcBef>
                <a:spcPct val="50000"/>
              </a:spcBef>
              <a:defRPr/>
            </a:pPr>
            <a:r>
              <a:rPr lang="tr-TR" sz="1200" b="1" dirty="0">
                <a:solidFill>
                  <a:srgbClr val="FFFFFF"/>
                </a:solidFill>
                <a:effectLst>
                  <a:outerShdw blurRad="38100" dist="38100" dir="2700000" algn="tl">
                    <a:srgbClr val="000000">
                      <a:alpha val="43137"/>
                    </a:srgbClr>
                  </a:outerShdw>
                </a:effectLst>
                <a:latin typeface="Arial" charset="0"/>
              </a:rPr>
              <a:t>Az tehlikeli sınıfta yer alan işyerlerine</a:t>
            </a:r>
            <a:endParaRPr lang="en-US" sz="1200" b="1" dirty="0">
              <a:solidFill>
                <a:srgbClr val="FFFFFF"/>
              </a:solidFill>
              <a:effectLst>
                <a:outerShdw blurRad="38100" dist="38100" dir="2700000" algn="tl">
                  <a:srgbClr val="000000">
                    <a:alpha val="43137"/>
                  </a:srgbClr>
                </a:outerShdw>
              </a:effectLst>
              <a:latin typeface="Arial" charset="0"/>
            </a:endParaRPr>
          </a:p>
        </p:txBody>
      </p:sp>
      <p:sp>
        <p:nvSpPr>
          <p:cNvPr id="70" name="Text Box 32"/>
          <p:cNvSpPr txBox="1">
            <a:spLocks noChangeArrowheads="1"/>
          </p:cNvSpPr>
          <p:nvPr/>
        </p:nvSpPr>
        <p:spPr bwMode="black">
          <a:xfrm>
            <a:off x="3590925" y="3359920"/>
            <a:ext cx="1863725" cy="523875"/>
          </a:xfrm>
          <a:prstGeom prst="rect">
            <a:avLst/>
          </a:prstGeom>
          <a:noFill/>
          <a:ln w="9525">
            <a:noFill/>
            <a:miter lim="800000"/>
            <a:headEnd/>
            <a:tailEnd/>
          </a:ln>
          <a:effectLst>
            <a:outerShdw dist="28398" dir="3806097" algn="ctr" rotWithShape="0">
              <a:srgbClr val="000000">
                <a:alpha val="30000"/>
              </a:srgbClr>
            </a:outerShdw>
          </a:effectLst>
        </p:spPr>
        <p:txBody>
          <a:bodyPr>
            <a:spAutoFit/>
          </a:bodyPr>
          <a:lstStyle/>
          <a:p>
            <a:pPr eaLnBrk="1" hangingPunct="1">
              <a:spcBef>
                <a:spcPct val="50000"/>
              </a:spcBef>
              <a:defRPr/>
            </a:pPr>
            <a:r>
              <a:rPr lang="tr-TR" sz="1400" b="1" dirty="0">
                <a:solidFill>
                  <a:srgbClr val="FFFFFF"/>
                </a:solidFill>
                <a:effectLst>
                  <a:outerShdw blurRad="38100" dist="38100" dir="2700000" algn="tl">
                    <a:srgbClr val="000000">
                      <a:alpha val="43137"/>
                    </a:srgbClr>
                  </a:outerShdw>
                </a:effectLst>
                <a:latin typeface="Arial" charset="0"/>
              </a:rPr>
              <a:t>Tehlikeli sınıfta yer alan işyerlerine</a:t>
            </a:r>
            <a:endParaRPr lang="en-US" sz="1400" b="1" dirty="0">
              <a:solidFill>
                <a:srgbClr val="FFFFFF"/>
              </a:solidFill>
              <a:effectLst>
                <a:outerShdw blurRad="38100" dist="38100" dir="2700000" algn="tl">
                  <a:srgbClr val="000000">
                    <a:alpha val="43137"/>
                  </a:srgbClr>
                </a:outerShdw>
              </a:effectLst>
              <a:latin typeface="Arial" charset="0"/>
            </a:endParaRPr>
          </a:p>
        </p:txBody>
      </p:sp>
      <p:sp>
        <p:nvSpPr>
          <p:cNvPr id="71" name="Text Box 32"/>
          <p:cNvSpPr txBox="1">
            <a:spLocks noChangeArrowheads="1"/>
          </p:cNvSpPr>
          <p:nvPr/>
        </p:nvSpPr>
        <p:spPr bwMode="black">
          <a:xfrm>
            <a:off x="5740400" y="3024957"/>
            <a:ext cx="1863725" cy="523875"/>
          </a:xfrm>
          <a:prstGeom prst="rect">
            <a:avLst/>
          </a:prstGeom>
          <a:noFill/>
          <a:ln w="9525">
            <a:noFill/>
            <a:miter lim="800000"/>
            <a:headEnd/>
            <a:tailEnd/>
          </a:ln>
          <a:effectLst>
            <a:outerShdw dist="28398" dir="3806097" algn="ctr" rotWithShape="0">
              <a:srgbClr val="000000">
                <a:alpha val="30000"/>
              </a:srgbClr>
            </a:outerShdw>
          </a:effectLst>
        </p:spPr>
        <p:txBody>
          <a:bodyPr>
            <a:spAutoFit/>
          </a:bodyPr>
          <a:lstStyle/>
          <a:p>
            <a:pPr eaLnBrk="1" hangingPunct="1">
              <a:spcBef>
                <a:spcPct val="50000"/>
              </a:spcBef>
              <a:defRPr/>
            </a:pPr>
            <a:r>
              <a:rPr lang="tr-TR" sz="1400" b="1" dirty="0">
                <a:solidFill>
                  <a:srgbClr val="FFFFFF"/>
                </a:solidFill>
                <a:effectLst>
                  <a:outerShdw blurRad="38100" dist="38100" dir="2700000" algn="tl">
                    <a:srgbClr val="000000">
                      <a:alpha val="43137"/>
                    </a:srgbClr>
                  </a:outerShdw>
                </a:effectLst>
                <a:latin typeface="Arial" charset="0"/>
              </a:rPr>
              <a:t>Çok tehlikeli sınıfta yer alan işyerlerine</a:t>
            </a:r>
            <a:endParaRPr lang="en-US" sz="1400" b="1" dirty="0">
              <a:solidFill>
                <a:srgbClr val="FFFFFF"/>
              </a:solidFill>
              <a:effectLst>
                <a:outerShdw blurRad="38100" dist="38100" dir="2700000" algn="tl">
                  <a:srgbClr val="000000">
                    <a:alpha val="43137"/>
                  </a:srgbClr>
                </a:outerShdw>
              </a:effectLst>
              <a:latin typeface="Arial" charset="0"/>
            </a:endParaRPr>
          </a:p>
        </p:txBody>
      </p:sp>
      <p:sp>
        <p:nvSpPr>
          <p:cNvPr id="72" name="Rectangle 48"/>
          <p:cNvSpPr>
            <a:spLocks noChangeArrowheads="1"/>
          </p:cNvSpPr>
          <p:nvPr/>
        </p:nvSpPr>
        <p:spPr bwMode="auto">
          <a:xfrm>
            <a:off x="1000125" y="2291532"/>
            <a:ext cx="22320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1600" i="1">
                <a:latin typeface="Calibri" panose="020F0502020204030204" pitchFamily="34" charset="0"/>
                <a:cs typeface="Calibri" panose="020F0502020204030204" pitchFamily="34" charset="0"/>
              </a:rPr>
              <a:t>Ayda </a:t>
            </a:r>
            <a:r>
              <a:rPr lang="tr-TR" altLang="tr-TR" sz="1600" i="1">
                <a:solidFill>
                  <a:srgbClr val="FF0000"/>
                </a:solidFill>
                <a:latin typeface="Calibri" panose="020F0502020204030204" pitchFamily="34" charset="0"/>
                <a:cs typeface="Calibri" panose="020F0502020204030204" pitchFamily="34" charset="0"/>
              </a:rPr>
              <a:t>en az 12 saat</a:t>
            </a:r>
            <a:r>
              <a:rPr lang="tr-TR" altLang="tr-TR" sz="1600" i="1">
                <a:latin typeface="Calibri" panose="020F0502020204030204" pitchFamily="34" charset="0"/>
                <a:cs typeface="Calibri" panose="020F0502020204030204" pitchFamily="34" charset="0"/>
              </a:rPr>
              <a:t>, buna ilave olarak da işçi başına </a:t>
            </a:r>
            <a:r>
              <a:rPr lang="tr-TR" altLang="tr-TR" sz="1600" i="1">
                <a:solidFill>
                  <a:srgbClr val="FF0000"/>
                </a:solidFill>
                <a:latin typeface="Calibri" panose="020F0502020204030204" pitchFamily="34" charset="0"/>
                <a:cs typeface="Calibri" panose="020F0502020204030204" pitchFamily="34" charset="0"/>
              </a:rPr>
              <a:t>ayda en az 5 dakika, </a:t>
            </a:r>
          </a:p>
        </p:txBody>
      </p:sp>
      <p:sp>
        <p:nvSpPr>
          <p:cNvPr id="73" name="Rectangle 49"/>
          <p:cNvSpPr>
            <a:spLocks noChangeArrowheads="1"/>
          </p:cNvSpPr>
          <p:nvPr/>
        </p:nvSpPr>
        <p:spPr bwMode="auto">
          <a:xfrm>
            <a:off x="3357563" y="1837507"/>
            <a:ext cx="2214562"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tr-TR" altLang="tr-TR" sz="1600" i="1">
                <a:latin typeface="Calibri" panose="020F0502020204030204" pitchFamily="34" charset="0"/>
                <a:cs typeface="Calibri" panose="020F0502020204030204" pitchFamily="34" charset="0"/>
              </a:rPr>
              <a:t>Ayda </a:t>
            </a:r>
            <a:r>
              <a:rPr lang="tr-TR" altLang="tr-TR" sz="1600" i="1">
                <a:solidFill>
                  <a:srgbClr val="FF0000"/>
                </a:solidFill>
                <a:latin typeface="Calibri" panose="020F0502020204030204" pitchFamily="34" charset="0"/>
                <a:cs typeface="Calibri" panose="020F0502020204030204" pitchFamily="34" charset="0"/>
              </a:rPr>
              <a:t>en az 24 saat</a:t>
            </a:r>
            <a:r>
              <a:rPr lang="tr-TR" altLang="tr-TR" sz="1600" i="1">
                <a:latin typeface="Calibri" panose="020F0502020204030204" pitchFamily="34" charset="0"/>
                <a:cs typeface="Calibri" panose="020F0502020204030204" pitchFamily="34" charset="0"/>
              </a:rPr>
              <a:t>, buna ilave olarak da işçi başına ayda </a:t>
            </a:r>
            <a:r>
              <a:rPr lang="tr-TR" altLang="tr-TR" sz="1600" i="1">
                <a:solidFill>
                  <a:srgbClr val="FF0000"/>
                </a:solidFill>
                <a:latin typeface="Calibri" panose="020F0502020204030204" pitchFamily="34" charset="0"/>
                <a:cs typeface="Calibri" panose="020F0502020204030204" pitchFamily="34" charset="0"/>
              </a:rPr>
              <a:t>en az 5 dakika, </a:t>
            </a:r>
          </a:p>
        </p:txBody>
      </p:sp>
      <p:sp>
        <p:nvSpPr>
          <p:cNvPr id="74" name="Rectangle 50"/>
          <p:cNvSpPr>
            <a:spLocks noChangeArrowheads="1"/>
          </p:cNvSpPr>
          <p:nvPr/>
        </p:nvSpPr>
        <p:spPr bwMode="auto">
          <a:xfrm>
            <a:off x="5676900" y="1404120"/>
            <a:ext cx="2286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1600" i="1">
                <a:latin typeface="Calibri" panose="020F0502020204030204" pitchFamily="34" charset="0"/>
                <a:cs typeface="Calibri" panose="020F0502020204030204" pitchFamily="34" charset="0"/>
              </a:rPr>
              <a:t>Ayda </a:t>
            </a:r>
            <a:r>
              <a:rPr lang="tr-TR" altLang="tr-TR" sz="1600" i="1">
                <a:solidFill>
                  <a:srgbClr val="FF0000"/>
                </a:solidFill>
                <a:latin typeface="Calibri" panose="020F0502020204030204" pitchFamily="34" charset="0"/>
                <a:cs typeface="Calibri" panose="020F0502020204030204" pitchFamily="34" charset="0"/>
              </a:rPr>
              <a:t>en az 36 saat</a:t>
            </a:r>
            <a:r>
              <a:rPr lang="tr-TR" altLang="tr-TR" sz="1600" i="1">
                <a:latin typeface="Calibri" panose="020F0502020204030204" pitchFamily="34" charset="0"/>
                <a:cs typeface="Calibri" panose="020F0502020204030204" pitchFamily="34" charset="0"/>
              </a:rPr>
              <a:t>, buna ilave olarak da işçi başına </a:t>
            </a:r>
            <a:r>
              <a:rPr lang="tr-TR" altLang="tr-TR" sz="1600" i="1">
                <a:solidFill>
                  <a:srgbClr val="FF0000"/>
                </a:solidFill>
                <a:latin typeface="Calibri" panose="020F0502020204030204" pitchFamily="34" charset="0"/>
                <a:cs typeface="Calibri" panose="020F0502020204030204" pitchFamily="34" charset="0"/>
              </a:rPr>
              <a:t>ayda en az 10 dakika. </a:t>
            </a:r>
          </a:p>
        </p:txBody>
      </p:sp>
      <p:sp>
        <p:nvSpPr>
          <p:cNvPr id="33"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34"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35"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6"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7"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8"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9"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40"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1"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2"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3134946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ox(out)">
                                      <p:cBhvr>
                                        <p:cTn id="7" dur="500"/>
                                        <p:tgtEl>
                                          <p:spTgt spid="50"/>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box(out)">
                                      <p:cBhvr>
                                        <p:cTn id="10" dur="500"/>
                                        <p:tgtEl>
                                          <p:spTgt spid="54"/>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box(out)">
                                      <p:cBhvr>
                                        <p:cTn id="13" dur="500"/>
                                        <p:tgtEl>
                                          <p:spTgt spid="69"/>
                                        </p:tgtEl>
                                      </p:cBhvr>
                                    </p:animEffect>
                                  </p:childTnLst>
                                </p:cTn>
                              </p:par>
                              <p:par>
                                <p:cTn id="14" presetID="4" presetClass="entr" presetSubtype="32"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box(out)">
                                      <p:cBhvr>
                                        <p:cTn id="16" dur="500"/>
                                        <p:tgtEl>
                                          <p:spTgt spid="7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32" fill="hold" nodeType="click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box(out)">
                                      <p:cBhvr>
                                        <p:cTn id="21" dur="500"/>
                                        <p:tgtEl>
                                          <p:spTgt spid="51"/>
                                        </p:tgtEl>
                                      </p:cBhvr>
                                    </p:animEffect>
                                  </p:childTnLst>
                                </p:cTn>
                              </p:par>
                              <p:par>
                                <p:cTn id="22" presetID="4" presetClass="entr" presetSubtype="32" fill="hold" grpId="0"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box(out)">
                                      <p:cBhvr>
                                        <p:cTn id="24" dur="500"/>
                                        <p:tgtEl>
                                          <p:spTgt spid="55"/>
                                        </p:tgtEl>
                                      </p:cBhvr>
                                    </p:animEffect>
                                  </p:childTnLst>
                                </p:cTn>
                              </p:par>
                              <p:par>
                                <p:cTn id="25" presetID="4" presetClass="entr" presetSubtype="32"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box(out)">
                                      <p:cBhvr>
                                        <p:cTn id="27" dur="500"/>
                                        <p:tgtEl>
                                          <p:spTgt spid="70"/>
                                        </p:tgtEl>
                                      </p:cBhvr>
                                    </p:animEffect>
                                  </p:childTnLst>
                                </p:cTn>
                              </p:par>
                              <p:par>
                                <p:cTn id="28" presetID="4" presetClass="entr" presetSubtype="32" fill="hold" grpId="0" nodeType="with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box(out)">
                                      <p:cBhvr>
                                        <p:cTn id="30" dur="500"/>
                                        <p:tgtEl>
                                          <p:spTgt spid="7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32"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box(out)">
                                      <p:cBhvr>
                                        <p:cTn id="35" dur="500"/>
                                        <p:tgtEl>
                                          <p:spTgt spid="52"/>
                                        </p:tgtEl>
                                      </p:cBhvr>
                                    </p:animEffect>
                                  </p:childTnLst>
                                </p:cTn>
                              </p:par>
                              <p:par>
                                <p:cTn id="36" presetID="4" presetClass="entr" presetSubtype="32" fill="hold" nodeType="with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box(out)">
                                      <p:cBhvr>
                                        <p:cTn id="38" dur="500"/>
                                        <p:tgtEl>
                                          <p:spTgt spid="53"/>
                                        </p:tgtEl>
                                      </p:cBhvr>
                                    </p:animEffect>
                                  </p:childTnLst>
                                </p:cTn>
                              </p:par>
                              <p:par>
                                <p:cTn id="39" presetID="4" presetClass="entr" presetSubtype="32"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box(out)">
                                      <p:cBhvr>
                                        <p:cTn id="41" dur="500"/>
                                        <p:tgtEl>
                                          <p:spTgt spid="56"/>
                                        </p:tgtEl>
                                      </p:cBhvr>
                                    </p:animEffect>
                                  </p:childTnLst>
                                </p:cTn>
                              </p:par>
                              <p:par>
                                <p:cTn id="42" presetID="4" presetClass="entr" presetSubtype="32" fill="hold" grpId="0" nodeType="with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box(out)">
                                      <p:cBhvr>
                                        <p:cTn id="44" dur="500"/>
                                        <p:tgtEl>
                                          <p:spTgt spid="71"/>
                                        </p:tgtEl>
                                      </p:cBhvr>
                                    </p:animEffect>
                                  </p:childTnLst>
                                </p:cTn>
                              </p:par>
                              <p:par>
                                <p:cTn id="45" presetID="4" presetClass="entr" presetSubtype="32" fill="hold" grpId="0" nodeType="with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box(out)">
                                      <p:cBhvr>
                                        <p:cTn id="47" dur="500"/>
                                        <p:tgtEl>
                                          <p:spTgt spid="7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box(out)">
                                      <p:cBhvr>
                                        <p:cTn id="52" dur="500"/>
                                        <p:tgtEl>
                                          <p:spTgt spid="57"/>
                                        </p:tgtEl>
                                      </p:cBhvr>
                                    </p:animEffect>
                                  </p:childTnLst>
                                </p:cTn>
                              </p:par>
                              <p:par>
                                <p:cTn id="53" presetID="4" presetClass="entr" presetSubtype="32" fill="hold" nodeType="with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box(out)">
                                      <p:cBhvr>
                                        <p:cTn id="55" dur="500"/>
                                        <p:tgtEl>
                                          <p:spTgt spid="58"/>
                                        </p:tgtEl>
                                      </p:cBhvr>
                                    </p:animEffect>
                                  </p:childTnLst>
                                </p:cTn>
                              </p:par>
                              <p:par>
                                <p:cTn id="56" presetID="4" presetClass="entr" presetSubtype="32" fill="hold" grpId="0" nodeType="with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box(out)">
                                      <p:cBhvr>
                                        <p:cTn id="58" dur="500"/>
                                        <p:tgtEl>
                                          <p:spTgt spid="65"/>
                                        </p:tgtEl>
                                      </p:cBhvr>
                                    </p:animEffect>
                                  </p:childTnLst>
                                </p:cTn>
                              </p:par>
                              <p:par>
                                <p:cTn id="59" presetID="4" presetClass="entr" presetSubtype="32" fill="hold" grpId="0" nodeType="withEffect">
                                  <p:stCondLst>
                                    <p:cond delay="0"/>
                                  </p:stCondLst>
                                  <p:childTnLst>
                                    <p:set>
                                      <p:cBhvr>
                                        <p:cTn id="60" dur="1" fill="hold">
                                          <p:stCondLst>
                                            <p:cond delay="0"/>
                                          </p:stCondLst>
                                        </p:cTn>
                                        <p:tgtEl>
                                          <p:spTgt spid="67"/>
                                        </p:tgtEl>
                                        <p:attrNameLst>
                                          <p:attrName>style.visibility</p:attrName>
                                        </p:attrNameLst>
                                      </p:cBhvr>
                                      <p:to>
                                        <p:strVal val="visible"/>
                                      </p:to>
                                    </p:set>
                                    <p:animEffect transition="in" filter="box(out)">
                                      <p:cBhvr>
                                        <p:cTn id="61" dur="500"/>
                                        <p:tgtEl>
                                          <p:spTgt spid="67"/>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4" presetClass="entr" presetSubtype="32" fill="hold" grpId="0" nodeType="clickEffect">
                                  <p:stCondLst>
                                    <p:cond delay="0"/>
                                  </p:stCondLst>
                                  <p:childTnLst>
                                    <p:set>
                                      <p:cBhvr>
                                        <p:cTn id="65" dur="1" fill="hold">
                                          <p:stCondLst>
                                            <p:cond delay="0"/>
                                          </p:stCondLst>
                                        </p:cTn>
                                        <p:tgtEl>
                                          <p:spTgt spid="61"/>
                                        </p:tgtEl>
                                        <p:attrNameLst>
                                          <p:attrName>style.visibility</p:attrName>
                                        </p:attrNameLst>
                                      </p:cBhvr>
                                      <p:to>
                                        <p:strVal val="visible"/>
                                      </p:to>
                                    </p:set>
                                    <p:animEffect transition="in" filter="box(out)">
                                      <p:cBhvr>
                                        <p:cTn id="66" dur="500"/>
                                        <p:tgtEl>
                                          <p:spTgt spid="61"/>
                                        </p:tgtEl>
                                      </p:cBhvr>
                                    </p:animEffect>
                                  </p:childTnLst>
                                </p:cTn>
                              </p:par>
                              <p:par>
                                <p:cTn id="67" presetID="4" presetClass="entr" presetSubtype="32" fill="hold" nodeType="with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box(out)">
                                      <p:cBhvr>
                                        <p:cTn id="69" dur="500"/>
                                        <p:tgtEl>
                                          <p:spTgt spid="62"/>
                                        </p:tgtEl>
                                      </p:cBhvr>
                                    </p:animEffect>
                                  </p:childTnLst>
                                </p:cTn>
                              </p:par>
                              <p:par>
                                <p:cTn id="70" presetID="4" presetClass="entr" presetSubtype="32"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box(out)">
                                      <p:cBhvr>
                                        <p:cTn id="72" dur="500"/>
                                        <p:tgtEl>
                                          <p:spTgt spid="66"/>
                                        </p:tgtEl>
                                      </p:cBhvr>
                                    </p:animEffect>
                                  </p:childTnLst>
                                </p:cTn>
                              </p:par>
                              <p:par>
                                <p:cTn id="73" presetID="4" presetClass="entr" presetSubtype="32" fill="hold" grpId="0" nodeType="with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box(out)">
                                      <p:cBhvr>
                                        <p:cTn id="7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61" grpId="0" animBg="1"/>
      <p:bldP spid="65" grpId="0"/>
      <p:bldP spid="66" grpId="0"/>
      <p:bldP spid="67" grpId="0"/>
      <p:bldP spid="68" grpId="0"/>
      <p:bldP spid="69" grpId="0"/>
      <p:bldP spid="70" grpId="0"/>
      <p:bldP spid="71" grpId="0"/>
      <p:bldP spid="72" grpId="0"/>
      <p:bldP spid="73" grpId="0"/>
      <p:bldP spid="7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Dikdörtgen 2"/>
          <p:cNvSpPr>
            <a:spLocks noChangeArrowheads="1"/>
          </p:cNvSpPr>
          <p:nvPr/>
        </p:nvSpPr>
        <p:spPr bwMode="auto">
          <a:xfrm>
            <a:off x="609599" y="1217022"/>
            <a:ext cx="8247017"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Çalışanların sayısına ve işyeri türüne bakılmaksızın her işyerinde iş güvenliği uzmanı, işyeri hekimi ile diğer sağlık personeli görev yapacak.</a:t>
            </a: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İSG profesyonelleri, özel eğitim gören ve mesleki yeterliliğini sınavla ispatlayan kişiler arasından Bakanlıkça yetkilendirilecek.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Gerekli şartları taşıması durumunda, işverenin kendisi de iş sağlığı ve güvenliği hizmetini üstlenebilecek.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Bu profesyoneller, yetkileri kapsamında işverene karşı sorumlu olacak. Bu sorumluluk kapsamında İSG profesyonelleri, iş sağlığı ve güvenliği ile ilgili hususları işverene iletecek.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İSG profesyonelleri, işverenin tedbir almadığı hayati tehlike arz eden riskler bulunması durumunda ise doğrudan Çalışma ve Sosyal Güvenlik Bakanlığı’na başvuracak.</a:t>
            </a:r>
            <a:endParaRPr lang="tr-TR" altLang="tr-TR" sz="2000" b="1" i="1" dirty="0">
              <a:latin typeface="Calibri" panose="020F0502020204030204" pitchFamily="34" charset="0"/>
              <a:cs typeface="Arial" panose="020B0604020202020204" pitchFamily="34" charset="0"/>
            </a:endParaRP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4626651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Dikdörtgen 2"/>
          <p:cNvSpPr>
            <a:spLocks noChangeArrowheads="1"/>
          </p:cNvSpPr>
          <p:nvPr/>
        </p:nvSpPr>
        <p:spPr bwMode="auto">
          <a:xfrm>
            <a:off x="609600" y="1876425"/>
            <a:ext cx="7924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i="1">
                <a:latin typeface="Calibri" panose="020F0502020204030204" pitchFamily="34" charset="0"/>
                <a:cs typeface="Arial" panose="020B0604020202020204" pitchFamily="34" charset="0"/>
              </a:rPr>
              <a:t>İş kazasının meydana gelmesi durumunda ihmali tespit edilen iş güvenliği uzmanı veya işyeri hekiminin yetki belgesi askıya alınacak.</a:t>
            </a:r>
          </a:p>
        </p:txBody>
      </p:sp>
      <p:pic>
        <p:nvPicPr>
          <p:cNvPr id="6349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3173413"/>
            <a:ext cx="39052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8708126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Dikdörtgen 2"/>
          <p:cNvSpPr>
            <a:spLocks noChangeArrowheads="1"/>
          </p:cNvSpPr>
          <p:nvPr/>
        </p:nvSpPr>
        <p:spPr bwMode="auto">
          <a:xfrm>
            <a:off x="609600" y="1210217"/>
            <a:ext cx="80772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b="1" i="1" dirty="0" smtClean="0">
                <a:latin typeface="Calibri" panose="020F0502020204030204" pitchFamily="34" charset="0"/>
                <a:cs typeface="Arial" panose="020B0604020202020204" pitchFamily="34" charset="0"/>
              </a:rPr>
              <a:t>İSGB</a:t>
            </a: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Kanun </a:t>
            </a:r>
            <a:r>
              <a:rPr lang="tr-TR" altLang="tr-TR" sz="2000" i="1" dirty="0">
                <a:latin typeface="Calibri" panose="020F0502020204030204" pitchFamily="34" charset="0"/>
                <a:cs typeface="Arial" panose="020B0604020202020204" pitchFamily="34" charset="0"/>
              </a:rPr>
              <a:t>iş sağlığı ve güvenliği hizmetlerinin belirlenen sürelerle işyeri bünyesindeki personel tarafından verilmesini esas alıyor. </a:t>
            </a: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Ancak işyerinde uygun vasıflara sahip personel bulunmaması halinde bu hizmet işyeri dışındaki ortak sağlık ve güvenlik birimlerinden alınabilecek.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Kamu kurum ve kuruluşları, organize sanayi bölgeleri ile özel şirketler tarafından kurulacak ortak sağlık ve güvenlik birimleri; gerekli donanım ve personele sahip olmaları şartıyla Bakanlıkça yetkilendirilecek.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Ortak sağlık ve güvenlik birimleri, yetkileri kapsamında hizmet sundukları işverene karşı sorumlu olacak. </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İş güvenliği uzmanı ve işyeri hekiminin tam süreli görevlendirilmesi gereken işyerlerinde, işveren, gerekli donanım ve personeli sağlayarak işyeri sağlık ve güvenlik birimi kuracak.</a:t>
            </a:r>
            <a:endParaRPr lang="tr-TR" altLang="tr-TR" sz="2000" b="1" i="1" dirty="0">
              <a:latin typeface="Calibri" panose="020F0502020204030204" pitchFamily="34" charset="0"/>
              <a:cs typeface="Arial" panose="020B0604020202020204" pitchFamily="34" charset="0"/>
            </a:endParaRP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1931547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Dikdörtgen 2"/>
          <p:cNvSpPr>
            <a:spLocks noChangeArrowheads="1"/>
          </p:cNvSpPr>
          <p:nvPr/>
        </p:nvSpPr>
        <p:spPr bwMode="auto">
          <a:xfrm>
            <a:off x="609600" y="1340847"/>
            <a:ext cx="79248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sz="2000" b="1" i="1" dirty="0" smtClean="0">
                <a:latin typeface="Calibri" panose="020F0502020204030204" pitchFamily="34" charset="0"/>
              </a:rPr>
              <a:t>Küçük İşletmelere devlet desteği</a:t>
            </a:r>
          </a:p>
          <a:p>
            <a:pPr algn="just">
              <a:spcBef>
                <a:spcPct val="0"/>
              </a:spcBef>
              <a:buClrTx/>
              <a:buSzTx/>
              <a:buNone/>
            </a:pPr>
            <a:endParaRPr lang="tr-TR" altLang="tr-TR" sz="2000" b="1" i="1" dirty="0" smtClean="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Kamu </a:t>
            </a:r>
            <a:r>
              <a:rPr lang="tr-TR" altLang="tr-TR" sz="2000" i="1" dirty="0">
                <a:latin typeface="Calibri" panose="020F0502020204030204" pitchFamily="34" charset="0"/>
                <a:cs typeface="Arial" panose="020B0604020202020204" pitchFamily="34" charset="0"/>
              </a:rPr>
              <a:t>hariç 10’dan az çalışanı olan çok tehlikeli ve tehlikeli sınıfta yer alan işyerlerinin iş sağlığı ve güvenliği hizmetlerinin yerine getirilmesinde, Bakanlık maddi destekte bulunacak.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10’dan az çalışanı bulunan, az tehlikeli sınıftaki işyerlerinin bu destekten yararlanmasına ise Cumhurbaşkanı karar verebilecek.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Desteğin uygulamasında Sosyal Güvenlik Kurumu kayıtları esas alınacak.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Sigortasız personel çalıştırdığı tespit edilen işyerlerinden, yapılan destek yasal faizi ile birlikte geri alınacak. Bu işyerleri destekten üç yıl süreyle men edilecek.</a:t>
            </a:r>
            <a:endParaRPr lang="tr-TR" altLang="tr-TR" sz="2000" b="1" i="1" dirty="0">
              <a:latin typeface="Calibri" panose="020F0502020204030204" pitchFamily="34" charset="0"/>
              <a:cs typeface="Arial" panose="020B0604020202020204" pitchFamily="34" charset="0"/>
            </a:endParaRP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0761540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Dikdörtgen 2"/>
          <p:cNvSpPr>
            <a:spLocks noChangeArrowheads="1"/>
          </p:cNvSpPr>
          <p:nvPr/>
        </p:nvSpPr>
        <p:spPr bwMode="auto">
          <a:xfrm>
            <a:off x="609599" y="1034137"/>
            <a:ext cx="822089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sz="2000" b="1" i="1" dirty="0" smtClean="0">
                <a:latin typeface="Calibri" panose="020F0502020204030204" pitchFamily="34" charset="0"/>
              </a:rPr>
              <a:t>Risk Değerlendirmesi zorunlu hale geliyor</a:t>
            </a:r>
          </a:p>
          <a:p>
            <a:pPr algn="just">
              <a:spcBef>
                <a:spcPct val="0"/>
              </a:spcBef>
              <a:buClrTx/>
              <a:buSzTx/>
              <a:buNone/>
            </a:pPr>
            <a:r>
              <a:rPr lang="tr-TR" altLang="tr-TR" sz="2000" i="1" dirty="0" smtClean="0">
                <a:latin typeface="Calibri" panose="020F0502020204030204" pitchFamily="34" charset="0"/>
                <a:cs typeface="Arial" panose="020B0604020202020204" pitchFamily="34" charset="0"/>
              </a:rPr>
              <a:t>İşverenler</a:t>
            </a:r>
            <a:r>
              <a:rPr lang="tr-TR" altLang="tr-TR" sz="2000" i="1" dirty="0">
                <a:latin typeface="Calibri" panose="020F0502020204030204" pitchFamily="34" charset="0"/>
                <a:cs typeface="Arial" panose="020B0604020202020204" pitchFamily="34" charset="0"/>
              </a:rPr>
              <a:t>, işyerinde var olan ya da dışarıdan gelebilecek tehlikelerin belirlenmesi ve bertaraf edilmesi için risk değerlendirmesi yaptıracak.</a:t>
            </a: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Bu çalışmalara işveren ve iş sağlığı ve güvenliği profesyonellerinin yanı sıra çalışanların da katılımı sağlanacak.</a:t>
            </a: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İşyerlerinde sürekli iyileştirmenin sağlanması amacıyla risk değerlendirmesi çalışması güncel halde tutulacak. Risk değerlendirmesi çalışması, işyerlerinin tehlike sınıfına göre periyodik olarak yenilenecek.</a:t>
            </a:r>
          </a:p>
          <a:p>
            <a:pPr algn="just" eaLnBrk="1" hangingPunct="1">
              <a:spcBef>
                <a:spcPct val="0"/>
              </a:spcBef>
              <a:buClrTx/>
              <a:buSzTx/>
              <a:buFontTx/>
              <a:buNone/>
            </a:pPr>
            <a:endParaRPr lang="tr-TR" altLang="tr-TR" sz="2000" b="1"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Yaşlı, engelli, gebe veya emziren çalışanlar gibi özel politika gerektiren gruplar ile kadın çalışanların durumu da risk değerlendirmesinde özellikle dikkate alınacak.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Maden, metal ve yapı işleri ile tehlikeli kimyasallarla çalışılan sektörler ve büyük endüstriyel kazaların olabileceği işyerlerinde risk değerlendirmesi yapılmamışsa iş durdurulacak.</a:t>
            </a: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8057013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Dikdörtgen 2"/>
          <p:cNvSpPr>
            <a:spLocks noChangeArrowheads="1"/>
          </p:cNvSpPr>
          <p:nvPr/>
        </p:nvSpPr>
        <p:spPr bwMode="auto">
          <a:xfrm>
            <a:off x="326573" y="1112514"/>
            <a:ext cx="816428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sz="2000" b="1" i="1" dirty="0" smtClean="0">
                <a:latin typeface="Calibri" panose="020F0502020204030204" pitchFamily="34" charset="0"/>
              </a:rPr>
              <a:t>Risk Değerlendirmesi zorunlu hale geliyor</a:t>
            </a:r>
          </a:p>
          <a:p>
            <a:pPr algn="just">
              <a:spcBef>
                <a:spcPct val="0"/>
              </a:spcBef>
              <a:buClrTx/>
              <a:buSzTx/>
              <a:buNone/>
            </a:pPr>
            <a:endParaRPr lang="tr-TR" sz="2000" b="1" i="1" dirty="0" smtClean="0">
              <a:latin typeface="Calibri" panose="020F0502020204030204" pitchFamily="34" charset="0"/>
            </a:endParaRPr>
          </a:p>
          <a:p>
            <a:pPr>
              <a:spcBef>
                <a:spcPct val="0"/>
              </a:spcBef>
              <a:buClrTx/>
              <a:buSzTx/>
              <a:buNone/>
            </a:pPr>
            <a:r>
              <a:rPr lang="tr-TR" altLang="tr-TR" sz="2000" i="1" dirty="0">
                <a:latin typeface="Calibri" panose="020F0502020204030204" pitchFamily="34" charset="0"/>
                <a:cs typeface="Arial" panose="020B0604020202020204" pitchFamily="34" charset="0"/>
              </a:rPr>
              <a:t>Risklerden kaçınmak,</a:t>
            </a:r>
          </a:p>
          <a:p>
            <a:pPr>
              <a:spcBef>
                <a:spcPct val="0"/>
              </a:spcBef>
              <a:buClrTx/>
              <a:buSzTx/>
              <a:buNone/>
            </a:pPr>
            <a:r>
              <a:rPr lang="tr-TR" altLang="tr-TR" sz="2000" i="1" dirty="0">
                <a:latin typeface="Calibri" panose="020F0502020204030204" pitchFamily="34" charset="0"/>
                <a:cs typeface="Arial" panose="020B0604020202020204" pitchFamily="34" charset="0"/>
              </a:rPr>
              <a:t>Riskleri analiz etmek,</a:t>
            </a:r>
          </a:p>
          <a:p>
            <a:pPr>
              <a:spcBef>
                <a:spcPct val="0"/>
              </a:spcBef>
              <a:buClrTx/>
              <a:buSzTx/>
              <a:buNone/>
            </a:pPr>
            <a:r>
              <a:rPr lang="tr-TR" altLang="tr-TR" sz="2000" i="1" dirty="0">
                <a:latin typeface="Calibri" panose="020F0502020204030204" pitchFamily="34" charset="0"/>
                <a:cs typeface="Arial" panose="020B0604020202020204" pitchFamily="34" charset="0"/>
              </a:rPr>
              <a:t>Risklerle kaynağında mücadele etmek,</a:t>
            </a:r>
          </a:p>
          <a:p>
            <a:pPr>
              <a:spcBef>
                <a:spcPct val="0"/>
              </a:spcBef>
              <a:buClrTx/>
              <a:buSzTx/>
              <a:buNone/>
            </a:pPr>
            <a:r>
              <a:rPr lang="tr-TR" altLang="tr-TR" sz="2000" i="1" dirty="0">
                <a:latin typeface="Calibri" panose="020F0502020204030204" pitchFamily="34" charset="0"/>
                <a:cs typeface="Arial" panose="020B0604020202020204" pitchFamily="34" charset="0"/>
              </a:rPr>
              <a:t>Riskleri önlemek, önlenemiyor ise en aza indirmek,</a:t>
            </a:r>
          </a:p>
          <a:p>
            <a:pPr>
              <a:spcBef>
                <a:spcPct val="0"/>
              </a:spcBef>
              <a:buClrTx/>
              <a:buSzTx/>
              <a:buNone/>
            </a:pPr>
            <a:r>
              <a:rPr lang="tr-TR" altLang="tr-TR" sz="2000" i="1" dirty="0">
                <a:latin typeface="Calibri" panose="020F0502020204030204" pitchFamily="34" charset="0"/>
                <a:cs typeface="Arial" panose="020B0604020202020204" pitchFamily="34" charset="0"/>
              </a:rPr>
              <a:t>Tehlikeli olanı, tehlikesiz veya daha az tehlikeli olanla değiştirmek,</a:t>
            </a:r>
          </a:p>
          <a:p>
            <a:pPr>
              <a:spcBef>
                <a:spcPct val="0"/>
              </a:spcBef>
              <a:buClrTx/>
              <a:buSzTx/>
              <a:buNone/>
            </a:pPr>
            <a:r>
              <a:rPr lang="tr-TR" altLang="tr-TR" sz="2000" i="1" dirty="0">
                <a:latin typeface="Calibri" panose="020F0502020204030204" pitchFamily="34" charset="0"/>
                <a:cs typeface="Arial" panose="020B0604020202020204" pitchFamily="34" charset="0"/>
              </a:rPr>
              <a:t>Toplu korunma tedbirlerine, kişisel korunma tedbirlerine göre </a:t>
            </a:r>
            <a:endParaRPr lang="tr-TR" altLang="tr-TR" sz="2000" i="1" dirty="0" smtClean="0">
              <a:latin typeface="Calibri" panose="020F0502020204030204" pitchFamily="34" charset="0"/>
              <a:cs typeface="Arial" panose="020B0604020202020204" pitchFamily="34" charset="0"/>
            </a:endParaRPr>
          </a:p>
          <a:p>
            <a:pPr>
              <a:spcBef>
                <a:spcPct val="0"/>
              </a:spcBef>
              <a:buClrTx/>
              <a:buSzTx/>
              <a:buNone/>
            </a:pPr>
            <a:r>
              <a:rPr lang="tr-TR" altLang="tr-TR" sz="2000" i="1" dirty="0" smtClean="0">
                <a:latin typeface="Calibri" panose="020F0502020204030204" pitchFamily="34" charset="0"/>
                <a:cs typeface="Arial" panose="020B0604020202020204" pitchFamily="34" charset="0"/>
              </a:rPr>
              <a:t>Öncelik vermek</a:t>
            </a:r>
            <a:r>
              <a:rPr lang="tr-TR" altLang="tr-TR" sz="2000" i="1" dirty="0">
                <a:latin typeface="Calibri" panose="020F0502020204030204" pitchFamily="34" charset="0"/>
                <a:cs typeface="Arial" panose="020B0604020202020204" pitchFamily="34" charset="0"/>
              </a:rPr>
              <a:t>.</a:t>
            </a: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pic>
        <p:nvPicPr>
          <p:cNvPr id="15" name="Picture 7" descr="risk-yonetimi"/>
          <p:cNvPicPr>
            <a:picLocks noChangeAspect="1" noChangeArrowheads="1"/>
          </p:cNvPicPr>
          <p:nvPr/>
        </p:nvPicPr>
        <p:blipFill rotWithShape="1">
          <a:blip r:embed="rId2">
            <a:extLst>
              <a:ext uri="{28A0092B-C50C-407E-A947-70E740481C1C}">
                <a14:useLocalDpi xmlns:a14="http://schemas.microsoft.com/office/drawing/2010/main" val="0"/>
              </a:ext>
            </a:extLst>
          </a:blip>
          <a:srcRect l="8525" r="14086"/>
          <a:stretch/>
        </p:blipFill>
        <p:spPr bwMode="auto">
          <a:xfrm>
            <a:off x="7315204" y="1320935"/>
            <a:ext cx="1672046" cy="388461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5875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18903"/>
            <a:ext cx="9144000" cy="685800"/>
          </a:xfrm>
        </p:spPr>
        <p:txBody>
          <a:bodyPr>
            <a:noAutofit/>
          </a:bodyPr>
          <a:lstStyle/>
          <a:p>
            <a:pPr algn="ctr">
              <a:defRPr/>
            </a:pPr>
            <a:r>
              <a:rPr lang="tr-TR" sz="2000" b="1" i="1" dirty="0" smtClean="0">
                <a:latin typeface="Calibri" panose="020F0502020204030204" pitchFamily="34" charset="0"/>
              </a:rPr>
              <a:t>İŞE BAŞLAMADAN ÖNCE SAĞLIK TARAMASI</a:t>
            </a:r>
            <a:endParaRPr lang="tr-TR" sz="2000" b="1" i="1" dirty="0">
              <a:latin typeface="Calibri" panose="020F0502020204030204" pitchFamily="34" charset="0"/>
            </a:endParaRPr>
          </a:p>
        </p:txBody>
      </p:sp>
      <p:pic>
        <p:nvPicPr>
          <p:cNvPr id="68612" name="Picture 2" descr="Image result for sağlık muayenesi">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773238"/>
            <a:ext cx="8401050" cy="47037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8613" name="Dikdörtgen 6"/>
          <p:cNvSpPr>
            <a:spLocks noChangeArrowheads="1"/>
          </p:cNvSpPr>
          <p:nvPr/>
        </p:nvSpPr>
        <p:spPr bwMode="auto">
          <a:xfrm>
            <a:off x="533400" y="1828800"/>
            <a:ext cx="8077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 typeface="Wingdings 2" panose="05020102010507070707" pitchFamily="18" charset="2"/>
              <a:buNone/>
            </a:pPr>
            <a:r>
              <a:rPr lang="tr-TR" altLang="tr-TR" sz="2000" b="1" i="1">
                <a:latin typeface="Calibri" panose="020F0502020204030204" pitchFamily="34" charset="0"/>
              </a:rPr>
              <a:t>Çalışanların hassasiyetlerin saptanması ve riskli durumların belirlenebilmesi amacıyla tüm çalışanlar sağlık taramasına tabi tutulacak.</a:t>
            </a:r>
          </a:p>
        </p:txBody>
      </p:sp>
      <p:sp>
        <p:nvSpPr>
          <p:cNvPr id="68614" name="Dikdörtgen 7"/>
          <p:cNvSpPr>
            <a:spLocks noChangeArrowheads="1"/>
          </p:cNvSpPr>
          <p:nvPr/>
        </p:nvSpPr>
        <p:spPr bwMode="auto">
          <a:xfrm>
            <a:off x="1981200" y="5678488"/>
            <a:ext cx="525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ctr" eaLnBrk="1" hangingPunct="1">
              <a:spcBef>
                <a:spcPct val="0"/>
              </a:spcBef>
              <a:buClrTx/>
              <a:buSzTx/>
              <a:buFontTx/>
              <a:buNone/>
            </a:pPr>
            <a:r>
              <a:rPr lang="tr-TR" altLang="tr-TR" sz="2000" b="1" i="1">
                <a:latin typeface="Calibri" panose="020F0502020204030204" pitchFamily="34" charset="0"/>
              </a:rPr>
              <a:t>Yeryüzünde muteber bir nesne yok devlet gibi </a:t>
            </a:r>
          </a:p>
          <a:p>
            <a:pPr algn="ctr" eaLnBrk="1" hangingPunct="1">
              <a:spcBef>
                <a:spcPct val="0"/>
              </a:spcBef>
              <a:buClrTx/>
              <a:buSzTx/>
              <a:buFontTx/>
              <a:buNone/>
            </a:pPr>
            <a:r>
              <a:rPr lang="tr-TR" altLang="tr-TR" sz="2000" b="1" i="1">
                <a:latin typeface="Calibri" panose="020F0502020204030204" pitchFamily="34" charset="0"/>
              </a:rPr>
              <a:t>Olmaya devlet cihanda bir nefes sıhhat gibi</a:t>
            </a:r>
          </a:p>
        </p:txBody>
      </p:sp>
      <p:sp>
        <p:nvSpPr>
          <p:cNvPr id="7"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8"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Tree>
    <p:extLst>
      <p:ext uri="{BB962C8B-B14F-4D97-AF65-F5344CB8AC3E}">
        <p14:creationId xmlns:p14="http://schemas.microsoft.com/office/powerpoint/2010/main" val="23273373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Dikdörtgen 2"/>
          <p:cNvSpPr>
            <a:spLocks noChangeArrowheads="1"/>
          </p:cNvSpPr>
          <p:nvPr/>
        </p:nvSpPr>
        <p:spPr bwMode="auto">
          <a:xfrm>
            <a:off x="685800" y="1820863"/>
            <a:ext cx="8001000" cy="409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Çalışanların sağlık muayeneleri; işe girişlerinde, iş değişikliğinde, iş kazası ve meslek hastalığı ile sağlık nedeniyle verilen aralardan sonra tekrarlanacak.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Bu durumlar dışında ise periyodik olarak sağlık muayeneleri yapılacak. Muayene periyotları </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b="1" i="1" u="sng" dirty="0">
                <a:solidFill>
                  <a:srgbClr val="C00000"/>
                </a:solidFill>
                <a:latin typeface="Calibri" panose="020F0502020204030204" pitchFamily="34" charset="0"/>
                <a:cs typeface="Arial" panose="020B0604020202020204" pitchFamily="34" charset="0"/>
              </a:rPr>
              <a:t>Çok tehlikeli işlerde yılda bir, </a:t>
            </a:r>
          </a:p>
          <a:p>
            <a:pPr algn="just" eaLnBrk="1" hangingPunct="1">
              <a:spcBef>
                <a:spcPct val="0"/>
              </a:spcBef>
              <a:buClrTx/>
              <a:buSzTx/>
              <a:buFontTx/>
              <a:buNone/>
            </a:pPr>
            <a:r>
              <a:rPr lang="tr-TR" altLang="tr-TR" sz="2000" b="1" i="1" u="sng" dirty="0">
                <a:solidFill>
                  <a:srgbClr val="C00000"/>
                </a:solidFill>
                <a:latin typeface="Calibri" panose="020F0502020204030204" pitchFamily="34" charset="0"/>
                <a:cs typeface="Arial" panose="020B0604020202020204" pitchFamily="34" charset="0"/>
              </a:rPr>
              <a:t>Tehlikeli işlerde 3 yılda bir, </a:t>
            </a:r>
          </a:p>
          <a:p>
            <a:pPr algn="just" eaLnBrk="1" hangingPunct="1">
              <a:spcBef>
                <a:spcPct val="0"/>
              </a:spcBef>
              <a:buClrTx/>
              <a:buSzTx/>
              <a:buFontTx/>
              <a:buNone/>
            </a:pPr>
            <a:r>
              <a:rPr lang="tr-TR" altLang="tr-TR" sz="2000" b="1" i="1" u="sng" dirty="0">
                <a:solidFill>
                  <a:srgbClr val="C00000"/>
                </a:solidFill>
                <a:latin typeface="Calibri" panose="020F0502020204030204" pitchFamily="34" charset="0"/>
                <a:cs typeface="Arial" panose="020B0604020202020204" pitchFamily="34" charset="0"/>
              </a:rPr>
              <a:t>Az tehlikeli işlerde 5 yılda bir yapılır</a:t>
            </a:r>
            <a:r>
              <a:rPr lang="tr-TR" altLang="tr-TR" sz="2000" b="1" i="1" dirty="0">
                <a:solidFill>
                  <a:srgbClr val="C00000"/>
                </a:solidFill>
                <a:latin typeface="Calibri" panose="020F0502020204030204" pitchFamily="34" charset="0"/>
                <a:cs typeface="Arial" panose="020B0604020202020204" pitchFamily="34" charset="0"/>
              </a:rPr>
              <a:t>. </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Tehlikeli ve çok tehlikeli sınıfta yer alan işyerlerinde çalışacak olanlar, yapacakları işe uygun olduklarını belirten sağlık raporu olmadan işe başlatılamayacak.</a:t>
            </a: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Title 1"/>
          <p:cNvSpPr txBox="1">
            <a:spLocks/>
          </p:cNvSpPr>
          <p:nvPr/>
        </p:nvSpPr>
        <p:spPr>
          <a:xfrm>
            <a:off x="0" y="1018903"/>
            <a:ext cx="9144000" cy="685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tr-TR" sz="2000" b="1" i="1" smtClean="0">
                <a:latin typeface="Calibri" panose="020F0502020204030204" pitchFamily="34" charset="0"/>
              </a:rPr>
              <a:t>İŞE BAŞLAMADAN ÖNCE SAĞLIK TARAMASI</a:t>
            </a:r>
            <a:endParaRPr lang="tr-TR" sz="2000" b="1" i="1" dirty="0">
              <a:latin typeface="Calibri" panose="020F0502020204030204" pitchFamily="34" charset="0"/>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3275567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Dikdörtgen 2"/>
          <p:cNvSpPr>
            <a:spLocks noChangeArrowheads="1"/>
          </p:cNvSpPr>
          <p:nvPr/>
        </p:nvSpPr>
        <p:spPr bwMode="auto">
          <a:xfrm>
            <a:off x="620485" y="1050150"/>
            <a:ext cx="80772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b="1" i="1" dirty="0" smtClean="0">
                <a:latin typeface="Calibri" panose="020F0502020204030204" pitchFamily="34" charset="0"/>
                <a:cs typeface="Arial" panose="020B0604020202020204" pitchFamily="34" charset="0"/>
              </a:rPr>
              <a:t>İş Kazası ve Meslek Hastalıklarında Etkin Kayıt Dönemi</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Yeni </a:t>
            </a:r>
            <a:r>
              <a:rPr lang="tr-TR" altLang="tr-TR" sz="2000" i="1" dirty="0">
                <a:latin typeface="Calibri" panose="020F0502020204030204" pitchFamily="34" charset="0"/>
                <a:cs typeface="Arial" panose="020B0604020202020204" pitchFamily="34" charset="0"/>
              </a:rPr>
              <a:t>dönemde iş kazaları ve meslek hastalıklarının kayıtları daha etkin ve güncel hale getirilecek.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İş kazaları kazadan sonraki, meslek  hastalıkları ise öğrenildikten sonraki  üç işgünü içinde işveren tarafından,  Sosyal Güvenlik Kurumu’na bildirilecek</a:t>
            </a:r>
            <a:r>
              <a:rPr lang="tr-TR" altLang="tr-TR" sz="2000" i="1" dirty="0" smtClean="0">
                <a:latin typeface="Calibri" panose="020F0502020204030204" pitchFamily="34" charset="0"/>
                <a:cs typeface="Arial" panose="020B0604020202020204" pitchFamily="34" charset="0"/>
              </a:rPr>
              <a:t>.</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a:spcBef>
                <a:spcPct val="0"/>
              </a:spcBef>
              <a:buNone/>
            </a:pPr>
            <a:r>
              <a:rPr lang="tr-TR" altLang="tr-TR" sz="2000" i="1" dirty="0">
                <a:latin typeface="Calibri" panose="020F0502020204030204" pitchFamily="34" charset="0"/>
                <a:cs typeface="Arial" panose="020B0604020202020204" pitchFamily="34" charset="0"/>
              </a:rPr>
              <a:t>İşyeri hekimi ve sağlık görevlileri tarafından meslek hastalığı ön tanısı konulan vakalar, Sosyal Güvenlik Kurumu tarafından yetkilendirilen sağlık hizmeti sunucularına sevk edilecek.</a:t>
            </a:r>
          </a:p>
          <a:p>
            <a:pPr algn="just">
              <a:spcBef>
                <a:spcPct val="0"/>
              </a:spcBef>
            </a:pPr>
            <a:endParaRPr lang="tr-TR" altLang="tr-TR" sz="2000" i="1" dirty="0">
              <a:latin typeface="Calibri" panose="020F0502020204030204" pitchFamily="34" charset="0"/>
              <a:cs typeface="Arial" panose="020B0604020202020204" pitchFamily="34" charset="0"/>
            </a:endParaRPr>
          </a:p>
          <a:p>
            <a:pPr algn="just">
              <a:spcBef>
                <a:spcPct val="0"/>
              </a:spcBef>
              <a:buNone/>
            </a:pPr>
            <a:r>
              <a:rPr lang="tr-TR" altLang="tr-TR" sz="2000" i="1" dirty="0">
                <a:latin typeface="Calibri" panose="020F0502020204030204" pitchFamily="34" charset="0"/>
                <a:cs typeface="Arial" panose="020B0604020202020204" pitchFamily="34" charset="0"/>
              </a:rPr>
              <a:t>Sağlık kuruluşları kendilerine intikal eden iş kazalarını, yetkilendirilen sağlık hizmeti sunucuları ise tanı koydukları meslek hastalıklarını en geç 10 gün içinde Sosyal Güvenlik Kurumuna bildirecek.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p:txBody>
      </p:sp>
      <p:sp>
        <p:nvSpPr>
          <p:cNvPr id="6"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7084652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Content Placeholder 2"/>
          <p:cNvSpPr>
            <a:spLocks noGrp="1"/>
          </p:cNvSpPr>
          <p:nvPr>
            <p:ph sz="quarter" idx="4294967295"/>
          </p:nvPr>
        </p:nvSpPr>
        <p:spPr>
          <a:xfrm>
            <a:off x="457200" y="1752600"/>
            <a:ext cx="8185150" cy="4870450"/>
          </a:xfrm>
        </p:spPr>
        <p:txBody>
          <a:bodyPr/>
          <a:lstStyle/>
          <a:p>
            <a:pPr marL="0" indent="0" algn="ctr">
              <a:buFont typeface="Wingdings 2" panose="05020102010507070707" pitchFamily="18" charset="2"/>
              <a:buNone/>
            </a:pPr>
            <a:r>
              <a:rPr lang="tr-TR" altLang="tr-TR" sz="2000" i="1" smtClean="0">
                <a:latin typeface="Calibri" panose="020F0502020204030204" pitchFamily="34" charset="0"/>
                <a:cs typeface="Arial" panose="020B0604020202020204" pitchFamily="34" charset="0"/>
              </a:rPr>
              <a:t>Ayrıca işyerinde meydana gelen ramak kala olaylar da, işveren tarafından kayıt altına alınacak.</a:t>
            </a:r>
          </a:p>
        </p:txBody>
      </p:sp>
      <p:grpSp>
        <p:nvGrpSpPr>
          <p:cNvPr id="72708" name="Group 4"/>
          <p:cNvGrpSpPr>
            <a:grpSpLocks/>
          </p:cNvGrpSpPr>
          <p:nvPr/>
        </p:nvGrpSpPr>
        <p:grpSpPr bwMode="auto">
          <a:xfrm>
            <a:off x="539750" y="2420938"/>
            <a:ext cx="7920038" cy="3313112"/>
            <a:chOff x="431" y="1706"/>
            <a:chExt cx="4989" cy="2087"/>
          </a:xfrm>
        </p:grpSpPr>
        <p:pic>
          <p:nvPicPr>
            <p:cNvPr id="72717" name="Picture 2" descr="C:\Users\bor\Desktop\isgbs\coal-power-plant-ic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0" y="2251"/>
              <a:ext cx="680"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8" name="Picture 2" descr="C:\Users\atila.akkas\Downloads\1297497096_Us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 y="2205"/>
              <a:ext cx="637" cy="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2719" name="Grup 1"/>
            <p:cNvGrpSpPr>
              <a:grpSpLocks/>
            </p:cNvGrpSpPr>
            <p:nvPr/>
          </p:nvGrpSpPr>
          <p:grpSpPr bwMode="auto">
            <a:xfrm>
              <a:off x="3707" y="3113"/>
              <a:ext cx="681" cy="680"/>
              <a:chOff x="5884863" y="4941888"/>
              <a:chExt cx="1081087" cy="1079500"/>
            </a:xfrm>
          </p:grpSpPr>
          <p:pic>
            <p:nvPicPr>
              <p:cNvPr id="72727" name="Picture 9" descr="C:\Users\atila.akkas\Downloads\1297524147_docto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4863" y="4941888"/>
                <a:ext cx="108108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28" name="Oval 12"/>
              <p:cNvSpPr>
                <a:spLocks noChangeArrowheads="1"/>
              </p:cNvSpPr>
              <p:nvPr/>
            </p:nvSpPr>
            <p:spPr bwMode="auto">
              <a:xfrm>
                <a:off x="6360336" y="4957763"/>
                <a:ext cx="144462" cy="142875"/>
              </a:xfrm>
              <a:prstGeom prst="ellipse">
                <a:avLst/>
              </a:prstGeom>
              <a:solidFill>
                <a:schemeClr val="bg2"/>
              </a:solidFill>
              <a:ln w="9525">
                <a:solidFill>
                  <a:schemeClr val="tx1"/>
                </a:solidFill>
                <a:round/>
                <a:headEnd/>
                <a:tailEnd/>
              </a:ln>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sp>
            <p:nvSpPr>
              <p:cNvPr id="72729" name="Oval 13"/>
              <p:cNvSpPr>
                <a:spLocks noChangeArrowheads="1"/>
              </p:cNvSpPr>
              <p:nvPr/>
            </p:nvSpPr>
            <p:spPr bwMode="auto">
              <a:xfrm>
                <a:off x="6504796" y="5805488"/>
                <a:ext cx="144463" cy="142875"/>
              </a:xfrm>
              <a:prstGeom prst="ellipse">
                <a:avLst/>
              </a:prstGeom>
              <a:solidFill>
                <a:schemeClr val="tx2"/>
              </a:solidFill>
              <a:ln w="9525">
                <a:solidFill>
                  <a:schemeClr val="tx1"/>
                </a:solidFill>
                <a:round/>
                <a:headEnd/>
                <a:tailEnd/>
              </a:ln>
            </p:spPr>
            <p:txBody>
              <a:bodyPr wrap="none" anchor="ct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tr-TR" altLang="tr-TR" sz="1800">
                  <a:latin typeface="Arial" panose="020B0604020202020204" pitchFamily="34" charset="0"/>
                </a:endParaRPr>
              </a:p>
            </p:txBody>
          </p:sp>
        </p:grpSp>
        <p:pic>
          <p:nvPicPr>
            <p:cNvPr id="72720" name="Picture 3" descr="C:\Users\bor\Desktop\isgbs\school-ic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4" y="3005"/>
              <a:ext cx="707"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21" name="Picture 6" descr="D:\fatih\is sagligi ve guvenligi yonetimi\pano\panook4.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4710554">
              <a:off x="1293" y="1870"/>
              <a:ext cx="804" cy="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22" name="Picture 6" descr="D:\fatih\is sagligi ve guvenligi yonetimi\pano\panook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383653">
              <a:off x="2664" y="2815"/>
              <a:ext cx="488" cy="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23" name="Picture 6" descr="D:\fatih\is sagligi ve guvenligi yonetimi\pano\panook4.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623204">
              <a:off x="1928" y="2477"/>
              <a:ext cx="631" cy="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24" name="Picture 6" descr="D:\fatih\is sagligi ve guvenligi yonetimi\pano\panook4.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8563913">
              <a:off x="3379" y="2432"/>
              <a:ext cx="630"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25" name="Picture 6" descr="D:\fatih\is sagligi ve guvenligi yonetimi\pano\panook4.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7778679">
              <a:off x="3645" y="1713"/>
              <a:ext cx="794" cy="1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26" name="Picture 2" descr="C:\Users\borDell3\Downloads\hastan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8" y="1706"/>
              <a:ext cx="1400" cy="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2709" name="Rectangle 19"/>
          <p:cNvSpPr>
            <a:spLocks noChangeArrowheads="1"/>
          </p:cNvSpPr>
          <p:nvPr/>
        </p:nvSpPr>
        <p:spPr bwMode="auto">
          <a:xfrm>
            <a:off x="5568950" y="5734050"/>
            <a:ext cx="1347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tr-TR" altLang="tr-TR" sz="1800" i="1">
                <a:latin typeface="Calibri" panose="020F0502020204030204" pitchFamily="34" charset="0"/>
                <a:cs typeface="Arial" panose="020B0604020202020204" pitchFamily="34" charset="0"/>
              </a:rPr>
              <a:t>İşyeri hekimi</a:t>
            </a:r>
          </a:p>
        </p:txBody>
      </p:sp>
      <p:sp>
        <p:nvSpPr>
          <p:cNvPr id="72710" name="Rectangle 20"/>
          <p:cNvSpPr>
            <a:spLocks noChangeArrowheads="1"/>
          </p:cNvSpPr>
          <p:nvPr/>
        </p:nvSpPr>
        <p:spPr bwMode="auto">
          <a:xfrm>
            <a:off x="3419475" y="6172200"/>
            <a:ext cx="2181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tr-TR" altLang="tr-TR" sz="1800" i="1">
                <a:latin typeface="Calibri" panose="020F0502020204030204" pitchFamily="34" charset="0"/>
                <a:cs typeface="Arial" panose="020B0604020202020204" pitchFamily="34" charset="0"/>
              </a:rPr>
              <a:t>Diğer sağlık personeli</a:t>
            </a:r>
          </a:p>
        </p:txBody>
      </p:sp>
      <p:sp>
        <p:nvSpPr>
          <p:cNvPr id="72711" name="Rectangle 21"/>
          <p:cNvSpPr>
            <a:spLocks noChangeArrowheads="1"/>
          </p:cNvSpPr>
          <p:nvPr/>
        </p:nvSpPr>
        <p:spPr bwMode="auto">
          <a:xfrm>
            <a:off x="682625" y="4221163"/>
            <a:ext cx="850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tr-TR" altLang="tr-TR" sz="1800" i="1">
                <a:latin typeface="Calibri" panose="020F0502020204030204" pitchFamily="34" charset="0"/>
                <a:cs typeface="Arial" panose="020B0604020202020204" pitchFamily="34" charset="0"/>
              </a:rPr>
              <a:t>İşveren</a:t>
            </a:r>
          </a:p>
        </p:txBody>
      </p:sp>
      <p:sp>
        <p:nvSpPr>
          <p:cNvPr id="72712" name="Rectangle 22"/>
          <p:cNvSpPr>
            <a:spLocks noChangeArrowheads="1"/>
          </p:cNvSpPr>
          <p:nvPr/>
        </p:nvSpPr>
        <p:spPr bwMode="auto">
          <a:xfrm>
            <a:off x="3906838" y="3070225"/>
            <a:ext cx="73660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tr-TR" altLang="tr-TR" sz="1800">
                <a:latin typeface="Arial" panose="020B0604020202020204" pitchFamily="34" charset="0"/>
              </a:rPr>
              <a:t>SGK</a:t>
            </a:r>
          </a:p>
        </p:txBody>
      </p:sp>
      <p:sp>
        <p:nvSpPr>
          <p:cNvPr id="72713" name="Rectangle 23"/>
          <p:cNvSpPr>
            <a:spLocks noChangeArrowheads="1"/>
          </p:cNvSpPr>
          <p:nvPr/>
        </p:nvSpPr>
        <p:spPr bwMode="auto">
          <a:xfrm>
            <a:off x="7162800" y="4314825"/>
            <a:ext cx="16986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tr-TR" altLang="tr-TR" sz="1800" i="1">
                <a:latin typeface="Calibri" panose="020F0502020204030204" pitchFamily="34" charset="0"/>
                <a:cs typeface="Arial" panose="020B0604020202020204" pitchFamily="34" charset="0"/>
              </a:rPr>
              <a:t>Sağlık hizmeti sunucusu</a:t>
            </a:r>
          </a:p>
          <a:p>
            <a:pPr eaLnBrk="1" hangingPunct="1">
              <a:spcBef>
                <a:spcPct val="0"/>
              </a:spcBef>
              <a:buClrTx/>
              <a:buSzTx/>
              <a:buFontTx/>
              <a:buNone/>
            </a:pPr>
            <a:r>
              <a:rPr lang="tr-TR" altLang="tr-TR" sz="1800" i="1">
                <a:latin typeface="Calibri" panose="020F0502020204030204" pitchFamily="34" charset="0"/>
                <a:cs typeface="Arial" panose="020B0604020202020204" pitchFamily="34" charset="0"/>
              </a:rPr>
              <a:t>(Aile hekimi, Poliklinik, </a:t>
            </a:r>
          </a:p>
          <a:p>
            <a:pPr eaLnBrk="1" hangingPunct="1">
              <a:spcBef>
                <a:spcPct val="0"/>
              </a:spcBef>
              <a:buClrTx/>
              <a:buSzTx/>
              <a:buFontTx/>
              <a:buNone/>
            </a:pPr>
            <a:r>
              <a:rPr lang="tr-TR" altLang="tr-TR" sz="1800" i="1">
                <a:latin typeface="Calibri" panose="020F0502020204030204" pitchFamily="34" charset="0"/>
                <a:cs typeface="Arial" panose="020B0604020202020204" pitchFamily="34" charset="0"/>
              </a:rPr>
              <a:t>Tıp merkezi, Özel hastane)</a:t>
            </a:r>
          </a:p>
        </p:txBody>
      </p:sp>
      <p:sp>
        <p:nvSpPr>
          <p:cNvPr id="72714" name="Rectangle 24"/>
          <p:cNvSpPr>
            <a:spLocks noChangeArrowheads="1"/>
          </p:cNvSpPr>
          <p:nvPr/>
        </p:nvSpPr>
        <p:spPr bwMode="auto">
          <a:xfrm>
            <a:off x="1262063" y="5541963"/>
            <a:ext cx="20161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tr-TR" altLang="tr-TR" sz="1800" i="1">
                <a:latin typeface="Calibri" panose="020F0502020204030204" pitchFamily="34" charset="0"/>
                <a:cs typeface="Arial" panose="020B0604020202020204" pitchFamily="34" charset="0"/>
              </a:rPr>
              <a:t>Yetkili sağlık hizmeti sunucusu (Hastane)</a:t>
            </a:r>
          </a:p>
        </p:txBody>
      </p:sp>
      <p:pic>
        <p:nvPicPr>
          <p:cNvPr id="24" name="Picture 16" descr="C:\Users\furkah\AppData\Local\Microsoft\Windows\Temporary Internet Files\Content.IE5\0THBENRJ\MC900433957[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1600" y="5238750"/>
            <a:ext cx="98425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27"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Tree>
    <p:extLst>
      <p:ext uri="{BB962C8B-B14F-4D97-AF65-F5344CB8AC3E}">
        <p14:creationId xmlns:p14="http://schemas.microsoft.com/office/powerpoint/2010/main" val="24408457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Dikdörtgen 2"/>
          <p:cNvSpPr>
            <a:spLocks noChangeArrowheads="1"/>
          </p:cNvSpPr>
          <p:nvPr/>
        </p:nvSpPr>
        <p:spPr bwMode="auto">
          <a:xfrm>
            <a:off x="609600" y="1833563"/>
            <a:ext cx="80010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sz="2000" b="1" i="1" dirty="0">
                <a:latin typeface="Calibri" panose="020F0502020204030204" pitchFamily="34" charset="0"/>
              </a:rPr>
              <a:t>İ</a:t>
            </a:r>
            <a:r>
              <a:rPr lang="tr-TR" sz="2000" b="1" i="1" dirty="0" smtClean="0">
                <a:latin typeface="Calibri" panose="020F0502020204030204" pitchFamily="34" charset="0"/>
              </a:rPr>
              <a:t>şyerleri acil durumlara karşı hazır olacak</a:t>
            </a:r>
          </a:p>
          <a:p>
            <a:pPr algn="just">
              <a:spcBef>
                <a:spcPct val="0"/>
              </a:spcBef>
              <a:buClrTx/>
              <a:buSzTx/>
              <a:buNone/>
            </a:pPr>
            <a:endParaRPr lang="tr-TR" altLang="tr-TR" sz="2000" i="1" dirty="0">
              <a:solidFill>
                <a:srgbClr val="C00000"/>
              </a:solidFill>
              <a:latin typeface="Calibri" panose="020F0502020204030204" pitchFamily="34" charset="0"/>
              <a:cs typeface="Arial" panose="020B0604020202020204" pitchFamily="34" charset="0"/>
            </a:endParaRPr>
          </a:p>
          <a:p>
            <a:pPr algn="just">
              <a:spcBef>
                <a:spcPct val="0"/>
              </a:spcBef>
              <a:buClrTx/>
              <a:buSzTx/>
              <a:buNone/>
            </a:pPr>
            <a:r>
              <a:rPr lang="tr-TR" altLang="tr-TR" sz="2000" i="1" dirty="0" smtClean="0">
                <a:latin typeface="Calibri" panose="020F0502020204030204" pitchFamily="34" charset="0"/>
                <a:cs typeface="Arial" panose="020B0604020202020204" pitchFamily="34" charset="0"/>
              </a:rPr>
              <a:t>Tüm </a:t>
            </a:r>
            <a:r>
              <a:rPr lang="tr-TR" altLang="tr-TR" sz="2000" i="1" dirty="0">
                <a:latin typeface="Calibri" panose="020F0502020204030204" pitchFamily="34" charset="0"/>
                <a:cs typeface="Arial" panose="020B0604020202020204" pitchFamily="34" charset="0"/>
              </a:rPr>
              <a:t>işverenler; ilkyardım, yangınla mücadele, kişilerin tahliyesi, ciddi ve yakın tehlikeyle karşılaşılması gibi durumlar için önceden acil durum planı hazırlayacak.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Acil durumlara hazırlık amacıyla tüm çalışanların katılacağı eğitim ve tatbikatlar yapılacak.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İşverenler; ilkyardım, acil tıbbi müdahale, kurtarma ve yangınla mücadele konularında işyeri dışındaki kuruluşlarla da irtibatı sağlayacak.</a:t>
            </a: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9300726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357039"/>
            <a:ext cx="3187700" cy="46148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4757" name="Dikdörtgen 2"/>
          <p:cNvSpPr>
            <a:spLocks noChangeArrowheads="1"/>
          </p:cNvSpPr>
          <p:nvPr/>
        </p:nvSpPr>
        <p:spPr bwMode="auto">
          <a:xfrm>
            <a:off x="609600" y="1243145"/>
            <a:ext cx="48768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Ciddi ve yakın tehlike bulunan yerlere, sadece gerekli donanıma sahip ve özel olarak görevlendirilenler girebilecek. </a:t>
            </a:r>
            <a:endParaRPr lang="tr-TR" altLang="tr-TR" sz="2000" i="1" dirty="0" smtClean="0">
              <a:latin typeface="Calibri" panose="020F0502020204030204" pitchFamily="34" charset="0"/>
              <a:cs typeface="Arial" panose="020B0604020202020204" pitchFamily="34" charset="0"/>
            </a:endParaRP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Bunların </a:t>
            </a:r>
            <a:r>
              <a:rPr lang="tr-TR" altLang="tr-TR" sz="2000" i="1" dirty="0">
                <a:latin typeface="Calibri" panose="020F0502020204030204" pitchFamily="34" charset="0"/>
                <a:cs typeface="Arial" panose="020B0604020202020204" pitchFamily="34" charset="0"/>
              </a:rPr>
              <a:t>dışındaki çalışanlardan işlerine devam etmeleri istenemeyecek.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Ciddi ve yakın tehlikenin önlemez hale gelmesi durumunda, çalışanlar işlerini derhal bırakarak tahliye edilecek.</a:t>
            </a:r>
          </a:p>
        </p:txBody>
      </p:sp>
      <p:sp>
        <p:nvSpPr>
          <p:cNvPr id="6"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3872614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Dikdörtgen 2"/>
          <p:cNvSpPr>
            <a:spLocks noChangeArrowheads="1"/>
          </p:cNvSpPr>
          <p:nvPr/>
        </p:nvSpPr>
        <p:spPr bwMode="auto">
          <a:xfrm>
            <a:off x="609600" y="1754323"/>
            <a:ext cx="8077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sz="2000" b="1" i="1" dirty="0" smtClean="0">
                <a:latin typeface="Calibri" panose="020F0502020204030204" pitchFamily="34" charset="0"/>
              </a:rPr>
              <a:t>İş Sağlığı ve Güvenliğine çalışan katkısı</a:t>
            </a:r>
          </a:p>
          <a:p>
            <a:pPr algn="just">
              <a:spcBef>
                <a:spcPct val="0"/>
              </a:spcBef>
              <a:buClrTx/>
              <a:buSzTx/>
              <a:buNone/>
            </a:pPr>
            <a:endParaRPr lang="tr-TR" altLang="tr-TR" sz="2000" i="1" dirty="0">
              <a:solidFill>
                <a:srgbClr val="C00000"/>
              </a:solidFill>
              <a:latin typeface="Calibri" panose="020F0502020204030204" pitchFamily="34" charset="0"/>
              <a:cs typeface="Arial" panose="020B0604020202020204" pitchFamily="34" charset="0"/>
            </a:endParaRPr>
          </a:p>
          <a:p>
            <a:pPr algn="just">
              <a:spcBef>
                <a:spcPct val="0"/>
              </a:spcBef>
              <a:buClrTx/>
              <a:buSzTx/>
              <a:buNone/>
            </a:pPr>
            <a:r>
              <a:rPr lang="tr-TR" altLang="tr-TR" sz="2000" i="1" dirty="0" smtClean="0">
                <a:latin typeface="Calibri" panose="020F0502020204030204" pitchFamily="34" charset="0"/>
                <a:cs typeface="Arial" panose="020B0604020202020204" pitchFamily="34" charset="0"/>
              </a:rPr>
              <a:t>İş </a:t>
            </a:r>
            <a:r>
              <a:rPr lang="tr-TR" altLang="tr-TR" sz="2000" i="1" dirty="0">
                <a:latin typeface="Calibri" panose="020F0502020204030204" pitchFamily="34" charset="0"/>
                <a:cs typeface="Arial" panose="020B0604020202020204" pitchFamily="34" charset="0"/>
              </a:rPr>
              <a:t>sağlığı ve güvenliğinde daha etkili bir sonuç alabilmek amacıyla yapılacak faaliyetlere çalışanların aktif katılımı sağlanacak.</a:t>
            </a:r>
          </a:p>
          <a:p>
            <a:pPr algn="just" eaLnBrk="1" hangingPunct="1">
              <a:spcBef>
                <a:spcPct val="0"/>
              </a:spcBef>
              <a:buClrTx/>
              <a:buSzTx/>
              <a:buFont typeface="Wingdings 2" panose="05020102010507070707" pitchFamily="18" charset="2"/>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 typeface="Wingdings 2" panose="05020102010507070707" pitchFamily="18" charset="2"/>
              <a:buNone/>
            </a:pPr>
            <a:r>
              <a:rPr lang="tr-TR" altLang="tr-TR" sz="2000" i="1" dirty="0">
                <a:latin typeface="Calibri" panose="020F0502020204030204" pitchFamily="34" charset="0"/>
                <a:cs typeface="Arial" panose="020B0604020202020204" pitchFamily="34" charset="0"/>
              </a:rPr>
              <a:t>İşyerlerinde; iş sağlığı ve güvenliği ile ilgili konularda çalışanlarla işveren arasındaki iletişimi sağlayacak çalışan temsilcisi görevlendirilecek.</a:t>
            </a:r>
          </a:p>
          <a:p>
            <a:pPr algn="just" eaLnBrk="1" hangingPunct="1">
              <a:spcBef>
                <a:spcPct val="0"/>
              </a:spcBef>
              <a:buClrTx/>
              <a:buSzTx/>
              <a:buFont typeface="Wingdings 2" panose="05020102010507070707" pitchFamily="18" charset="2"/>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 typeface="Wingdings 2" panose="05020102010507070707" pitchFamily="18" charset="2"/>
              <a:buNone/>
            </a:pPr>
            <a:r>
              <a:rPr lang="tr-TR" altLang="tr-TR" sz="2000" i="1" dirty="0">
                <a:latin typeface="Calibri" panose="020F0502020204030204" pitchFamily="34" charset="0"/>
                <a:cs typeface="Arial" panose="020B0604020202020204" pitchFamily="34" charset="0"/>
              </a:rPr>
              <a:t>Seçimle ya da atama yoluyla görevlendirilen çalışan temsilcileri, iş sağlığı ve güvenliği ile ilgili konularda işverene teklif getirebilecek.</a:t>
            </a: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933659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676400"/>
            <a:ext cx="2700000" cy="391304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805" name="Dikdörtgen 2"/>
          <p:cNvSpPr>
            <a:spLocks noChangeArrowheads="1"/>
          </p:cNvSpPr>
          <p:nvPr/>
        </p:nvSpPr>
        <p:spPr bwMode="auto">
          <a:xfrm>
            <a:off x="533400" y="1650274"/>
            <a:ext cx="48006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b="1" i="1" dirty="0" smtClean="0">
                <a:latin typeface="Calibri" panose="020F0502020204030204" pitchFamily="34" charset="0"/>
                <a:cs typeface="Arial" panose="020B0604020202020204" pitchFamily="34" charset="0"/>
              </a:rPr>
              <a:t>İş Sağlığı ve Güvenliğine Çalışan Katkısı</a:t>
            </a:r>
          </a:p>
          <a:p>
            <a:pPr algn="just" eaLnBrk="1" hangingPunct="1">
              <a:spcBef>
                <a:spcPct val="0"/>
              </a:spcBef>
              <a:buClrTx/>
              <a:buSzTx/>
              <a:buFontTx/>
              <a:buNone/>
            </a:pPr>
            <a:endParaRPr lang="tr-TR" altLang="tr-TR" sz="2000" b="1" i="1" dirty="0" smtClean="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İşyerinde </a:t>
            </a:r>
            <a:r>
              <a:rPr lang="tr-TR" altLang="tr-TR" sz="2000" i="1" dirty="0">
                <a:latin typeface="Calibri" panose="020F0502020204030204" pitchFamily="34" charset="0"/>
                <a:cs typeface="Arial" panose="020B0604020202020204" pitchFamily="34" charset="0"/>
              </a:rPr>
              <a:t>yetkili sendika bulunması hâlinde, sendika temsilcileri çalışan temsilcisi olarak da görev yapabilecek.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Çalışan temsilcileri getirdikleri öneriler nedeniyle işveren tarafından hak mahrumiyetine uğratılamayacak.</a:t>
            </a:r>
          </a:p>
        </p:txBody>
      </p:sp>
      <p:sp>
        <p:nvSpPr>
          <p:cNvPr id="6"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2074197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81"/>
          <p:cNvGraphicFramePr>
            <a:graphicFrameLocks/>
          </p:cNvGraphicFramePr>
          <p:nvPr>
            <p:extLst>
              <p:ext uri="{D42A27DB-BD31-4B8C-83A1-F6EECF244321}">
                <p14:modId xmlns:p14="http://schemas.microsoft.com/office/powerpoint/2010/main" val="2814518950"/>
              </p:ext>
            </p:extLst>
          </p:nvPr>
        </p:nvGraphicFramePr>
        <p:xfrm>
          <a:off x="6019800" y="1959701"/>
          <a:ext cx="2665413" cy="3400425"/>
        </p:xfrm>
        <a:graphic>
          <a:graphicData uri="http://schemas.openxmlformats.org/drawingml/2006/table">
            <a:tbl>
              <a:tblPr/>
              <a:tblGrid>
                <a:gridCol w="2019300">
                  <a:extLst>
                    <a:ext uri="{9D8B030D-6E8A-4147-A177-3AD203B41FA5}">
                      <a16:colId xmlns:a16="http://schemas.microsoft.com/office/drawing/2014/main" val="20000"/>
                    </a:ext>
                  </a:extLst>
                </a:gridCol>
                <a:gridCol w="646113">
                  <a:extLst>
                    <a:ext uri="{9D8B030D-6E8A-4147-A177-3AD203B41FA5}">
                      <a16:colId xmlns:a16="http://schemas.microsoft.com/office/drawing/2014/main" val="20001"/>
                    </a:ext>
                  </a:extLst>
                </a:gridCol>
              </a:tblGrid>
              <a:tr h="5917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1" i="1" u="sng" strike="noStrike" cap="none" normalizeH="0" baseline="0" dirty="0">
                          <a:ln>
                            <a:noFill/>
                          </a:ln>
                          <a:solidFill>
                            <a:srgbClr val="C00000"/>
                          </a:solidFill>
                          <a:effectLst/>
                          <a:latin typeface="Calibri" pitchFamily="34" charset="0"/>
                        </a:rPr>
                        <a:t>2-50</a:t>
                      </a:r>
                      <a:endParaRPr kumimoji="0" lang="tr-TR" sz="2200" b="0" i="1" u="none" strike="noStrike" cap="none" normalizeH="0" baseline="0" dirty="0">
                        <a:ln>
                          <a:noFill/>
                        </a:ln>
                        <a:solidFill>
                          <a:srgbClr val="C00000"/>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1" i="1" u="none" strike="noStrike" cap="none" normalizeH="0" baseline="0">
                          <a:ln>
                            <a:noFill/>
                          </a:ln>
                          <a:solidFill>
                            <a:srgbClr val="C00000"/>
                          </a:solidFill>
                          <a:effectLst/>
                          <a:latin typeface="Calibri"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804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1" i="1" u="sng" strike="noStrike" cap="none" normalizeH="0" baseline="0" dirty="0">
                          <a:ln>
                            <a:noFill/>
                          </a:ln>
                          <a:solidFill>
                            <a:srgbClr val="C00000"/>
                          </a:solidFill>
                          <a:effectLst/>
                          <a:latin typeface="Calibri" pitchFamily="34" charset="0"/>
                        </a:rPr>
                        <a:t>51-100</a:t>
                      </a:r>
                      <a:endParaRPr kumimoji="0" lang="tr-TR" sz="2200" b="0" i="1" u="none" strike="noStrike" cap="none" normalizeH="0" baseline="0" dirty="0">
                        <a:ln>
                          <a:noFill/>
                        </a:ln>
                        <a:solidFill>
                          <a:srgbClr val="C00000"/>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1" i="1" u="none" strike="noStrike" cap="none" normalizeH="0" baseline="0" dirty="0">
                          <a:ln>
                            <a:noFill/>
                          </a:ln>
                          <a:solidFill>
                            <a:srgbClr val="C00000"/>
                          </a:solidFill>
                          <a:effectLst/>
                          <a:latin typeface="Calibri"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6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1" i="1" u="sng" strike="noStrike" cap="none" normalizeH="0" baseline="0" dirty="0">
                          <a:ln>
                            <a:noFill/>
                          </a:ln>
                          <a:solidFill>
                            <a:srgbClr val="C00000"/>
                          </a:solidFill>
                          <a:effectLst/>
                          <a:latin typeface="Calibri" pitchFamily="34" charset="0"/>
                        </a:rPr>
                        <a:t>101-500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1" i="1" u="none" strike="noStrike" cap="none" normalizeH="0" baseline="0">
                          <a:ln>
                            <a:noFill/>
                          </a:ln>
                          <a:solidFill>
                            <a:srgbClr val="C00000"/>
                          </a:solidFill>
                          <a:effectLst/>
                          <a:latin typeface="Calibri"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165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1" i="1" u="sng" strike="noStrike" cap="none" normalizeH="0" baseline="0">
                          <a:ln>
                            <a:noFill/>
                          </a:ln>
                          <a:solidFill>
                            <a:srgbClr val="C00000"/>
                          </a:solidFill>
                          <a:effectLst/>
                          <a:latin typeface="Calibri" pitchFamily="34" charset="0"/>
                        </a:rPr>
                        <a:t>501-1000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1" i="1" u="none" strike="noStrike" cap="none" normalizeH="0" baseline="0">
                          <a:ln>
                            <a:noFill/>
                          </a:ln>
                          <a:solidFill>
                            <a:srgbClr val="C00000"/>
                          </a:solidFill>
                          <a:effectLst/>
                          <a:latin typeface="Calibri" pitchFamily="34"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54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1" i="1" u="sng" strike="noStrike" cap="none" normalizeH="0" baseline="0">
                          <a:ln>
                            <a:noFill/>
                          </a:ln>
                          <a:solidFill>
                            <a:srgbClr val="C00000"/>
                          </a:solidFill>
                          <a:effectLst/>
                          <a:latin typeface="Calibri" pitchFamily="34" charset="0"/>
                        </a:rPr>
                        <a:t>1001-2000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1" i="1" u="none" strike="noStrike" cap="none" normalizeH="0" baseline="0">
                          <a:ln>
                            <a:noFill/>
                          </a:ln>
                          <a:solidFill>
                            <a:srgbClr val="C00000"/>
                          </a:solidFill>
                          <a:effectLst/>
                          <a:latin typeface="Calibri"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6174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1" i="1" u="sng" strike="noStrike" cap="none" normalizeH="0" baseline="0" dirty="0">
                          <a:ln>
                            <a:noFill/>
                          </a:ln>
                          <a:solidFill>
                            <a:srgbClr val="C00000"/>
                          </a:solidFill>
                          <a:effectLst/>
                          <a:latin typeface="Calibri" pitchFamily="34" charset="0"/>
                        </a:rPr>
                        <a:t>2001 ve üzeri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1" i="1" u="none" strike="noStrike" cap="none" normalizeH="0" baseline="0" dirty="0">
                          <a:ln>
                            <a:noFill/>
                          </a:ln>
                          <a:solidFill>
                            <a:srgbClr val="C00000"/>
                          </a:solidFill>
                          <a:effectLst/>
                          <a:latin typeface="Calibri" pitchFamily="34"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3" name="Dikdörtgen 2"/>
          <p:cNvSpPr/>
          <p:nvPr/>
        </p:nvSpPr>
        <p:spPr>
          <a:xfrm>
            <a:off x="609600" y="1858963"/>
            <a:ext cx="5257800" cy="3786187"/>
          </a:xfrm>
          <a:prstGeom prst="rect">
            <a:avLst/>
          </a:prstGeom>
        </p:spPr>
        <p:txBody>
          <a:bodyPr>
            <a:spAutoFit/>
          </a:bodyPr>
          <a:lstStyle/>
          <a:p>
            <a:pPr algn="just" eaLnBrk="1" hangingPunct="1">
              <a:defRPr/>
            </a:pPr>
            <a:r>
              <a:rPr lang="tr-TR" sz="2000" i="1" dirty="0">
                <a:latin typeface="Calibri" panose="020F0502020204030204" pitchFamily="34" charset="0"/>
                <a:cs typeface="Arial" panose="020B0604020202020204" pitchFamily="34" charset="0"/>
              </a:rPr>
              <a:t>İşveren; riskleri göz önünde bulundurarak, </a:t>
            </a:r>
            <a:r>
              <a:rPr lang="tr-TR" sz="2000" b="1" i="1" dirty="0">
                <a:latin typeface="Calibri" panose="020F0502020204030204" pitchFamily="34" charset="0"/>
                <a:cs typeface="Arial" panose="020B0604020202020204" pitchFamily="34" charset="0"/>
              </a:rPr>
              <a:t>seçim veya atama </a:t>
            </a:r>
            <a:r>
              <a:rPr lang="tr-TR" sz="2000" i="1" dirty="0">
                <a:latin typeface="Calibri" panose="020F0502020204030204" pitchFamily="34" charset="0"/>
                <a:cs typeface="Arial" panose="020B0604020202020204" pitchFamily="34" charset="0"/>
              </a:rPr>
              <a:t>yoluyla, çalışan temsilcisini görevlendirir: </a:t>
            </a:r>
          </a:p>
          <a:p>
            <a:pPr algn="just" eaLnBrk="1" hangingPunct="1">
              <a:defRPr/>
            </a:pPr>
            <a:endParaRPr lang="tr-TR" sz="2000" i="1" dirty="0">
              <a:latin typeface="Calibri" panose="020F0502020204030204" pitchFamily="34" charset="0"/>
              <a:cs typeface="Arial" panose="020B0604020202020204" pitchFamily="34" charset="0"/>
            </a:endParaRPr>
          </a:p>
          <a:p>
            <a:pPr algn="just" eaLnBrk="1" hangingPunct="1">
              <a:defRPr/>
            </a:pPr>
            <a:r>
              <a:rPr lang="tr-TR" sz="2000" i="1" dirty="0">
                <a:latin typeface="Calibri" panose="020F0502020204030204" pitchFamily="34" charset="0"/>
                <a:cs typeface="Arial" panose="020B0604020202020204" pitchFamily="34" charset="0"/>
              </a:rPr>
              <a:t>Baş temsilci </a:t>
            </a:r>
            <a:r>
              <a:rPr lang="tr-TR" sz="2000" b="1" i="1" dirty="0">
                <a:latin typeface="Calibri" panose="020F0502020204030204" pitchFamily="34" charset="0"/>
                <a:cs typeface="Arial" panose="020B0604020202020204" pitchFamily="34" charset="0"/>
              </a:rPr>
              <a:t>seçimle </a:t>
            </a:r>
            <a:r>
              <a:rPr lang="tr-TR" sz="2000" i="1" dirty="0">
                <a:latin typeface="Calibri" panose="020F0502020204030204" pitchFamily="34" charset="0"/>
                <a:cs typeface="Arial" panose="020B0604020202020204" pitchFamily="34" charset="0"/>
              </a:rPr>
              <a:t>belirlenir. </a:t>
            </a:r>
          </a:p>
          <a:p>
            <a:pPr algn="just" eaLnBrk="1" hangingPunct="1">
              <a:defRPr/>
            </a:pPr>
            <a:endParaRPr lang="tr-TR" sz="2000" i="1" dirty="0">
              <a:latin typeface="Calibri" panose="020F0502020204030204" pitchFamily="34" charset="0"/>
              <a:cs typeface="Arial" panose="020B0604020202020204" pitchFamily="34" charset="0"/>
            </a:endParaRPr>
          </a:p>
          <a:p>
            <a:pPr indent="-457200" algn="just" eaLnBrk="1" hangingPunct="1">
              <a:defRPr/>
            </a:pPr>
            <a:r>
              <a:rPr lang="tr-TR" sz="2000" i="1" dirty="0">
                <a:latin typeface="Calibri" panose="020F0502020204030204" pitchFamily="34" charset="0"/>
                <a:cs typeface="Arial" panose="020B0604020202020204" pitchFamily="34" charset="0"/>
              </a:rPr>
              <a:t>Çalışan temsilcileri, tehlike </a:t>
            </a:r>
            <a:r>
              <a:rPr lang="tr-TR" sz="2000" b="1" i="1" dirty="0">
                <a:latin typeface="Calibri" panose="020F0502020204030204" pitchFamily="34" charset="0"/>
                <a:cs typeface="Arial" panose="020B0604020202020204" pitchFamily="34" charset="0"/>
              </a:rPr>
              <a:t>kaynağının yok edilmesini  için, işverenden  gerekli tedbirlerin alınmasını isteme hakkına sahiptir</a:t>
            </a:r>
            <a:r>
              <a:rPr lang="tr-TR" sz="2000" i="1" dirty="0">
                <a:latin typeface="Calibri" panose="020F0502020204030204" pitchFamily="34" charset="0"/>
                <a:cs typeface="Arial" panose="020B0604020202020204" pitchFamily="34" charset="0"/>
              </a:rPr>
              <a:t>.</a:t>
            </a:r>
          </a:p>
          <a:p>
            <a:pPr indent="-457200" algn="just" eaLnBrk="1" hangingPunct="1">
              <a:defRPr/>
            </a:pPr>
            <a:endParaRPr lang="tr-TR" sz="2000" i="1" dirty="0">
              <a:latin typeface="Calibri" panose="020F0502020204030204" pitchFamily="34" charset="0"/>
              <a:cs typeface="Arial" panose="020B0604020202020204" pitchFamily="34" charset="0"/>
            </a:endParaRPr>
          </a:p>
          <a:p>
            <a:pPr indent="-457200" algn="just" eaLnBrk="1" hangingPunct="1">
              <a:defRPr/>
            </a:pPr>
            <a:r>
              <a:rPr lang="tr-TR" sz="2000" i="1" dirty="0">
                <a:latin typeface="Calibri" panose="020F0502020204030204" pitchFamily="34" charset="0"/>
                <a:cs typeface="Arial" panose="020B0604020202020204" pitchFamily="34" charset="0"/>
              </a:rPr>
              <a:t>Çalışan temsilcileri ve destek elemanlarının </a:t>
            </a:r>
            <a:r>
              <a:rPr lang="tr-TR" sz="2000" b="1" i="1" dirty="0">
                <a:latin typeface="Calibri" panose="020F0502020204030204" pitchFamily="34" charset="0"/>
                <a:cs typeface="Arial" panose="020B0604020202020204" pitchFamily="34" charset="0"/>
              </a:rPr>
              <a:t>hakları kısıtlanamaz</a:t>
            </a:r>
            <a:r>
              <a:rPr lang="tr-TR" sz="2000" i="1" dirty="0">
                <a:latin typeface="Calibri" panose="020F0502020204030204" pitchFamily="34" charset="0"/>
                <a:cs typeface="Arial" panose="020B0604020202020204" pitchFamily="34" charset="0"/>
              </a:rPr>
              <a:t>. 	 </a:t>
            </a:r>
            <a:endParaRPr lang="tr-TR" sz="2000" dirty="0">
              <a:latin typeface="Calibri" panose="020F0502020204030204" pitchFamily="34" charset="0"/>
            </a:endParaRPr>
          </a:p>
        </p:txBody>
      </p:sp>
      <p:sp>
        <p:nvSpPr>
          <p:cNvPr id="4" name="Dikdörtgen 3"/>
          <p:cNvSpPr/>
          <p:nvPr/>
        </p:nvSpPr>
        <p:spPr>
          <a:xfrm>
            <a:off x="0" y="1206526"/>
            <a:ext cx="9144000" cy="400110"/>
          </a:xfrm>
          <a:prstGeom prst="rect">
            <a:avLst/>
          </a:prstGeom>
        </p:spPr>
        <p:txBody>
          <a:bodyPr wrap="square">
            <a:spAutoFit/>
          </a:bodyPr>
          <a:lstStyle/>
          <a:p>
            <a:pPr algn="ctr">
              <a:spcBef>
                <a:spcPct val="0"/>
              </a:spcBef>
            </a:pPr>
            <a:r>
              <a:rPr lang="tr-TR" altLang="tr-TR" sz="2000" b="1" i="1" dirty="0">
                <a:latin typeface="Calibri" panose="020F0502020204030204" pitchFamily="34" charset="0"/>
                <a:cs typeface="Arial" panose="020B0604020202020204" pitchFamily="34" charset="0"/>
              </a:rPr>
              <a:t>İş Sağlığı ve Güvenliğine Çalışan Katkısı</a:t>
            </a:r>
          </a:p>
        </p:txBody>
      </p:sp>
      <p:sp>
        <p:nvSpPr>
          <p:cNvPr id="8"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9"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10"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5"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7"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8349091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Dikdörtgen 2"/>
          <p:cNvSpPr>
            <a:spLocks noChangeArrowheads="1"/>
          </p:cNvSpPr>
          <p:nvPr/>
        </p:nvSpPr>
        <p:spPr bwMode="auto">
          <a:xfrm>
            <a:off x="609600" y="1408245"/>
            <a:ext cx="80010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lnSpc>
                <a:spcPct val="150000"/>
              </a:lnSpc>
              <a:spcBef>
                <a:spcPct val="0"/>
              </a:spcBef>
              <a:buClrTx/>
              <a:buSzTx/>
              <a:buNone/>
            </a:pPr>
            <a:r>
              <a:rPr lang="tr-TR" altLang="tr-TR" sz="2000" b="1" i="1" dirty="0" smtClean="0">
                <a:latin typeface="Calibri" panose="020F0502020204030204" pitchFamily="34" charset="0"/>
                <a:cs typeface="Arial" panose="020B0604020202020204" pitchFamily="34" charset="0"/>
              </a:rPr>
              <a:t>Çalışanlara İş </a:t>
            </a:r>
            <a:r>
              <a:rPr lang="tr-TR" altLang="tr-TR" sz="2000" b="1" i="1" dirty="0">
                <a:latin typeface="Calibri" panose="020F0502020204030204" pitchFamily="34" charset="0"/>
                <a:cs typeface="Arial" panose="020B0604020202020204" pitchFamily="34" charset="0"/>
              </a:rPr>
              <a:t>Sağlığı ve </a:t>
            </a:r>
            <a:r>
              <a:rPr lang="tr-TR" altLang="tr-TR" sz="2000" b="1" i="1" dirty="0" smtClean="0">
                <a:latin typeface="Calibri" panose="020F0502020204030204" pitchFamily="34" charset="0"/>
                <a:cs typeface="Arial" panose="020B0604020202020204" pitchFamily="34" charset="0"/>
              </a:rPr>
              <a:t>Güvenliği Eğitimi</a:t>
            </a:r>
            <a:endParaRPr lang="tr-TR" altLang="tr-TR" sz="2000" b="1" i="1" dirty="0">
              <a:latin typeface="Calibri" panose="020F0502020204030204" pitchFamily="34" charset="0"/>
              <a:cs typeface="Arial" panose="020B0604020202020204" pitchFamily="34" charset="0"/>
            </a:endParaRPr>
          </a:p>
          <a:p>
            <a:pPr algn="just" eaLnBrk="1" hangingPunct="1">
              <a:spcBef>
                <a:spcPct val="0"/>
              </a:spcBef>
              <a:buClrTx/>
              <a:buSzTx/>
              <a:buFontTx/>
              <a:buNone/>
            </a:pPr>
            <a:endParaRPr lang="tr-TR" altLang="tr-TR" sz="2000" i="1" dirty="0" smtClean="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İşveren</a:t>
            </a:r>
            <a:r>
              <a:rPr lang="tr-TR" altLang="tr-TR" sz="2000" i="1" dirty="0">
                <a:latin typeface="Calibri" panose="020F0502020204030204" pitchFamily="34" charset="0"/>
                <a:cs typeface="Arial" panose="020B0604020202020204" pitchFamily="34" charset="0"/>
              </a:rPr>
              <a:t>, tüm çalışanlarını iş sağlığı ve güvenliği ile çalışma hayatına dair hak ve sorumlulukları hakkında bilgilendirecek.</a:t>
            </a:r>
          </a:p>
          <a:p>
            <a:pPr algn="just" eaLnBrk="1" hangingPunct="1">
              <a:spcBef>
                <a:spcPct val="0"/>
              </a:spcBef>
              <a:buClrTx/>
              <a:buSzTx/>
              <a:buFontTx/>
              <a:buNone/>
            </a:pPr>
            <a:endParaRPr lang="tr-TR" altLang="tr-TR" sz="2000" i="1" dirty="0" smtClean="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Çalışanlar </a:t>
            </a:r>
            <a:r>
              <a:rPr lang="tr-TR" altLang="tr-TR" sz="2000" i="1" dirty="0">
                <a:latin typeface="Calibri" panose="020F0502020204030204" pitchFamily="34" charset="0"/>
                <a:cs typeface="Arial" panose="020B0604020202020204" pitchFamily="34" charset="0"/>
              </a:rPr>
              <a:t>iş ve işyeri değişikliği, uzun süreli işten uzak kalma ve kullanılan donanımın değişikliğinin ardından, yeni çalışma koşullarına yönelik olarak eğitim alacak. Bu eğitimler düzenli aralıklarla tekrarlanacak.</a:t>
            </a:r>
          </a:p>
          <a:p>
            <a:pPr algn="just" eaLnBrk="1" hangingPunct="1">
              <a:lnSpc>
                <a:spcPct val="150000"/>
              </a:lnSpc>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b="1" i="1" u="sng" dirty="0">
                <a:solidFill>
                  <a:srgbClr val="C00000"/>
                </a:solidFill>
                <a:latin typeface="Calibri" panose="020F0502020204030204" pitchFamily="34" charset="0"/>
                <a:cs typeface="Arial" panose="020B0604020202020204" pitchFamily="34" charset="0"/>
              </a:rPr>
              <a:t>Çok tehlikeli işlerde yılda 1, </a:t>
            </a:r>
          </a:p>
          <a:p>
            <a:pPr algn="just" eaLnBrk="1" hangingPunct="1">
              <a:spcBef>
                <a:spcPct val="0"/>
              </a:spcBef>
              <a:buClrTx/>
              <a:buSzTx/>
              <a:buFontTx/>
              <a:buNone/>
            </a:pPr>
            <a:r>
              <a:rPr lang="tr-TR" altLang="tr-TR" sz="2000" b="1" i="1" u="sng" dirty="0">
                <a:solidFill>
                  <a:srgbClr val="C00000"/>
                </a:solidFill>
                <a:latin typeface="Calibri" panose="020F0502020204030204" pitchFamily="34" charset="0"/>
                <a:cs typeface="Arial" panose="020B0604020202020204" pitchFamily="34" charset="0"/>
              </a:rPr>
              <a:t>Tehlikeli işlerde 2 yılda bir, </a:t>
            </a:r>
          </a:p>
          <a:p>
            <a:pPr algn="just" eaLnBrk="1" hangingPunct="1">
              <a:spcBef>
                <a:spcPct val="0"/>
              </a:spcBef>
              <a:buClrTx/>
              <a:buSzTx/>
              <a:buFontTx/>
              <a:buNone/>
            </a:pPr>
            <a:r>
              <a:rPr lang="tr-TR" altLang="tr-TR" sz="2000" b="1" i="1" u="sng" dirty="0">
                <a:solidFill>
                  <a:srgbClr val="C00000"/>
                </a:solidFill>
                <a:latin typeface="Calibri" panose="020F0502020204030204" pitchFamily="34" charset="0"/>
                <a:cs typeface="Arial" panose="020B0604020202020204" pitchFamily="34" charset="0"/>
              </a:rPr>
              <a:t>Az tehlikeli işlerde 3 yılda bir yapılır. </a:t>
            </a:r>
          </a:p>
        </p:txBody>
      </p:sp>
      <p:sp>
        <p:nvSpPr>
          <p:cNvPr id="6"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32340185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Dikdörtgen 2"/>
          <p:cNvSpPr>
            <a:spLocks noChangeArrowheads="1"/>
          </p:cNvSpPr>
          <p:nvPr/>
        </p:nvSpPr>
        <p:spPr bwMode="auto">
          <a:xfrm>
            <a:off x="609600" y="1766071"/>
            <a:ext cx="80010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altLang="tr-TR" sz="2000" b="1" i="1" dirty="0">
                <a:latin typeface="Calibri" panose="020F0502020204030204" pitchFamily="34" charset="0"/>
                <a:cs typeface="Arial" panose="020B0604020202020204" pitchFamily="34" charset="0"/>
              </a:rPr>
              <a:t>Çalışanlara İş Sağlığı ve Güvenliği Eğitimi</a:t>
            </a:r>
          </a:p>
          <a:p>
            <a:pPr algn="just" eaLnBrk="1" hangingPunct="1">
              <a:spcBef>
                <a:spcPct val="0"/>
              </a:spcBef>
              <a:buClrTx/>
              <a:buSzTx/>
              <a:buFontTx/>
              <a:buNone/>
            </a:pPr>
            <a:endParaRPr lang="tr-TR" altLang="tr-TR" sz="2000" i="1" dirty="0" smtClean="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Tehlikeli </a:t>
            </a:r>
            <a:r>
              <a:rPr lang="tr-TR" altLang="tr-TR" sz="2000" i="1" dirty="0">
                <a:latin typeface="Calibri" panose="020F0502020204030204" pitchFamily="34" charset="0"/>
                <a:cs typeface="Arial" panose="020B0604020202020204" pitchFamily="34" charset="0"/>
              </a:rPr>
              <a:t>ve çok tehlikeli sınıfta yer alan işyerlerinde çalışacak olanlardan, yapacağı işle ilgili mesleki eğitim aldığını belgelemeleri istenecek. Bu belgeye sahip olmayanlar bu işlerde çalıştırılmayacak.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Bu eğitimlerin Süreleri:</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b="1" i="1" u="sng" dirty="0">
                <a:solidFill>
                  <a:srgbClr val="C00000"/>
                </a:solidFill>
                <a:latin typeface="Calibri" panose="020F0502020204030204" pitchFamily="34" charset="0"/>
                <a:cs typeface="Arial" panose="020B0604020202020204" pitchFamily="34" charset="0"/>
              </a:rPr>
              <a:t>Çok tehlikeli işlerde 16 saat, </a:t>
            </a:r>
          </a:p>
          <a:p>
            <a:pPr algn="just" eaLnBrk="1" hangingPunct="1">
              <a:spcBef>
                <a:spcPct val="0"/>
              </a:spcBef>
              <a:buClrTx/>
              <a:buSzTx/>
              <a:buFontTx/>
              <a:buNone/>
            </a:pPr>
            <a:r>
              <a:rPr lang="tr-TR" altLang="tr-TR" sz="2000" b="1" i="1" u="sng" dirty="0">
                <a:solidFill>
                  <a:srgbClr val="C00000"/>
                </a:solidFill>
                <a:latin typeface="Calibri" panose="020F0502020204030204" pitchFamily="34" charset="0"/>
                <a:cs typeface="Arial" panose="020B0604020202020204" pitchFamily="34" charset="0"/>
              </a:rPr>
              <a:t>Tehlikeli işlerde 12 saat, </a:t>
            </a:r>
          </a:p>
          <a:p>
            <a:pPr algn="just" eaLnBrk="1" hangingPunct="1">
              <a:spcBef>
                <a:spcPct val="0"/>
              </a:spcBef>
              <a:buClrTx/>
              <a:buSzTx/>
              <a:buFontTx/>
              <a:buNone/>
            </a:pPr>
            <a:r>
              <a:rPr lang="tr-TR" altLang="tr-TR" sz="2000" b="1" i="1" u="sng" dirty="0">
                <a:solidFill>
                  <a:srgbClr val="C00000"/>
                </a:solidFill>
                <a:latin typeface="Calibri" panose="020F0502020204030204" pitchFamily="34" charset="0"/>
                <a:cs typeface="Arial" panose="020B0604020202020204" pitchFamily="34" charset="0"/>
              </a:rPr>
              <a:t>Az tehlikeli işlerde 8 saat. </a:t>
            </a: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4019547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9" name="Picture 2" descr="Image result for isg temel eğitim">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1371600"/>
            <a:ext cx="8459787" cy="513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Dikdörtgen 2"/>
          <p:cNvSpPr>
            <a:spLocks noChangeArrowheads="1"/>
          </p:cNvSpPr>
          <p:nvPr/>
        </p:nvSpPr>
        <p:spPr bwMode="auto">
          <a:xfrm>
            <a:off x="533400" y="1828800"/>
            <a:ext cx="8077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i="1">
                <a:latin typeface="Calibri" panose="020F0502020204030204" pitchFamily="34" charset="0"/>
                <a:cs typeface="Arial" panose="020B0604020202020204" pitchFamily="34" charset="0"/>
              </a:rPr>
              <a:t>Eğitimlerin maliyetleri çalışana yansıtılmayacak ve bu eğitimlerin süresi çalışma süresinden sayılacak.</a:t>
            </a: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3" name="Dikdörtgen 2"/>
          <p:cNvSpPr/>
          <p:nvPr/>
        </p:nvSpPr>
        <p:spPr>
          <a:xfrm>
            <a:off x="2309843" y="945266"/>
            <a:ext cx="4524315" cy="400110"/>
          </a:xfrm>
          <a:prstGeom prst="rect">
            <a:avLst/>
          </a:prstGeom>
        </p:spPr>
        <p:txBody>
          <a:bodyPr wrap="none">
            <a:spAutoFit/>
          </a:bodyPr>
          <a:lstStyle/>
          <a:p>
            <a:pPr algn="just">
              <a:spcBef>
                <a:spcPct val="0"/>
              </a:spcBef>
              <a:buClrTx/>
              <a:buSzTx/>
              <a:buNone/>
            </a:pPr>
            <a:r>
              <a:rPr lang="tr-TR" altLang="tr-TR" sz="2000" b="1" i="1" dirty="0">
                <a:latin typeface="Calibri" panose="020F0502020204030204" pitchFamily="34" charset="0"/>
                <a:cs typeface="Arial" panose="020B0604020202020204" pitchFamily="34" charset="0"/>
              </a:rPr>
              <a:t>Çalışanlara İş Sağlığı ve Güvenliği Eğitimi</a:t>
            </a:r>
          </a:p>
        </p:txBody>
      </p:sp>
    </p:spTree>
    <p:extLst>
      <p:ext uri="{BB962C8B-B14F-4D97-AF65-F5344CB8AC3E}">
        <p14:creationId xmlns:p14="http://schemas.microsoft.com/office/powerpoint/2010/main" val="17849469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3" name="Picture 9" descr="http://www.connectiontour.com/media/11429/toplanti_08%20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4774" y="1743893"/>
            <a:ext cx="3240000" cy="3106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Dikdörtgen 2"/>
          <p:cNvSpPr>
            <a:spLocks noChangeArrowheads="1"/>
          </p:cNvSpPr>
          <p:nvPr/>
        </p:nvSpPr>
        <p:spPr bwMode="auto">
          <a:xfrm>
            <a:off x="457200" y="1609725"/>
            <a:ext cx="40767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b="1" i="1" dirty="0" smtClean="0">
                <a:latin typeface="Calibri" panose="020F0502020204030204" pitchFamily="34" charset="0"/>
                <a:cs typeface="Arial" panose="020B0604020202020204" pitchFamily="34" charset="0"/>
              </a:rPr>
              <a:t>İş Sağlığı ve Güvenliği Kurulları</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Elli </a:t>
            </a:r>
            <a:r>
              <a:rPr lang="tr-TR" altLang="tr-TR" sz="2000" i="1" dirty="0">
                <a:latin typeface="Calibri" panose="020F0502020204030204" pitchFamily="34" charset="0"/>
                <a:cs typeface="Arial" panose="020B0604020202020204" pitchFamily="34" charset="0"/>
              </a:rPr>
              <a:t>ve daha fazla çalışanın bulunduğu ve altı aydan fazla süren işlerin yapıldığı tüm işyerlerinde iş sağlığı ve güvenliği kurulu oluşturulacak</a:t>
            </a:r>
            <a:r>
              <a:rPr lang="tr-TR" altLang="tr-TR" sz="2000" i="1" dirty="0" smtClean="0">
                <a:latin typeface="Calibri" panose="020F0502020204030204" pitchFamily="34" charset="0"/>
                <a:cs typeface="Arial" panose="020B0604020202020204" pitchFamily="34" charset="0"/>
              </a:rPr>
              <a:t>.</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İşveren, iş sağlığı ve güvenliği ile ilgili çalışmalarda bulunacak kurulun, mevzuata uygun kararlarını uygulamakla yükümlü olacak.</a:t>
            </a:r>
          </a:p>
        </p:txBody>
      </p:sp>
      <p:sp>
        <p:nvSpPr>
          <p:cNvPr id="6"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8"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9"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4"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6"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30928743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Dikdörtgen 2"/>
          <p:cNvSpPr>
            <a:spLocks noChangeArrowheads="1"/>
          </p:cNvSpPr>
          <p:nvPr/>
        </p:nvSpPr>
        <p:spPr bwMode="auto">
          <a:xfrm>
            <a:off x="609599" y="1149531"/>
            <a:ext cx="8390709"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Aynı çalışma alanında birden fazla işverenin bulunması hâlinde, işverenler birbirlerinin çalışmalarını etkileyebilecek kurul kararları hakkında diğer işverenleri bilgilendirecek.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İş yerinde alt işverene bağlı çalışanlar da varsa asıl işverenin koordinasyonunda alt işverenin de katılımı ile bir kurul oluşturulacak</a:t>
            </a:r>
            <a:r>
              <a:rPr lang="tr-TR" altLang="tr-TR" sz="2000" i="1" dirty="0" smtClean="0">
                <a:latin typeface="Calibri" panose="020F0502020204030204" pitchFamily="34" charset="0"/>
                <a:cs typeface="Arial" panose="020B0604020202020204" pitchFamily="34" charset="0"/>
              </a:rPr>
              <a:t>.</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spcBef>
                <a:spcPct val="0"/>
              </a:spcBef>
              <a:buClr>
                <a:schemeClr val="tx1"/>
              </a:buClr>
              <a:buSzTx/>
              <a:buNone/>
            </a:pPr>
            <a:r>
              <a:rPr lang="tr-TR" altLang="tr-TR" sz="2000" b="1" i="1" dirty="0">
                <a:latin typeface="Calibri" panose="020F0502020204030204" pitchFamily="34" charset="0"/>
                <a:cs typeface="Arial" panose="020B0604020202020204" pitchFamily="34" charset="0"/>
              </a:rPr>
              <a:t>Kurul aşağıdaki kişilerden oluşur;</a:t>
            </a:r>
          </a:p>
          <a:p>
            <a:pPr>
              <a:spcBef>
                <a:spcPct val="0"/>
              </a:spcBef>
              <a:buClr>
                <a:schemeClr val="tx1"/>
              </a:buClr>
              <a:buSzTx/>
              <a:buNone/>
            </a:pPr>
            <a:r>
              <a:rPr lang="tr-TR" altLang="tr-TR" sz="2000" i="1" dirty="0" smtClean="0">
                <a:latin typeface="Calibri" panose="020F0502020204030204" pitchFamily="34" charset="0"/>
                <a:cs typeface="Arial" panose="020B0604020202020204" pitchFamily="34" charset="0"/>
              </a:rPr>
              <a:t>İşveren </a:t>
            </a:r>
            <a:r>
              <a:rPr lang="tr-TR" altLang="tr-TR" sz="2000" i="1" dirty="0">
                <a:latin typeface="Calibri" panose="020F0502020204030204" pitchFamily="34" charset="0"/>
                <a:cs typeface="Arial" panose="020B0604020202020204" pitchFamily="34" charset="0"/>
              </a:rPr>
              <a:t>veya İşveren Vekili</a:t>
            </a:r>
          </a:p>
          <a:p>
            <a:pPr>
              <a:spcBef>
                <a:spcPct val="0"/>
              </a:spcBef>
              <a:buClr>
                <a:schemeClr val="tx1"/>
              </a:buClr>
              <a:buSzTx/>
              <a:buNone/>
            </a:pPr>
            <a:r>
              <a:rPr lang="tr-TR" altLang="tr-TR" sz="2000" i="1" dirty="0">
                <a:latin typeface="Calibri" panose="020F0502020204030204" pitchFamily="34" charset="0"/>
                <a:cs typeface="Arial" panose="020B0604020202020204" pitchFamily="34" charset="0"/>
              </a:rPr>
              <a:t>İş Güvenliği Uzmanı</a:t>
            </a:r>
          </a:p>
          <a:p>
            <a:pPr>
              <a:spcBef>
                <a:spcPct val="0"/>
              </a:spcBef>
              <a:buClr>
                <a:schemeClr val="tx1"/>
              </a:buClr>
              <a:buSzTx/>
              <a:buNone/>
            </a:pPr>
            <a:r>
              <a:rPr lang="tr-TR" altLang="tr-TR" sz="2000" i="1" dirty="0">
                <a:latin typeface="Calibri" panose="020F0502020204030204" pitchFamily="34" charset="0"/>
                <a:cs typeface="Arial" panose="020B0604020202020204" pitchFamily="34" charset="0"/>
              </a:rPr>
              <a:t>İşyeri Hekimi</a:t>
            </a:r>
          </a:p>
          <a:p>
            <a:pPr>
              <a:spcBef>
                <a:spcPct val="0"/>
              </a:spcBef>
              <a:buClr>
                <a:schemeClr val="tx1"/>
              </a:buClr>
              <a:buSzTx/>
              <a:buNone/>
            </a:pPr>
            <a:r>
              <a:rPr lang="tr-TR" altLang="tr-TR" sz="2000" i="1" dirty="0">
                <a:latin typeface="Calibri" panose="020F0502020204030204" pitchFamily="34" charset="0"/>
                <a:cs typeface="Arial" panose="020B0604020202020204" pitchFamily="34" charset="0"/>
              </a:rPr>
              <a:t>İ</a:t>
            </a:r>
            <a:r>
              <a:rPr lang="tr-TR" altLang="tr-TR" sz="2000" i="1" dirty="0" smtClean="0">
                <a:latin typeface="Calibri" panose="020F0502020204030204" pitchFamily="34" charset="0"/>
                <a:cs typeface="Arial" panose="020B0604020202020204" pitchFamily="34" charset="0"/>
              </a:rPr>
              <a:t>nsan </a:t>
            </a:r>
            <a:r>
              <a:rPr lang="tr-TR" altLang="tr-TR" sz="2000" i="1" dirty="0">
                <a:latin typeface="Calibri" panose="020F0502020204030204" pitchFamily="34" charset="0"/>
                <a:cs typeface="Arial" panose="020B0604020202020204" pitchFamily="34" charset="0"/>
              </a:rPr>
              <a:t>kaynakları, personel, sosyal işler veya idari ve mali işleri yürütmekle görevli bir kişi,</a:t>
            </a:r>
          </a:p>
          <a:p>
            <a:pPr>
              <a:spcBef>
                <a:spcPct val="0"/>
              </a:spcBef>
              <a:buClr>
                <a:schemeClr val="tx1"/>
              </a:buClr>
              <a:buSzTx/>
              <a:buNone/>
            </a:pPr>
            <a:r>
              <a:rPr lang="tr-TR" altLang="tr-TR" sz="2000" i="1" dirty="0">
                <a:latin typeface="Calibri" panose="020F0502020204030204" pitchFamily="34" charset="0"/>
                <a:cs typeface="Arial" panose="020B0604020202020204" pitchFamily="34" charset="0"/>
              </a:rPr>
              <a:t>Formen, Usta veya Ustabaşı</a:t>
            </a:r>
          </a:p>
          <a:p>
            <a:pPr>
              <a:spcBef>
                <a:spcPct val="0"/>
              </a:spcBef>
              <a:buClr>
                <a:schemeClr val="tx1"/>
              </a:buClr>
              <a:buSzTx/>
              <a:buNone/>
            </a:pPr>
            <a:r>
              <a:rPr lang="tr-TR" altLang="tr-TR" sz="2000" i="1" dirty="0">
                <a:latin typeface="Calibri" panose="020F0502020204030204" pitchFamily="34" charset="0"/>
                <a:cs typeface="Arial" panose="020B0604020202020204" pitchFamily="34" charset="0"/>
              </a:rPr>
              <a:t>Çalışan Temsilcisi</a:t>
            </a:r>
          </a:p>
          <a:p>
            <a:pPr>
              <a:spcBef>
                <a:spcPct val="0"/>
              </a:spcBef>
              <a:buClr>
                <a:schemeClr val="tx1"/>
              </a:buClr>
              <a:buSzTx/>
              <a:buNone/>
            </a:pPr>
            <a:r>
              <a:rPr lang="tr-TR" altLang="tr-TR" sz="2000" i="1" dirty="0">
                <a:latin typeface="Calibri" panose="020F0502020204030204" pitchFamily="34" charset="0"/>
                <a:cs typeface="Arial" panose="020B0604020202020204" pitchFamily="34" charset="0"/>
              </a:rPr>
              <a:t>Varsa Sivil Savunma Uzmanı</a:t>
            </a:r>
            <a:r>
              <a:rPr lang="tr-TR" altLang="tr-TR" sz="2000" i="1" dirty="0" smtClean="0">
                <a:latin typeface="Calibri" panose="020F0502020204030204" pitchFamily="34" charset="0"/>
                <a:cs typeface="Arial" panose="020B0604020202020204" pitchFamily="34" charset="0"/>
              </a:rPr>
              <a:t>,</a:t>
            </a:r>
            <a:endParaRPr lang="tr-TR" altLang="tr-TR" sz="2000" i="1" dirty="0">
              <a:latin typeface="Calibri" panose="020F0502020204030204" pitchFamily="34" charset="0"/>
              <a:cs typeface="Arial" panose="020B0604020202020204" pitchFamily="34" charset="0"/>
            </a:endParaRP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1592086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910838"/>
            <a:ext cx="5400675" cy="261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7" name="Dikdörtgen 2"/>
          <p:cNvSpPr>
            <a:spLocks noChangeArrowheads="1"/>
          </p:cNvSpPr>
          <p:nvPr/>
        </p:nvSpPr>
        <p:spPr bwMode="auto">
          <a:xfrm>
            <a:off x="705394" y="1254030"/>
            <a:ext cx="809897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b="1" i="1" dirty="0" smtClean="0">
                <a:latin typeface="Calibri" panose="020F0502020204030204" pitchFamily="34" charset="0"/>
                <a:cs typeface="Arial" panose="020B0604020202020204" pitchFamily="34" charset="0"/>
              </a:rPr>
              <a:t>Çalışmaktan Kaçınma Hakkı</a:t>
            </a:r>
          </a:p>
          <a:p>
            <a:pPr algn="just" eaLnBrk="1" hangingPunct="1">
              <a:spcBef>
                <a:spcPct val="0"/>
              </a:spcBef>
              <a:buClrTx/>
              <a:buSzTx/>
              <a:buFontTx/>
              <a:buNone/>
            </a:pPr>
            <a:endParaRPr lang="tr-TR" altLang="tr-TR" sz="2000" b="1" i="1" dirty="0" smtClean="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Çalışan</a:t>
            </a:r>
            <a:r>
              <a:rPr lang="tr-TR" altLang="tr-TR" sz="2000" i="1" dirty="0">
                <a:latin typeface="Calibri" panose="020F0502020204030204" pitchFamily="34" charset="0"/>
                <a:cs typeface="Arial" panose="020B0604020202020204" pitchFamily="34" charset="0"/>
              </a:rPr>
              <a:t>, ciddi ve yakın tehlikeyle karşı karşıya kaldığında iş sağlığı ve güvenliği kuruluna, kurulun bulunmadığı yerlerde ise işverene bu durumun giderilmesi için başvuracak.</a:t>
            </a:r>
          </a:p>
        </p:txBody>
      </p:sp>
      <p:sp>
        <p:nvSpPr>
          <p:cNvPr id="6"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7123659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Dikdörtgen 2"/>
          <p:cNvSpPr>
            <a:spLocks noChangeArrowheads="1"/>
          </p:cNvSpPr>
          <p:nvPr/>
        </p:nvSpPr>
        <p:spPr bwMode="auto">
          <a:xfrm>
            <a:off x="533400" y="1958975"/>
            <a:ext cx="81534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i="1">
                <a:latin typeface="Calibri" panose="020F0502020204030204" pitchFamily="34" charset="0"/>
                <a:cs typeface="Arial" panose="020B0604020202020204" pitchFamily="34" charset="0"/>
              </a:rPr>
              <a:t>Çalışanın talebi doğrultusunda karar verildiği takdirde gerekli tedbirler alınıncaya kadar, çalışmaktan kaçınma hakkına sahip olacak.</a:t>
            </a:r>
          </a:p>
          <a:p>
            <a:pPr algn="just" eaLnBrk="1" hangingPunct="1">
              <a:spcBef>
                <a:spcPct val="0"/>
              </a:spcBef>
              <a:buClrTx/>
              <a:buSzTx/>
              <a:buFontTx/>
              <a:buNone/>
            </a:pPr>
            <a:r>
              <a:rPr lang="tr-TR" altLang="tr-TR" sz="2000" i="1">
                <a:latin typeface="Calibri" panose="020F0502020204030204" pitchFamily="34" charset="0"/>
                <a:cs typeface="Arial" panose="020B0604020202020204" pitchFamily="34" charset="0"/>
              </a:rPr>
              <a:t>Talep ettiği halde gerekli tedbirlerin alınmadığı durumlarda çalışanlar iş sözleşmelerini feshedebilecek.</a:t>
            </a:r>
          </a:p>
          <a:p>
            <a:pPr algn="just" eaLnBrk="1" hangingPunct="1">
              <a:spcBef>
                <a:spcPct val="0"/>
              </a:spcBef>
              <a:buClrTx/>
              <a:buSzTx/>
              <a:buFontTx/>
              <a:buNone/>
            </a:pPr>
            <a:r>
              <a:rPr lang="tr-TR" altLang="tr-TR" sz="2000" i="1">
                <a:latin typeface="Calibri" panose="020F0502020204030204" pitchFamily="34" charset="0"/>
                <a:cs typeface="Arial" panose="020B0604020202020204" pitchFamily="34" charset="0"/>
              </a:rPr>
              <a:t>Çalışan; gerekli tedbirler alınıncaya kadar çalışmaktan kaçınma hakkını kullandığı dönemde ücretini alacak.</a:t>
            </a:r>
          </a:p>
          <a:p>
            <a:pPr algn="just" eaLnBrk="1" hangingPunct="1">
              <a:spcBef>
                <a:spcPct val="0"/>
              </a:spcBef>
              <a:buClrTx/>
              <a:buSzTx/>
              <a:buFontTx/>
              <a:buNone/>
            </a:pPr>
            <a:r>
              <a:rPr lang="tr-TR" altLang="tr-TR" sz="2000" i="1">
                <a:latin typeface="Calibri" panose="020F0502020204030204" pitchFamily="34" charset="0"/>
                <a:cs typeface="Arial" panose="020B0604020202020204" pitchFamily="34" charset="0"/>
              </a:rPr>
              <a:t>Çalışan, bu dönemde iş sözleşmesinden doğan ve kanunlardan gelen haklarını da kullanabilecek.</a:t>
            </a: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42394986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Dikdörtgen 4"/>
          <p:cNvSpPr>
            <a:spLocks noChangeArrowheads="1"/>
          </p:cNvSpPr>
          <p:nvPr/>
        </p:nvSpPr>
        <p:spPr bwMode="auto">
          <a:xfrm>
            <a:off x="533400" y="1882775"/>
            <a:ext cx="80772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sz="2000" b="1" i="1" dirty="0">
                <a:latin typeface="Calibri" panose="020F0502020204030204" pitchFamily="34" charset="0"/>
              </a:rPr>
              <a:t>İ</a:t>
            </a:r>
            <a:r>
              <a:rPr lang="tr-TR" sz="2000" b="1" i="1" dirty="0" smtClean="0">
                <a:latin typeface="Calibri" panose="020F0502020204030204" pitchFamily="34" charset="0"/>
              </a:rPr>
              <a:t>ş merkezlerinde iş sağlığı ve güvenliği koordinasyonu</a:t>
            </a:r>
          </a:p>
          <a:p>
            <a:pPr algn="just">
              <a:spcBef>
                <a:spcPct val="0"/>
              </a:spcBef>
              <a:buClrTx/>
              <a:buSzTx/>
              <a:buNone/>
            </a:pPr>
            <a:endParaRPr lang="tr-TR" altLang="tr-TR" sz="2000" i="1" dirty="0">
              <a:solidFill>
                <a:srgbClr val="C00000"/>
              </a:solidFill>
              <a:latin typeface="Calibri" panose="020F0502020204030204" pitchFamily="34" charset="0"/>
              <a:cs typeface="Arial" panose="020B0604020202020204" pitchFamily="34" charset="0"/>
            </a:endParaRPr>
          </a:p>
          <a:p>
            <a:pPr algn="just">
              <a:spcBef>
                <a:spcPct val="0"/>
              </a:spcBef>
              <a:buClrTx/>
              <a:buSzTx/>
              <a:buNone/>
            </a:pPr>
            <a:r>
              <a:rPr lang="tr-TR" altLang="tr-TR" sz="2000" i="1" dirty="0" smtClean="0">
                <a:latin typeface="Calibri" panose="020F0502020204030204" pitchFamily="34" charset="0"/>
                <a:cs typeface="Arial" panose="020B0604020202020204" pitchFamily="34" charset="0"/>
              </a:rPr>
              <a:t>Aynı </a:t>
            </a:r>
            <a:r>
              <a:rPr lang="tr-TR" altLang="tr-TR" sz="2000" i="1" dirty="0">
                <a:latin typeface="Calibri" panose="020F0502020204030204" pitchFamily="34" charset="0"/>
                <a:cs typeface="Arial" panose="020B0604020202020204" pitchFamily="34" charset="0"/>
              </a:rPr>
              <a:t>işyerinde birden fazla işveren olması durumunda işverenler, mesleki riskler ve önlenmesi konularında birbirlerini ve çalışan temsilcilerini bilgilendirecek.</a:t>
            </a: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İş merkezleri, iş hanları, alışveriş merkezi ve sanayi bölgeleri gibi yerlerde ise işyerleri arasında iş sağlığı ve güvenliği konusunda koordinasyon yönetim tarafından sağlanacak.</a:t>
            </a: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Yönetim, işyerlerinin birbirlerini etkileyebileceği tehlikeler konusunda gerekli tedbirleri almaları için işverenleri uyaracak</a:t>
            </a:r>
            <a:r>
              <a:rPr lang="tr-TR" altLang="tr-TR" sz="2000" i="1" dirty="0" smtClean="0">
                <a:latin typeface="Calibri" panose="020F0502020204030204" pitchFamily="34" charset="0"/>
                <a:cs typeface="Arial" panose="020B0604020202020204" pitchFamily="34" charset="0"/>
              </a:rPr>
              <a:t>.</a:t>
            </a:r>
          </a:p>
          <a:p>
            <a:pPr algn="just">
              <a:spcBef>
                <a:spcPct val="0"/>
              </a:spcBef>
              <a:buClrTx/>
              <a:buSzTx/>
              <a:buNone/>
            </a:pPr>
            <a:r>
              <a:rPr lang="tr-TR" altLang="tr-TR" sz="2000" i="1" dirty="0">
                <a:latin typeface="Calibri" panose="020F0502020204030204" pitchFamily="34" charset="0"/>
                <a:cs typeface="Arial" panose="020B0604020202020204" pitchFamily="34" charset="0"/>
              </a:rPr>
              <a:t>Uyarılara uymayan işyerleri ise yönetim tarafından Çalışma ve Sosyal Güvenlik Bakanlığı’na bildirecek.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4152727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Dikdörtgen 2"/>
          <p:cNvSpPr>
            <a:spLocks noChangeArrowheads="1"/>
          </p:cNvSpPr>
          <p:nvPr/>
        </p:nvSpPr>
        <p:spPr bwMode="auto">
          <a:xfrm>
            <a:off x="609600" y="1149940"/>
            <a:ext cx="80010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altLang="tr-TR" sz="2000" b="1" i="1" dirty="0">
                <a:latin typeface="Calibri" panose="020F0502020204030204" pitchFamily="34" charset="0"/>
                <a:cs typeface="Arial" panose="020B0604020202020204" pitchFamily="34" charset="0"/>
              </a:rPr>
              <a:t>Hayati tehlike </a:t>
            </a:r>
            <a:r>
              <a:rPr lang="tr-TR" altLang="tr-TR" sz="2000" b="1" i="1" dirty="0" smtClean="0">
                <a:latin typeface="Calibri" panose="020F0502020204030204" pitchFamily="34" charset="0"/>
                <a:cs typeface="Arial" panose="020B0604020202020204" pitchFamily="34" charset="0"/>
              </a:rPr>
              <a:t>tespitinde işin durdurulması</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Hayati </a:t>
            </a:r>
            <a:r>
              <a:rPr lang="tr-TR" altLang="tr-TR" sz="2000" i="1" dirty="0">
                <a:latin typeface="Calibri" panose="020F0502020204030204" pitchFamily="34" charset="0"/>
                <a:cs typeface="Arial" panose="020B0604020202020204" pitchFamily="34" charset="0"/>
              </a:rPr>
              <a:t>tehlike tespitinde bu tehlike giderilinceye kadar, işyerinin tamamı değil sadece bu tehlikeden doğabilecek riskin etkileyebileceği alanda iş durdurulacak.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Böylece işyerinin tamamen kapatılmasıyla yaşanabilecek mağduriyetler önlenmiş olacak.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İşveren, işin durdurulması sebebiyle işsiz kalan çalışanlara, ücretlerini ödemeye devam edecek</a:t>
            </a:r>
            <a:r>
              <a:rPr lang="tr-TR" altLang="tr-TR" sz="2000" i="1" dirty="0" smtClean="0">
                <a:latin typeface="Calibri" panose="020F0502020204030204" pitchFamily="34" charset="0"/>
                <a:cs typeface="Arial" panose="020B0604020202020204" pitchFamily="34" charset="0"/>
              </a:rPr>
              <a:t>.</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a:spcBef>
                <a:spcPct val="0"/>
              </a:spcBef>
              <a:buClrTx/>
              <a:buSzTx/>
              <a:buNone/>
            </a:pPr>
            <a:r>
              <a:rPr lang="tr-TR" altLang="tr-TR" sz="2000" i="1" dirty="0">
                <a:latin typeface="Calibri" panose="020F0502020204030204" pitchFamily="34" charset="0"/>
                <a:cs typeface="Arial" panose="020B0604020202020204" pitchFamily="34" charset="0"/>
              </a:rPr>
              <a:t>Çalışanlar, ücretlerinde bir düşüş olmaması kaydı ile meslek veya durumlarına göre başka bir işe yönlendirilebilecek.</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42420318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2701925"/>
            <a:ext cx="5400675"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1" name="Dikdörtgen 2"/>
          <p:cNvSpPr>
            <a:spLocks noChangeArrowheads="1"/>
          </p:cNvSpPr>
          <p:nvPr/>
        </p:nvSpPr>
        <p:spPr bwMode="auto">
          <a:xfrm>
            <a:off x="533400" y="1314992"/>
            <a:ext cx="81534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a:spcBef>
                <a:spcPct val="0"/>
              </a:spcBef>
              <a:buClrTx/>
              <a:buSzTx/>
              <a:buNone/>
            </a:pPr>
            <a:r>
              <a:rPr lang="tr-TR" altLang="tr-TR" sz="2000" b="1" i="1" dirty="0">
                <a:latin typeface="Calibri" panose="020F0502020204030204" pitchFamily="34" charset="0"/>
                <a:cs typeface="Arial" panose="020B0604020202020204" pitchFamily="34" charset="0"/>
              </a:rPr>
              <a:t>Büyük endüstriyel </a:t>
            </a:r>
            <a:r>
              <a:rPr lang="tr-TR" altLang="tr-TR" sz="2000" b="1" i="1" dirty="0" smtClean="0">
                <a:latin typeface="Calibri" panose="020F0502020204030204" pitchFamily="34" charset="0"/>
                <a:cs typeface="Arial" panose="020B0604020202020204" pitchFamily="34" charset="0"/>
              </a:rPr>
              <a:t>kaza riski için önceden tedbir</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Büyük </a:t>
            </a:r>
            <a:r>
              <a:rPr lang="tr-TR" altLang="tr-TR" sz="2000" i="1" dirty="0">
                <a:latin typeface="Calibri" panose="020F0502020204030204" pitchFamily="34" charset="0"/>
                <a:cs typeface="Arial" panose="020B0604020202020204" pitchFamily="34" charset="0"/>
              </a:rPr>
              <a:t>endüstriyel kaza oluşabilecek işyerlerinde, kaza önleme politika belgesi veya güvenlik raporu, işyeri çalışmaya başlamadan önce istenecek.</a:t>
            </a:r>
          </a:p>
        </p:txBody>
      </p:sp>
      <p:sp>
        <p:nvSpPr>
          <p:cNvPr id="6"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42069723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Dikdörtgen 2"/>
          <p:cNvSpPr>
            <a:spLocks noChangeArrowheads="1"/>
          </p:cNvSpPr>
          <p:nvPr/>
        </p:nvSpPr>
        <p:spPr bwMode="auto">
          <a:xfrm>
            <a:off x="609599" y="1083487"/>
            <a:ext cx="822089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algn="just" eaLnBrk="1" hangingPunct="1">
              <a:spcBef>
                <a:spcPct val="0"/>
              </a:spcBef>
              <a:buClrTx/>
              <a:buSzTx/>
              <a:buFontTx/>
              <a:buNone/>
            </a:pPr>
            <a:r>
              <a:rPr lang="tr-TR" altLang="tr-TR" sz="2000" b="1" i="1" dirty="0" smtClean="0">
                <a:latin typeface="Calibri" panose="020F0502020204030204" pitchFamily="34" charset="0"/>
                <a:cs typeface="Arial" panose="020B0604020202020204" pitchFamily="34" charset="0"/>
              </a:rPr>
              <a:t>İdari yaptırımlar etkinleştiriliyor</a:t>
            </a: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r>
              <a:rPr lang="tr-TR" altLang="tr-TR" sz="2000" i="1" dirty="0" smtClean="0">
                <a:latin typeface="Calibri" panose="020F0502020204030204" pitchFamily="34" charset="0"/>
                <a:cs typeface="Arial" panose="020B0604020202020204" pitchFamily="34" charset="0"/>
              </a:rPr>
              <a:t>İşyerlerindeki </a:t>
            </a:r>
            <a:r>
              <a:rPr lang="tr-TR" altLang="tr-TR" sz="2000" i="1" dirty="0">
                <a:latin typeface="Calibri" panose="020F0502020204030204" pitchFamily="34" charset="0"/>
                <a:cs typeface="Arial" panose="020B0604020202020204" pitchFamily="34" charset="0"/>
              </a:rPr>
              <a:t>çalışma hayatının teftişinde, iş sağlığı ve güvenliği koşullarının iyileştirilmesi için iş müfettişleri görev alacak.</a:t>
            </a: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Kanuna aykırılığın tespiti durumunda, idari para cezaları daha caydırıcı halde uygulanacak.</a:t>
            </a: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İşveren, iş güvenliği uzmanı veya işyeri hekimi görevlendirmediğinde her bir kişi için 5.000 lira ceza ödeyecek.</a:t>
            </a:r>
          </a:p>
          <a:p>
            <a:pPr algn="just" eaLnBrk="1" hangingPunct="1">
              <a:spcBef>
                <a:spcPct val="0"/>
              </a:spcBef>
              <a:buClrTx/>
              <a:buSzTx/>
              <a:buFontTx/>
              <a:buNone/>
            </a:pPr>
            <a:r>
              <a:rPr lang="tr-TR" altLang="tr-TR" sz="2000" i="1" dirty="0">
                <a:latin typeface="Calibri" panose="020F0502020204030204" pitchFamily="34" charset="0"/>
                <a:cs typeface="Arial" panose="020B0604020202020204" pitchFamily="34" charset="0"/>
              </a:rPr>
              <a:t>Aykırılığın devam ettiği her ay için de aynı miktar uygulanacak</a:t>
            </a:r>
            <a:r>
              <a:rPr lang="tr-TR" altLang="tr-TR" sz="2000" i="1" dirty="0" smtClean="0">
                <a:latin typeface="Calibri" panose="020F0502020204030204" pitchFamily="34" charset="0"/>
                <a:cs typeface="Arial" panose="020B0604020202020204" pitchFamily="34" charset="0"/>
              </a:rPr>
              <a:t>.</a:t>
            </a:r>
          </a:p>
          <a:p>
            <a:pPr algn="just">
              <a:spcBef>
                <a:spcPct val="0"/>
              </a:spcBef>
              <a:buClrTx/>
              <a:buSzTx/>
              <a:buNone/>
            </a:pPr>
            <a:r>
              <a:rPr lang="tr-TR" altLang="tr-TR" sz="2000" i="1" dirty="0">
                <a:latin typeface="Calibri" panose="020F0502020204030204" pitchFamily="34" charset="0"/>
                <a:cs typeface="Arial" panose="020B0604020202020204" pitchFamily="34" charset="0"/>
              </a:rPr>
              <a:t>Risk değerlendirmesi yapmayan işverene 3.000 lira, aykırılığın devam ettiği her ay için 4.500 lira idari para cezası uygulanacak.</a:t>
            </a:r>
          </a:p>
          <a:p>
            <a:pPr algn="just">
              <a:spcBef>
                <a:spcPct val="0"/>
              </a:spcBef>
              <a:buClrTx/>
              <a:buSzTx/>
              <a:buNone/>
            </a:pPr>
            <a:r>
              <a:rPr lang="tr-TR" altLang="tr-TR" sz="2000" i="1" dirty="0">
                <a:latin typeface="Calibri" panose="020F0502020204030204" pitchFamily="34" charset="0"/>
                <a:cs typeface="Arial" panose="020B0604020202020204" pitchFamily="34" charset="0"/>
              </a:rPr>
              <a:t>İşverenin iş kazası veya meslek hastalığını </a:t>
            </a:r>
            <a:r>
              <a:rPr lang="tr-TR" altLang="tr-TR" sz="2000" i="1" dirty="0" err="1">
                <a:latin typeface="Calibri" panose="020F0502020204030204" pitchFamily="34" charset="0"/>
                <a:cs typeface="Arial" panose="020B0604020202020204" pitchFamily="34" charset="0"/>
              </a:rPr>
              <a:t>SGK’ya</a:t>
            </a:r>
            <a:r>
              <a:rPr lang="tr-TR" altLang="tr-TR" sz="2000" i="1" dirty="0">
                <a:latin typeface="Calibri" panose="020F0502020204030204" pitchFamily="34" charset="0"/>
                <a:cs typeface="Arial" panose="020B0604020202020204" pitchFamily="34" charset="0"/>
              </a:rPr>
              <a:t> bildirmemesinin </a:t>
            </a:r>
            <a:r>
              <a:rPr lang="it-IT" altLang="tr-TR" sz="2000" i="1" dirty="0">
                <a:latin typeface="Calibri" panose="020F0502020204030204" pitchFamily="34" charset="0"/>
                <a:cs typeface="Arial" panose="020B0604020202020204" pitchFamily="34" charset="0"/>
              </a:rPr>
              <a:t>cezası da 2.000 lira olacak.</a:t>
            </a:r>
          </a:p>
          <a:p>
            <a:pPr algn="just">
              <a:spcBef>
                <a:spcPct val="0"/>
              </a:spcBef>
              <a:buClrTx/>
              <a:buSzTx/>
              <a:buNone/>
            </a:pPr>
            <a:r>
              <a:rPr lang="tr-TR" altLang="tr-TR" sz="2000" i="1" dirty="0">
                <a:latin typeface="Calibri" panose="020F0502020204030204" pitchFamily="34" charset="0"/>
                <a:cs typeface="Arial" panose="020B0604020202020204" pitchFamily="34" charset="0"/>
              </a:rPr>
              <a:t>Büyük kaza önleme politika belgesi hazırlamayan işverene 50.000 </a:t>
            </a:r>
            <a:r>
              <a:rPr lang="it-IT" altLang="tr-TR" sz="2000" i="1" dirty="0">
                <a:latin typeface="Calibri" panose="020F0502020204030204" pitchFamily="34" charset="0"/>
                <a:cs typeface="Arial" panose="020B0604020202020204" pitchFamily="34" charset="0"/>
              </a:rPr>
              <a:t>lira idari para cezası verilecek.</a:t>
            </a: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Tx/>
              <a:buNone/>
            </a:pPr>
            <a:endParaRPr lang="tr-TR" altLang="tr-TR" sz="2000" i="1" dirty="0">
              <a:latin typeface="Calibri" panose="020F0502020204030204" pitchFamily="34" charset="0"/>
              <a:cs typeface="Arial" panose="020B0604020202020204" pitchFamily="34" charset="0"/>
            </a:endParaRP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71293862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Dikdörtgen 2"/>
          <p:cNvSpPr>
            <a:spLocks noChangeArrowheads="1"/>
          </p:cNvSpPr>
          <p:nvPr/>
        </p:nvSpPr>
        <p:spPr bwMode="auto">
          <a:xfrm>
            <a:off x="685800" y="1203954"/>
            <a:ext cx="818388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marL="0" indent="0" algn="just" eaLnBrk="1" hangingPunct="1">
              <a:spcBef>
                <a:spcPct val="0"/>
              </a:spcBef>
              <a:buClrTx/>
              <a:buSzTx/>
              <a:buNone/>
            </a:pPr>
            <a:r>
              <a:rPr lang="tr-TR" altLang="tr-TR" sz="2000" b="1" i="1" dirty="0" smtClean="0">
                <a:latin typeface="Calibri" panose="020F0502020204030204" pitchFamily="34" charset="0"/>
                <a:cs typeface="Arial" panose="020B0604020202020204" pitchFamily="34" charset="0"/>
              </a:rPr>
              <a:t>İşveren Açısından Getirdikleri</a:t>
            </a:r>
          </a:p>
          <a:p>
            <a:pPr algn="just" eaLnBrk="1" hangingPunct="1">
              <a:spcBef>
                <a:spcPct val="0"/>
              </a:spcBef>
              <a:buClrTx/>
              <a:buSzTx/>
              <a:buFont typeface="Wingdings" panose="05000000000000000000" pitchFamily="2" charset="2"/>
              <a:buChar char="§"/>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İş </a:t>
            </a:r>
            <a:r>
              <a:rPr lang="tr-TR" altLang="tr-TR" sz="2000" i="1" dirty="0">
                <a:latin typeface="Calibri" panose="020F0502020204030204" pitchFamily="34" charset="0"/>
                <a:cs typeface="Arial" panose="020B0604020202020204" pitchFamily="34" charset="0"/>
              </a:rPr>
              <a:t>sağlığı ve güvenliği koşullarını iyileştirme ve bunun sürekliliğini sağlama.</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Çalışanın sağlık ve güvenlik yönünden işe uygunluğunu dikkate alma.</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Risk değerlendirme raporlarını da göz önünde bulundurarak genel bir önleme politikası geliştirme.</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Mesleki risklerin önlenmesi için, eğitim ve bilgi verilmesi dâhil her türlü tedbiri alma.</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Çalışma ortamında gerekli kontrol, ölçüm, inceleme ve araştırmaları yaptırma.</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İzleme, denetleme ve uygunsuzlukları giderme.</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Çalışanların hayati tehlike bulunan yerlere girmemesi için gerekli tedbirleri alma.</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Aynı çalışma alanını birden fazla işverenin paylaşması durumunda koordinasyon sağlama.</a:t>
            </a: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64863173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Dikdörtgen 2"/>
          <p:cNvSpPr>
            <a:spLocks noChangeArrowheads="1"/>
          </p:cNvSpPr>
          <p:nvPr/>
        </p:nvSpPr>
        <p:spPr bwMode="auto">
          <a:xfrm>
            <a:off x="609600" y="1660525"/>
            <a:ext cx="80010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a:solidFill>
                  <a:schemeClr val="tx1"/>
                </a:solidFill>
                <a:latin typeface="Verdana" panose="020B0604030504040204" pitchFamily="34" charset="0"/>
              </a:defRPr>
            </a:lvl9pPr>
          </a:lstStyle>
          <a:p>
            <a:pPr marL="0" indent="0" algn="just" eaLnBrk="1" hangingPunct="1">
              <a:spcBef>
                <a:spcPct val="0"/>
              </a:spcBef>
              <a:buClrTx/>
              <a:buSzTx/>
              <a:buNone/>
            </a:pPr>
            <a:r>
              <a:rPr lang="tr-TR" altLang="tr-TR" sz="2000" b="1" i="1" dirty="0" smtClean="0">
                <a:latin typeface="Calibri" panose="020F0502020204030204" pitchFamily="34" charset="0"/>
                <a:cs typeface="Arial" panose="020B0604020202020204" pitchFamily="34" charset="0"/>
              </a:rPr>
              <a:t>Çalışanlar Açısından Getirdikleri</a:t>
            </a:r>
          </a:p>
          <a:p>
            <a:pPr algn="just" eaLnBrk="1" hangingPunct="1">
              <a:spcBef>
                <a:spcPct val="0"/>
              </a:spcBef>
              <a:buClrTx/>
              <a:buSzTx/>
              <a:buFont typeface="Wingdings" panose="05000000000000000000" pitchFamily="2" charset="2"/>
              <a:buChar char="§"/>
            </a:pPr>
            <a:endParaRPr lang="tr-TR" altLang="tr-TR" sz="2000" i="1" dirty="0">
              <a:latin typeface="Calibri" panose="020F0502020204030204" pitchFamily="34" charset="0"/>
              <a:cs typeface="Arial" panose="020B0604020202020204" pitchFamily="34" charset="0"/>
            </a:endParaRPr>
          </a:p>
          <a:p>
            <a:pPr algn="just" eaLnBrk="1" hangingPunct="1">
              <a:spcBef>
                <a:spcPct val="0"/>
              </a:spcBef>
              <a:buClrTx/>
              <a:buSzTx/>
              <a:buFont typeface="Wingdings" panose="05000000000000000000" pitchFamily="2" charset="2"/>
              <a:buChar char="§"/>
            </a:pPr>
            <a:r>
              <a:rPr lang="tr-TR" altLang="tr-TR" sz="2000" i="1" dirty="0" smtClean="0">
                <a:latin typeface="Calibri" panose="020F0502020204030204" pitchFamily="34" charset="0"/>
                <a:cs typeface="Arial" panose="020B0604020202020204" pitchFamily="34" charset="0"/>
              </a:rPr>
              <a:t>Sayı </a:t>
            </a:r>
            <a:r>
              <a:rPr lang="tr-TR" altLang="tr-TR" sz="2000" i="1" dirty="0">
                <a:latin typeface="Calibri" panose="020F0502020204030204" pitchFamily="34" charset="0"/>
                <a:cs typeface="Arial" panose="020B0604020202020204" pitchFamily="34" charset="0"/>
              </a:rPr>
              <a:t>sınırı olmaksızın iş sağlığı ve güvenliği hizmetlerinden yararlanma.</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İşyerlerindeki iş sağlığı ve güvenliği çalışmaları ile ilgili görüş verme ve aktif katılım sağlayabilme.</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Ciddi ve yakın tehlike ile karşı karşıya kalması durumunda, gerekli tedbirler alınıncaya kadar çalışmaktan kaçınma.</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İş sağlığı ve güvenliği konularında eğitim alıp, bilgilenme.</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İş sağlığı ve güvenliği konularında temsil edilme.</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Kendisinin ve çalışma arkadaşlarının sağlık ve güvenliklerini tehlikeye düşürmeme.</a:t>
            </a:r>
          </a:p>
          <a:p>
            <a:pPr algn="just" eaLnBrk="1" hangingPunct="1">
              <a:spcBef>
                <a:spcPct val="0"/>
              </a:spcBef>
              <a:buClrTx/>
              <a:buSzTx/>
              <a:buFont typeface="Wingdings" panose="05000000000000000000" pitchFamily="2" charset="2"/>
              <a:buChar char="§"/>
            </a:pPr>
            <a:r>
              <a:rPr lang="tr-TR" altLang="tr-TR" sz="2000" i="1" dirty="0">
                <a:latin typeface="Calibri" panose="020F0502020204030204" pitchFamily="34" charset="0"/>
                <a:cs typeface="Arial" panose="020B0604020202020204" pitchFamily="34" charset="0"/>
              </a:rPr>
              <a:t>Kendilerine verilen üretim ve korunmayla ilgili tüm araç ve donanımları doğru kullanma.</a:t>
            </a:r>
          </a:p>
        </p:txBody>
      </p:sp>
      <p:sp>
        <p:nvSpPr>
          <p:cNvPr id="5"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6"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7"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2"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3"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234110853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609600" y="1142540"/>
            <a:ext cx="8001000" cy="5016758"/>
          </a:xfrm>
          <a:prstGeom prst="rect">
            <a:avLst/>
          </a:prstGeom>
        </p:spPr>
        <p:txBody>
          <a:bodyPr>
            <a:spAutoFit/>
          </a:bodyPr>
          <a:lstStyle/>
          <a:p>
            <a:pPr algn="just">
              <a:defRPr/>
            </a:pPr>
            <a:r>
              <a:rPr lang="tr-TR" sz="2000" b="1" i="1" dirty="0">
                <a:latin typeface="Calibri" panose="020F0502020204030204" pitchFamily="34" charset="0"/>
              </a:rPr>
              <a:t>İ</a:t>
            </a:r>
            <a:r>
              <a:rPr lang="tr-TR" sz="2000" b="1" i="1" dirty="0" smtClean="0">
                <a:latin typeface="Calibri" panose="020F0502020204030204" pitchFamily="34" charset="0"/>
              </a:rPr>
              <a:t>şverenlerin Genel Yükümlülükleri</a:t>
            </a:r>
          </a:p>
          <a:p>
            <a:pPr algn="just">
              <a:defRPr/>
            </a:pPr>
            <a:endParaRPr lang="tr-TR" sz="2000" i="1" dirty="0">
              <a:latin typeface="Calibri" panose="020F0502020204030204" pitchFamily="34" charset="0"/>
              <a:cs typeface="Arial" panose="020B0604020202020204" pitchFamily="34" charset="0"/>
            </a:endParaRPr>
          </a:p>
          <a:p>
            <a:pPr algn="just" eaLnBrk="1" hangingPunct="1">
              <a:spcBef>
                <a:spcPts val="0"/>
              </a:spcBef>
              <a:buFont typeface="Wingdings 2" pitchFamily="18" charset="2"/>
              <a:buNone/>
              <a:defRPr/>
            </a:pPr>
            <a:r>
              <a:rPr lang="tr-TR" sz="2000" i="1" dirty="0" smtClean="0">
                <a:latin typeface="Calibri" panose="020F0502020204030204" pitchFamily="34" charset="0"/>
                <a:cs typeface="Arial" panose="020B0604020202020204" pitchFamily="34" charset="0"/>
              </a:rPr>
              <a:t>1.İşveren</a:t>
            </a:r>
            <a:r>
              <a:rPr lang="tr-TR" sz="2000" i="1" dirty="0">
                <a:latin typeface="Calibri" panose="020F0502020204030204" pitchFamily="34" charset="0"/>
                <a:cs typeface="Arial" panose="020B0604020202020204" pitchFamily="34" charset="0"/>
              </a:rPr>
              <a:t>, çalışanların işle ilgili sağlık ve güvenliğini sağlamakla yükümlü olup bu çerçevede;</a:t>
            </a:r>
          </a:p>
          <a:p>
            <a:pPr marL="457200" indent="-457200" eaLnBrk="1" hangingPunct="1">
              <a:spcBef>
                <a:spcPts val="0"/>
              </a:spcBef>
              <a:buFont typeface="Wingdings 2" pitchFamily="18" charset="2"/>
              <a:buNone/>
              <a:defRPr/>
            </a:pPr>
            <a:endParaRPr lang="tr-TR" sz="2000" i="1" dirty="0">
              <a:latin typeface="Calibri" panose="020F0502020204030204" pitchFamily="34" charset="0"/>
              <a:cs typeface="Arial" panose="020B0604020202020204" pitchFamily="34" charset="0"/>
            </a:endParaRPr>
          </a:p>
          <a:p>
            <a:pPr marL="285750" indent="-285750" algn="just" eaLnBrk="1" hangingPunct="1">
              <a:spcBef>
                <a:spcPts val="0"/>
              </a:spcBef>
              <a:buFont typeface="Wingdings" panose="05000000000000000000" pitchFamily="2" charset="2"/>
              <a:buChar char="§"/>
              <a:defRPr/>
            </a:pPr>
            <a:r>
              <a:rPr lang="tr-TR" sz="2000" i="1" dirty="0">
                <a:latin typeface="Calibri" panose="020F0502020204030204" pitchFamily="34" charset="0"/>
                <a:cs typeface="Arial" panose="020B0604020202020204" pitchFamily="34" charset="0"/>
              </a:rPr>
              <a:t>Mesleki risklerin önlenmesi, eğitim ve bilgi verilmesi dâhil her türlü tedbirin alınması, organizasyonun yapılması, gerekli araç ve gereçlerin sağlanması, sağlık ve güvenlik tedbirlerinin değişen şartlara uygun hale getirilmesi ve mevcut durumun iyileştirilmesi için çalışmalar yapar.</a:t>
            </a:r>
          </a:p>
          <a:p>
            <a:pPr marL="285750" indent="-285750" algn="just" eaLnBrk="1" hangingPunct="1">
              <a:spcBef>
                <a:spcPts val="0"/>
              </a:spcBef>
              <a:buFont typeface="Wingdings" panose="05000000000000000000" pitchFamily="2" charset="2"/>
              <a:buChar char="§"/>
              <a:defRPr/>
            </a:pPr>
            <a:r>
              <a:rPr lang="tr-TR" sz="2000" i="1" dirty="0">
                <a:latin typeface="Calibri" panose="020F0502020204030204" pitchFamily="34" charset="0"/>
                <a:cs typeface="Arial" panose="020B0604020202020204" pitchFamily="34" charset="0"/>
              </a:rPr>
              <a:t>İşyerinde alınan iş sağlığı ve güvenliği tedbirlerine uyulup uyulmadığını izler, denetler ve uygunsuzlukların giderilmesini sağlar.</a:t>
            </a:r>
          </a:p>
          <a:p>
            <a:pPr marL="285750" indent="-285750" algn="just" eaLnBrk="1" hangingPunct="1">
              <a:spcBef>
                <a:spcPts val="0"/>
              </a:spcBef>
              <a:buFont typeface="Wingdings" panose="05000000000000000000" pitchFamily="2" charset="2"/>
              <a:buChar char="§"/>
              <a:defRPr/>
            </a:pPr>
            <a:r>
              <a:rPr lang="tr-TR" sz="2000" i="1" dirty="0">
                <a:latin typeface="Calibri" panose="020F0502020204030204" pitchFamily="34" charset="0"/>
                <a:cs typeface="Arial" panose="020B0604020202020204" pitchFamily="34" charset="0"/>
              </a:rPr>
              <a:t>Risk değerlendirmesi yapar veya yaptırır.</a:t>
            </a:r>
          </a:p>
          <a:p>
            <a:pPr marL="285750" indent="-285750" algn="just" eaLnBrk="1" hangingPunct="1">
              <a:spcBef>
                <a:spcPts val="0"/>
              </a:spcBef>
              <a:buFont typeface="Wingdings" panose="05000000000000000000" pitchFamily="2" charset="2"/>
              <a:buChar char="§"/>
              <a:defRPr/>
            </a:pPr>
            <a:r>
              <a:rPr lang="tr-TR" sz="2000" i="1" dirty="0">
                <a:latin typeface="Calibri" panose="020F0502020204030204" pitchFamily="34" charset="0"/>
                <a:cs typeface="Arial" panose="020B0604020202020204" pitchFamily="34" charset="0"/>
              </a:rPr>
              <a:t>Çalışana görev verirken, çalışanın sağlık ve güvenlik yönünden işe uygunluğunu göz önüne alır.</a:t>
            </a:r>
          </a:p>
          <a:p>
            <a:pPr marL="285750" indent="-285750" algn="just" eaLnBrk="1" hangingPunct="1">
              <a:spcBef>
                <a:spcPts val="0"/>
              </a:spcBef>
              <a:buFont typeface="Wingdings" panose="05000000000000000000" pitchFamily="2" charset="2"/>
              <a:buChar char="§"/>
              <a:defRPr/>
            </a:pPr>
            <a:r>
              <a:rPr lang="tr-TR" sz="2000" i="1" dirty="0">
                <a:latin typeface="Calibri" panose="020F0502020204030204" pitchFamily="34" charset="0"/>
                <a:cs typeface="Arial" panose="020B0604020202020204" pitchFamily="34" charset="0"/>
              </a:rPr>
              <a:t>Yeterli bilgi ve talimat verilenler dışındaki çalışanların hayati ve özel tehlike bulunan yerlere girmemesi için gerekli tedbirleri alır.</a:t>
            </a:r>
            <a:endParaRPr lang="tr-TR" sz="2000" b="1" i="1" dirty="0">
              <a:latin typeface="Calibri" panose="020F0502020204030204" pitchFamily="34" charset="0"/>
              <a:cs typeface="Arial" panose="020B0604020202020204" pitchFamily="34" charset="0"/>
            </a:endParaRPr>
          </a:p>
        </p:txBody>
      </p:sp>
      <p:sp>
        <p:nvSpPr>
          <p:cNvPr id="6"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0621115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609600" y="1142540"/>
            <a:ext cx="8001000" cy="3170099"/>
          </a:xfrm>
          <a:prstGeom prst="rect">
            <a:avLst/>
          </a:prstGeom>
        </p:spPr>
        <p:txBody>
          <a:bodyPr>
            <a:spAutoFit/>
          </a:bodyPr>
          <a:lstStyle/>
          <a:p>
            <a:pPr algn="just">
              <a:defRPr/>
            </a:pPr>
            <a:r>
              <a:rPr lang="tr-TR" sz="2000" b="1" i="1" dirty="0">
                <a:latin typeface="Calibri" panose="020F0502020204030204" pitchFamily="34" charset="0"/>
              </a:rPr>
              <a:t>İ</a:t>
            </a:r>
            <a:r>
              <a:rPr lang="tr-TR" sz="2000" b="1" i="1" dirty="0" smtClean="0">
                <a:latin typeface="Calibri" panose="020F0502020204030204" pitchFamily="34" charset="0"/>
              </a:rPr>
              <a:t>şverenlerin Genel Yükümlülükleri</a:t>
            </a:r>
          </a:p>
          <a:p>
            <a:pPr algn="just">
              <a:defRPr/>
            </a:pPr>
            <a:endParaRPr lang="tr-TR" sz="2000" i="1" dirty="0">
              <a:latin typeface="Calibri" panose="020F0502020204030204" pitchFamily="34" charset="0"/>
              <a:cs typeface="Arial" panose="020B0604020202020204" pitchFamily="34" charset="0"/>
            </a:endParaRPr>
          </a:p>
          <a:p>
            <a:pPr algn="just">
              <a:spcBef>
                <a:spcPct val="0"/>
              </a:spcBef>
            </a:pPr>
            <a:r>
              <a:rPr lang="tr-TR" altLang="tr-TR" sz="2000" i="1" dirty="0">
                <a:latin typeface="Calibri" panose="020F0502020204030204" pitchFamily="34" charset="0"/>
                <a:cs typeface="Arial" panose="020B0604020202020204" pitchFamily="34" charset="0"/>
              </a:rPr>
              <a:t>2. İşyeri dışındaki uzman kişi ve kuruluşlardan hizmet alınması, işverenin sorumluluklarını ortadan kaldırmaz.</a:t>
            </a:r>
          </a:p>
          <a:p>
            <a:pPr algn="just">
              <a:spcBef>
                <a:spcPct val="0"/>
              </a:spcBef>
            </a:pPr>
            <a:endParaRPr lang="tr-TR" altLang="tr-TR" sz="2000" i="1" dirty="0">
              <a:latin typeface="Calibri" panose="020F0502020204030204" pitchFamily="34" charset="0"/>
              <a:cs typeface="Arial" panose="020B0604020202020204" pitchFamily="34" charset="0"/>
            </a:endParaRPr>
          </a:p>
          <a:p>
            <a:pPr algn="just">
              <a:spcBef>
                <a:spcPct val="0"/>
              </a:spcBef>
            </a:pPr>
            <a:r>
              <a:rPr lang="tr-TR" altLang="tr-TR" sz="2000" i="1" dirty="0">
                <a:latin typeface="Calibri" panose="020F0502020204030204" pitchFamily="34" charset="0"/>
                <a:cs typeface="Arial" panose="020B0604020202020204" pitchFamily="34" charset="0"/>
              </a:rPr>
              <a:t>3. Çalışanların iş sağlığı ve güvenliği alanındaki yükümlülükleri, işverenin sorumluluklarını etkilemez.</a:t>
            </a:r>
          </a:p>
          <a:p>
            <a:pPr algn="just">
              <a:spcBef>
                <a:spcPct val="0"/>
              </a:spcBef>
            </a:pPr>
            <a:endParaRPr lang="tr-TR" altLang="tr-TR" sz="2000" i="1" dirty="0">
              <a:latin typeface="Calibri" panose="020F0502020204030204" pitchFamily="34" charset="0"/>
              <a:cs typeface="Arial" panose="020B0604020202020204" pitchFamily="34" charset="0"/>
            </a:endParaRPr>
          </a:p>
          <a:p>
            <a:pPr algn="just">
              <a:spcBef>
                <a:spcPct val="0"/>
              </a:spcBef>
            </a:pPr>
            <a:r>
              <a:rPr lang="tr-TR" altLang="tr-TR" sz="2000" i="1" dirty="0">
                <a:latin typeface="Calibri" panose="020F0502020204030204" pitchFamily="34" charset="0"/>
                <a:cs typeface="Arial" panose="020B0604020202020204" pitchFamily="34" charset="0"/>
              </a:rPr>
              <a:t>4. İşveren, iş sağlığı ve güvenliği tedbirlerinin maliyetini çalışanlara yansıtamaz.</a:t>
            </a:r>
            <a:endParaRPr lang="tr-TR" altLang="tr-TR" sz="2000" b="1" i="1" dirty="0">
              <a:latin typeface="Calibri" panose="020F0502020204030204" pitchFamily="34" charset="0"/>
              <a:cs typeface="Arial" panose="020B0604020202020204" pitchFamily="34" charset="0"/>
            </a:endParaRPr>
          </a:p>
        </p:txBody>
      </p:sp>
      <p:sp>
        <p:nvSpPr>
          <p:cNvPr id="6" name="Rectangle 31"/>
          <p:cNvSpPr txBox="1">
            <a:spLocks noChangeArrowheads="1"/>
          </p:cNvSpPr>
          <p:nvPr/>
        </p:nvSpPr>
        <p:spPr bwMode="gray">
          <a:xfrm>
            <a:off x="0" y="77285"/>
            <a:ext cx="9143999" cy="647700"/>
          </a:xfrm>
          <a:prstGeom prst="rect">
            <a:avLst/>
          </a:prstGeom>
          <a:noFill/>
          <a:ln w="9525">
            <a:noFill/>
            <a:miter lim="800000"/>
            <a:headEnd/>
            <a:tailEnd/>
          </a:ln>
        </p:spPr>
        <p:txBody>
          <a:bodyPr lIns="0" rIns="0" anchor="ctr"/>
          <a:lstStyle/>
          <a:p>
            <a:pPr algn="ctr">
              <a:lnSpc>
                <a:spcPct val="90000"/>
              </a:lnSpc>
              <a:defRPr/>
            </a:pPr>
            <a:r>
              <a:rPr lang="tr-TR" sz="3200" b="1" dirty="0">
                <a:latin typeface="Calibri" panose="020F0502020204030204" pitchFamily="34" charset="0"/>
              </a:rPr>
              <a:t>6331 SAYILI İŞ SAĞLIĞI VE GÜVENLİĞİ KANUNU</a:t>
            </a:r>
            <a:endParaRPr lang="tr-TR" sz="3200" b="1" noProof="1">
              <a:effectLst>
                <a:innerShdw blurRad="63500" dist="50800" dir="8100000">
                  <a:prstClr val="black">
                    <a:alpha val="50000"/>
                  </a:prstClr>
                </a:innerShdw>
              </a:effectLst>
              <a:latin typeface="Calibri" panose="020F0502020204030204" pitchFamily="34" charset="0"/>
              <a:cs typeface="Calibri" pitchFamily="34" charset="0"/>
            </a:endParaRPr>
          </a:p>
        </p:txBody>
      </p:sp>
      <p:sp>
        <p:nvSpPr>
          <p:cNvPr id="7" name="Freeform 20"/>
          <p:cNvSpPr/>
          <p:nvPr/>
        </p:nvSpPr>
        <p:spPr bwMode="auto">
          <a:xfrm>
            <a:off x="-2" y="723236"/>
            <a:ext cx="9144004" cy="108000"/>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rgbClr val="C00000"/>
          </a:solidFill>
          <a:ln>
            <a:solidFill>
              <a:srgbClr val="C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tr-TR">
              <a:solidFill>
                <a:schemeClr val="accent2">
                  <a:lumMod val="75000"/>
                </a:schemeClr>
              </a:solidFill>
            </a:endParaRPr>
          </a:p>
        </p:txBody>
      </p:sp>
      <p:sp>
        <p:nvSpPr>
          <p:cNvPr id="8" name="Freeform 24"/>
          <p:cNvSpPr>
            <a:spLocks/>
          </p:cNvSpPr>
          <p:nvPr/>
        </p:nvSpPr>
        <p:spPr bwMode="auto">
          <a:xfrm>
            <a:off x="3466011"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9" name="Freeform 23"/>
          <p:cNvSpPr>
            <a:spLocks/>
          </p:cNvSpPr>
          <p:nvPr/>
        </p:nvSpPr>
        <p:spPr bwMode="auto">
          <a:xfrm>
            <a:off x="4624252" y="6498774"/>
            <a:ext cx="11520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Freeform 22"/>
          <p:cNvSpPr>
            <a:spLocks/>
          </p:cNvSpPr>
          <p:nvPr/>
        </p:nvSpPr>
        <p:spPr bwMode="auto">
          <a:xfrm>
            <a:off x="5769430" y="6498774"/>
            <a:ext cx="1079500" cy="360363"/>
          </a:xfrm>
          <a:custGeom>
            <a:avLst/>
            <a:gdLst>
              <a:gd name="T0" fmla="*/ 0 w 1601"/>
              <a:gd name="T1" fmla="*/ 228140964 h 498"/>
              <a:gd name="T2" fmla="*/ 685300137 w 1601"/>
              <a:gd name="T3" fmla="*/ 228140964 h 498"/>
              <a:gd name="T4" fmla="*/ 685300137 w 1601"/>
              <a:gd name="T5" fmla="*/ 0 h 498"/>
              <a:gd name="T6" fmla="*/ 0 w 1601"/>
              <a:gd name="T7" fmla="*/ 0 h 498"/>
              <a:gd name="T8" fmla="*/ 0 w 1601"/>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498">
                <a:moveTo>
                  <a:pt x="0" y="497"/>
                </a:moveTo>
                <a:lnTo>
                  <a:pt x="1600" y="497"/>
                </a:lnTo>
                <a:lnTo>
                  <a:pt x="1600" y="0"/>
                </a:lnTo>
                <a:lnTo>
                  <a:pt x="0" y="0"/>
                </a:lnTo>
                <a:lnTo>
                  <a:pt x="0" y="49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1" name="Freeform 21"/>
          <p:cNvSpPr>
            <a:spLocks/>
          </p:cNvSpPr>
          <p:nvPr/>
        </p:nvSpPr>
        <p:spPr bwMode="auto">
          <a:xfrm>
            <a:off x="6849293" y="6498774"/>
            <a:ext cx="1079500"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 name="Freeform 25"/>
          <p:cNvSpPr>
            <a:spLocks/>
          </p:cNvSpPr>
          <p:nvPr/>
        </p:nvSpPr>
        <p:spPr bwMode="auto">
          <a:xfrm>
            <a:off x="2307770" y="6493286"/>
            <a:ext cx="1152000" cy="360362"/>
          </a:xfrm>
          <a:custGeom>
            <a:avLst/>
            <a:gdLst>
              <a:gd name="T0" fmla="*/ 0 w 1601"/>
              <a:gd name="T1" fmla="*/ 490523061 h 1218"/>
              <a:gd name="T2" fmla="*/ 685300137 w 1601"/>
              <a:gd name="T3" fmla="*/ 490523061 h 1218"/>
              <a:gd name="T4" fmla="*/ 685300137 w 1601"/>
              <a:gd name="T5" fmla="*/ 0 h 1218"/>
              <a:gd name="T6" fmla="*/ 0 w 1601"/>
              <a:gd name="T7" fmla="*/ 0 h 1218"/>
              <a:gd name="T8" fmla="*/ 0 w 1601"/>
              <a:gd name="T9" fmla="*/ 490523061 h 1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1" h="1218">
                <a:moveTo>
                  <a:pt x="0" y="1217"/>
                </a:moveTo>
                <a:lnTo>
                  <a:pt x="1600" y="1217"/>
                </a:lnTo>
                <a:lnTo>
                  <a:pt x="1600" y="0"/>
                </a:lnTo>
                <a:lnTo>
                  <a:pt x="0" y="0"/>
                </a:lnTo>
                <a:lnTo>
                  <a:pt x="0" y="1217"/>
                </a:lnTo>
                <a:close/>
              </a:path>
            </a:pathLst>
          </a:custGeom>
          <a:solidFill>
            <a:srgbClr val="C00000"/>
          </a:solidFill>
          <a:ln>
            <a:noFill/>
          </a:ln>
          <a:extLst/>
        </p:spPr>
        <p:txBody>
          <a:bodyPr/>
          <a:lstStyle/>
          <a:p>
            <a:endParaRPr lang="tr-TR"/>
          </a:p>
        </p:txBody>
      </p:sp>
      <p:sp>
        <p:nvSpPr>
          <p:cNvPr id="13" name="Freeform 20"/>
          <p:cNvSpPr>
            <a:spLocks/>
          </p:cNvSpPr>
          <p:nvPr/>
        </p:nvSpPr>
        <p:spPr bwMode="auto">
          <a:xfrm>
            <a:off x="1162593" y="6493286"/>
            <a:ext cx="1152000" cy="360362"/>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4" name="Freeform 21"/>
          <p:cNvSpPr>
            <a:spLocks/>
          </p:cNvSpPr>
          <p:nvPr/>
        </p:nvSpPr>
        <p:spPr bwMode="auto">
          <a:xfrm>
            <a:off x="7929516" y="6498774"/>
            <a:ext cx="1214483" cy="360363"/>
          </a:xfrm>
          <a:custGeom>
            <a:avLst/>
            <a:gdLst>
              <a:gd name="T0" fmla="*/ 0 w 1600"/>
              <a:gd name="T1" fmla="*/ 228140964 h 498"/>
              <a:gd name="T2" fmla="*/ 685300500 w 1600"/>
              <a:gd name="T3" fmla="*/ 228140964 h 498"/>
              <a:gd name="T4" fmla="*/ 685300500 w 1600"/>
              <a:gd name="T5" fmla="*/ 0 h 498"/>
              <a:gd name="T6" fmla="*/ 0 w 1600"/>
              <a:gd name="T7" fmla="*/ 0 h 498"/>
              <a:gd name="T8" fmla="*/ 0 w 1600"/>
              <a:gd name="T9" fmla="*/ 22814096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0" h="498">
                <a:moveTo>
                  <a:pt x="0" y="497"/>
                </a:moveTo>
                <a:lnTo>
                  <a:pt x="1599" y="497"/>
                </a:lnTo>
                <a:lnTo>
                  <a:pt x="1599" y="0"/>
                </a:lnTo>
                <a:lnTo>
                  <a:pt x="0" y="0"/>
                </a:lnTo>
                <a:lnTo>
                  <a:pt x="0" y="4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5" name="Freeform 20"/>
          <p:cNvSpPr>
            <a:spLocks/>
          </p:cNvSpPr>
          <p:nvPr/>
        </p:nvSpPr>
        <p:spPr bwMode="auto">
          <a:xfrm>
            <a:off x="4351" y="6493286"/>
            <a:ext cx="1152000" cy="360362"/>
          </a:xfrm>
          <a:custGeom>
            <a:avLst/>
            <a:gdLst>
              <a:gd name="T0" fmla="*/ 0 w 1600"/>
              <a:gd name="T1" fmla="*/ 497 h 498"/>
              <a:gd name="T2" fmla="*/ 1599 w 1600"/>
              <a:gd name="T3" fmla="*/ 497 h 498"/>
              <a:gd name="T4" fmla="*/ 1599 w 1600"/>
              <a:gd name="T5" fmla="*/ 0 h 498"/>
              <a:gd name="T6" fmla="*/ 0 w 1600"/>
              <a:gd name="T7" fmla="*/ 0 h 498"/>
              <a:gd name="T8" fmla="*/ 0 w 1600"/>
              <a:gd name="T9" fmla="*/ 497 h 498"/>
            </a:gdLst>
            <a:ahLst/>
            <a:cxnLst>
              <a:cxn ang="0">
                <a:pos x="T0" y="T1"/>
              </a:cxn>
              <a:cxn ang="0">
                <a:pos x="T2" y="T3"/>
              </a:cxn>
              <a:cxn ang="0">
                <a:pos x="T4" y="T5"/>
              </a:cxn>
              <a:cxn ang="0">
                <a:pos x="T6" y="T7"/>
              </a:cxn>
              <a:cxn ang="0">
                <a:pos x="T8" y="T9"/>
              </a:cxn>
            </a:cxnLst>
            <a:rect l="0" t="0" r="r" b="b"/>
            <a:pathLst>
              <a:path w="1600" h="498">
                <a:moveTo>
                  <a:pt x="0" y="497"/>
                </a:moveTo>
                <a:lnTo>
                  <a:pt x="1599" y="497"/>
                </a:lnTo>
                <a:lnTo>
                  <a:pt x="1599" y="0"/>
                </a:lnTo>
                <a:lnTo>
                  <a:pt x="0" y="0"/>
                </a:lnTo>
                <a:lnTo>
                  <a:pt x="0" y="497"/>
                </a:lnTo>
                <a:close/>
              </a:path>
            </a:pathLst>
          </a:custGeom>
          <a:solidFill>
            <a:schemeClr val="accent5">
              <a:lumMod val="60000"/>
              <a:lumOff val="40000"/>
            </a:schemeClr>
          </a:solidFill>
          <a:ln>
            <a:noFill/>
          </a:ln>
        </p:spPr>
        <p:txBody>
          <a:bodyPr/>
          <a:lstStyle/>
          <a:p>
            <a:pPr>
              <a:defRPr/>
            </a:pPr>
            <a:endParaRPr lang="tr-TR"/>
          </a:p>
        </p:txBody>
      </p:sp>
    </p:spTree>
    <p:extLst>
      <p:ext uri="{BB962C8B-B14F-4D97-AF65-F5344CB8AC3E}">
        <p14:creationId xmlns:p14="http://schemas.microsoft.com/office/powerpoint/2010/main" val="103934550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4"/>
          <p:cNvSpPr>
            <a:spLocks noChangeArrowheads="1"/>
          </p:cNvSpPr>
          <p:nvPr/>
        </p:nvSpPr>
        <p:spPr bwMode="auto">
          <a:xfrm>
            <a:off x="304800" y="5451567"/>
            <a:ext cx="8534400" cy="1066800"/>
          </a:xfrm>
          <a:prstGeom prst="rect">
            <a:avLst/>
          </a:prstGeom>
          <a:noFill/>
          <a:ln w="9525" algn="ctr">
            <a:noFill/>
            <a:round/>
            <a:headEnd/>
            <a:tailEnd/>
          </a:ln>
        </p:spPr>
        <p:txBody>
          <a:bodyPr wrap="none" anchor="ctr"/>
          <a:lstStyle/>
          <a:p>
            <a:pPr marL="36000" algn="ctr" eaLnBrk="1" hangingPunct="1">
              <a:defRPr/>
            </a:pPr>
            <a:r>
              <a:rPr lang="tr-TR" sz="4000" b="1" noProof="1" smtClean="0">
                <a:effectLst>
                  <a:outerShdw blurRad="38100" dist="38100" dir="2700000" algn="tl">
                    <a:srgbClr val="000000">
                      <a:alpha val="43137"/>
                    </a:srgbClr>
                  </a:outerShdw>
                </a:effectLst>
                <a:latin typeface="Monotype Corsiva" panose="03010101010201010101" pitchFamily="66" charset="0"/>
                <a:cs typeface="Calibri" pitchFamily="34" charset="0"/>
              </a:rPr>
              <a:t>TEŞEKKÜR </a:t>
            </a:r>
            <a:r>
              <a:rPr lang="tr-TR" sz="4000" b="1" noProof="1" smtClean="0">
                <a:solidFill>
                  <a:srgbClr val="0070C0"/>
                </a:solidFill>
                <a:effectLst>
                  <a:outerShdw blurRad="38100" dist="38100" dir="2700000" algn="tl">
                    <a:srgbClr val="000000">
                      <a:alpha val="43137"/>
                    </a:srgbClr>
                  </a:outerShdw>
                </a:effectLst>
                <a:latin typeface="Monotype Corsiva" panose="03010101010201010101" pitchFamily="66" charset="0"/>
                <a:cs typeface="Calibri" pitchFamily="34" charset="0"/>
              </a:rPr>
              <a:t>EDERİM</a:t>
            </a:r>
            <a:endParaRPr lang="tr-TR" sz="4000" b="1" noProof="1">
              <a:solidFill>
                <a:srgbClr val="0070C0"/>
              </a:solidFill>
              <a:effectLst>
                <a:outerShdw blurRad="38100" dist="38100" dir="2700000" algn="tl">
                  <a:srgbClr val="000000">
                    <a:alpha val="43137"/>
                  </a:srgbClr>
                </a:outerShdw>
              </a:effectLst>
              <a:latin typeface="Monotype Corsiva" panose="03010101010201010101" pitchFamily="66" charset="0"/>
              <a:cs typeface="Calibri" pitchFamily="34" charset="0"/>
            </a:endParaRPr>
          </a:p>
        </p:txBody>
      </p:sp>
      <p:sp>
        <p:nvSpPr>
          <p:cNvPr id="15" name="Rectangle 17"/>
          <p:cNvSpPr/>
          <p:nvPr/>
        </p:nvSpPr>
        <p:spPr>
          <a:xfrm>
            <a:off x="304800" y="685800"/>
            <a:ext cx="8534400" cy="707886"/>
          </a:xfrm>
          <a:prstGeom prst="rect">
            <a:avLst/>
          </a:prstGeom>
        </p:spPr>
        <p:txBody>
          <a:bodyPr>
            <a:spAutoFit/>
          </a:bodyPr>
          <a:lstStyle/>
          <a:p>
            <a:pPr algn="ctr" eaLnBrk="1" hangingPunct="1">
              <a:defRPr/>
            </a:pPr>
            <a:r>
              <a:rPr lang="en-IN" sz="4000" b="1" dirty="0">
                <a:solidFill>
                  <a:schemeClr val="accent1">
                    <a:lumMod val="75000"/>
                  </a:schemeClr>
                </a:solidFill>
                <a:effectLst>
                  <a:outerShdw blurRad="38100" dist="38100" dir="2700000" algn="tl">
                    <a:srgbClr val="000000">
                      <a:alpha val="43137"/>
                    </a:srgbClr>
                  </a:outerShdw>
                </a:effectLst>
                <a:latin typeface="Monotype Corsiva" panose="03010101010201010101" pitchFamily="66" charset="0"/>
              </a:rPr>
              <a:t>“SAFETY F</a:t>
            </a:r>
            <a:r>
              <a:rPr lang="tr-TR" sz="4000" b="1" dirty="0">
                <a:solidFill>
                  <a:schemeClr val="accent1">
                    <a:lumMod val="75000"/>
                  </a:schemeClr>
                </a:solidFill>
                <a:effectLst>
                  <a:outerShdw blurRad="38100" dist="38100" dir="2700000" algn="tl">
                    <a:srgbClr val="000000">
                      <a:alpha val="43137"/>
                    </a:srgbClr>
                  </a:outerShdw>
                </a:effectLst>
                <a:latin typeface="Monotype Corsiva" panose="03010101010201010101" pitchFamily="66" charset="0"/>
              </a:rPr>
              <a:t>I</a:t>
            </a:r>
            <a:r>
              <a:rPr lang="en-IN" sz="4000" b="1" dirty="0">
                <a:solidFill>
                  <a:schemeClr val="accent1">
                    <a:lumMod val="75000"/>
                  </a:schemeClr>
                </a:solidFill>
                <a:effectLst>
                  <a:outerShdw blurRad="38100" dist="38100" dir="2700000" algn="tl">
                    <a:srgbClr val="000000">
                      <a:alpha val="43137"/>
                    </a:srgbClr>
                  </a:outerShdw>
                </a:effectLst>
                <a:latin typeface="Monotype Corsiva" panose="03010101010201010101" pitchFamily="66" charset="0"/>
              </a:rPr>
              <a:t>RST” </a:t>
            </a:r>
            <a:r>
              <a:rPr lang="tr-TR" sz="4000" b="1" dirty="0">
                <a:solidFill>
                  <a:schemeClr val="accent1">
                    <a:lumMod val="75000"/>
                  </a:schemeClr>
                </a:solidFill>
                <a:effectLst>
                  <a:outerShdw blurRad="38100" dist="38100" dir="2700000" algn="tl">
                    <a:srgbClr val="000000">
                      <a:alpha val="43137"/>
                    </a:srgbClr>
                  </a:outerShdw>
                </a:effectLst>
                <a:latin typeface="Monotype Corsiva" panose="03010101010201010101" pitchFamily="66" charset="0"/>
              </a:rPr>
              <a:t>is</a:t>
            </a:r>
            <a:r>
              <a:rPr lang="en-IN" sz="4000" b="1" dirty="0">
                <a:solidFill>
                  <a:schemeClr val="accent1">
                    <a:lumMod val="75000"/>
                  </a:schemeClr>
                </a:solidFill>
                <a:effectLst>
                  <a:outerShdw blurRad="38100" dist="38100" dir="2700000" algn="tl">
                    <a:srgbClr val="000000">
                      <a:alpha val="43137"/>
                    </a:srgbClr>
                  </a:outerShdw>
                </a:effectLst>
                <a:latin typeface="Monotype Corsiva" panose="03010101010201010101" pitchFamily="66" charset="0"/>
              </a:rPr>
              <a:t> </a:t>
            </a:r>
            <a:r>
              <a:rPr lang="en-IN" sz="4000" b="1" dirty="0">
                <a:effectLst>
                  <a:outerShdw blurRad="38100" dist="38100" dir="2700000" algn="tl">
                    <a:srgbClr val="000000">
                      <a:alpha val="43137"/>
                    </a:srgbClr>
                  </a:outerShdw>
                </a:effectLst>
                <a:latin typeface="Monotype Corsiva" panose="03010101010201010101" pitchFamily="66" charset="0"/>
              </a:rPr>
              <a:t>“SAFETY ALWAYS”</a:t>
            </a:r>
          </a:p>
        </p:txBody>
      </p:sp>
      <p:pic>
        <p:nvPicPr>
          <p:cNvPr id="1026" name="Picture 2" descr="Ücretsiz İş Toplantısı Resimleri, Ücretsiz Küçük Resim İndir, Ücretsiz  Küçük Resim - Diğ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7444" y="1717777"/>
            <a:ext cx="504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8372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975</TotalTime>
  <Words>4040</Words>
  <Application>Microsoft Office PowerPoint</Application>
  <PresentationFormat>Ekran Gösterisi (4:3)</PresentationFormat>
  <Paragraphs>547</Paragraphs>
  <Slides>67</Slides>
  <Notes>21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67</vt:i4>
      </vt:variant>
    </vt:vector>
  </HeadingPairs>
  <TitlesOfParts>
    <vt:vector size="75" baseType="lpstr">
      <vt:lpstr>Arial</vt:lpstr>
      <vt:lpstr>Calibri</vt:lpstr>
      <vt:lpstr>Calibri Light</vt:lpstr>
      <vt:lpstr>Gill Sans MT</vt:lpstr>
      <vt:lpstr>Monotype Corsiva</vt:lpstr>
      <vt:lpstr>Wingdings</vt:lpstr>
      <vt:lpstr>Wingdings 2</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İş Sağlığı ve Güvenliği ilk kez müstakil bir kanunda ele alındı.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İş Güvenliği Uzmanlarının Çalışma Süreleri</vt:lpstr>
      <vt:lpstr>PowerPoint Sunusu</vt:lpstr>
      <vt:lpstr>PowerPoint Sunusu</vt:lpstr>
      <vt:lpstr>PowerPoint Sunusu</vt:lpstr>
      <vt:lpstr>PowerPoint Sunusu</vt:lpstr>
      <vt:lpstr>PowerPoint Sunusu</vt:lpstr>
      <vt:lpstr>PowerPoint Sunusu</vt:lpstr>
      <vt:lpstr>İŞE BAŞLAMADAN ÖNCE SAĞLIK TARAMASI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ACER</dc:creator>
  <cp:lastModifiedBy>ACER</cp:lastModifiedBy>
  <cp:revision>87</cp:revision>
  <dcterms:created xsi:type="dcterms:W3CDTF">2023-01-15T14:02:42Z</dcterms:created>
  <dcterms:modified xsi:type="dcterms:W3CDTF">2024-05-12T12:26:11Z</dcterms:modified>
</cp:coreProperties>
</file>