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319" r:id="rId2"/>
    <p:sldId id="320" r:id="rId3"/>
    <p:sldId id="427" r:id="rId4"/>
    <p:sldId id="457" r:id="rId5"/>
    <p:sldId id="458" r:id="rId6"/>
    <p:sldId id="489" r:id="rId7"/>
    <p:sldId id="490" r:id="rId8"/>
    <p:sldId id="461" r:id="rId9"/>
    <p:sldId id="462" r:id="rId10"/>
    <p:sldId id="463" r:id="rId11"/>
    <p:sldId id="464" r:id="rId12"/>
    <p:sldId id="465" r:id="rId13"/>
    <p:sldId id="466" r:id="rId14"/>
    <p:sldId id="467" r:id="rId15"/>
    <p:sldId id="468" r:id="rId16"/>
    <p:sldId id="469" r:id="rId17"/>
    <p:sldId id="470" r:id="rId18"/>
    <p:sldId id="471" r:id="rId19"/>
    <p:sldId id="472" r:id="rId20"/>
    <p:sldId id="491" r:id="rId21"/>
    <p:sldId id="474" r:id="rId22"/>
    <p:sldId id="492" r:id="rId23"/>
    <p:sldId id="476" r:id="rId24"/>
    <p:sldId id="477" r:id="rId25"/>
    <p:sldId id="493" r:id="rId26"/>
    <p:sldId id="479" r:id="rId27"/>
    <p:sldId id="480" r:id="rId28"/>
    <p:sldId id="481" r:id="rId29"/>
    <p:sldId id="482" r:id="rId30"/>
    <p:sldId id="483" r:id="rId31"/>
    <p:sldId id="484" r:id="rId32"/>
    <p:sldId id="485" r:id="rId33"/>
    <p:sldId id="486" r:id="rId34"/>
    <p:sldId id="487" r:id="rId35"/>
    <p:sldId id="488" r:id="rId36"/>
    <p:sldId id="335"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3F50"/>
    <a:srgbClr val="2980B9"/>
    <a:srgbClr val="16A085"/>
    <a:srgbClr val="9BBB59"/>
    <a:srgbClr val="F39C12"/>
    <a:srgbClr val="C039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13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747E0-3484-4407-8E9D-77162C675F8A}" type="datetimeFigureOut">
              <a:rPr lang="tr-TR" smtClean="0"/>
              <a:t>19.03.2023</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C69365-0ED8-4AF6-BF04-6D4C7DA1BA4A}" type="slidenum">
              <a:rPr lang="tr-TR" smtClean="0"/>
              <a:t>‹#›</a:t>
            </a:fld>
            <a:endParaRPr lang="tr-TR"/>
          </a:p>
        </p:txBody>
      </p:sp>
    </p:spTree>
    <p:extLst>
      <p:ext uri="{BB962C8B-B14F-4D97-AF65-F5344CB8AC3E}">
        <p14:creationId xmlns:p14="http://schemas.microsoft.com/office/powerpoint/2010/main" val="2573425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tr-TR" altLang="tr-TR" smtClean="0"/>
          </a:p>
        </p:txBody>
      </p:sp>
    </p:spTree>
    <p:extLst>
      <p:ext uri="{BB962C8B-B14F-4D97-AF65-F5344CB8AC3E}">
        <p14:creationId xmlns:p14="http://schemas.microsoft.com/office/powerpoint/2010/main" val="2285892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tr-TR" altLang="tr-TR" smtClean="0"/>
          </a:p>
        </p:txBody>
      </p:sp>
    </p:spTree>
    <p:extLst>
      <p:ext uri="{BB962C8B-B14F-4D97-AF65-F5344CB8AC3E}">
        <p14:creationId xmlns:p14="http://schemas.microsoft.com/office/powerpoint/2010/main" val="3086283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F7D1E62A-5D74-4176-81E8-8C01DEC8ADFC}" type="slidenum">
              <a:rPr lang="de-DE" altLang="tr-TR">
                <a:solidFill>
                  <a:srgbClr val="000000"/>
                </a:solidFill>
              </a:rPr>
              <a:pPr algn="r" eaLnBrk="1" hangingPunct="1">
                <a:spcBef>
                  <a:spcPct val="0"/>
                </a:spcBef>
              </a:pPr>
              <a:t>4</a:t>
            </a:fld>
            <a:endParaRPr lang="de-DE" altLang="tr-TR">
              <a:solidFill>
                <a:srgbClr val="000000"/>
              </a:solidFill>
            </a:endParaRPr>
          </a:p>
        </p:txBody>
      </p:sp>
      <p:sp>
        <p:nvSpPr>
          <p:cNvPr id="4710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BE051B26-3134-4E21-9344-9AFAA45E2970}" type="slidenum">
              <a:rPr lang="en-GB" altLang="tr-TR" sz="1300">
                <a:solidFill>
                  <a:srgbClr val="000000"/>
                </a:solidFill>
              </a:rPr>
              <a:pPr algn="r" eaLnBrk="1" hangingPunct="1">
                <a:spcBef>
                  <a:spcPct val="0"/>
                </a:spcBef>
              </a:pPr>
              <a:t>4</a:t>
            </a:fld>
            <a:endParaRPr lang="en-GB" altLang="tr-TR" sz="1300">
              <a:solidFill>
                <a:srgbClr val="000000"/>
              </a:solidFill>
            </a:endParaRPr>
          </a:p>
        </p:txBody>
      </p:sp>
      <p:sp>
        <p:nvSpPr>
          <p:cNvPr id="47108" name="Rectangle 2"/>
          <p:cNvSpPr>
            <a:spLocks noGrp="1" noRot="1" noChangeAspect="1" noChangeArrowheads="1" noTextEdit="1"/>
          </p:cNvSpPr>
          <p:nvPr>
            <p:ph type="sldImg"/>
          </p:nvPr>
        </p:nvSpPr>
        <p:spPr>
          <a:xfrm>
            <a:off x="1143000" y="685800"/>
            <a:ext cx="4573588" cy="3430588"/>
          </a:xfrm>
          <a:ln/>
        </p:spPr>
      </p:sp>
      <p:sp>
        <p:nvSpPr>
          <p:cNvPr id="4710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1104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962BF4C4-134A-4EDD-9AAF-E882804DE935}" type="slidenum">
              <a:rPr lang="de-DE" altLang="tr-TR">
                <a:solidFill>
                  <a:srgbClr val="000000"/>
                </a:solidFill>
              </a:rPr>
              <a:pPr algn="r" eaLnBrk="1" hangingPunct="1">
                <a:spcBef>
                  <a:spcPct val="0"/>
                </a:spcBef>
              </a:pPr>
              <a:t>5</a:t>
            </a:fld>
            <a:endParaRPr lang="de-DE" altLang="tr-TR">
              <a:solidFill>
                <a:srgbClr val="000000"/>
              </a:solidFill>
            </a:endParaRPr>
          </a:p>
        </p:txBody>
      </p:sp>
      <p:sp>
        <p:nvSpPr>
          <p:cNvPr id="48131"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31ADF906-E64E-40B0-9B67-781651981876}" type="slidenum">
              <a:rPr lang="en-GB" altLang="tr-TR" sz="1300">
                <a:solidFill>
                  <a:srgbClr val="000000"/>
                </a:solidFill>
              </a:rPr>
              <a:pPr algn="r" eaLnBrk="1" hangingPunct="1">
                <a:spcBef>
                  <a:spcPct val="0"/>
                </a:spcBef>
              </a:pPr>
              <a:t>5</a:t>
            </a:fld>
            <a:endParaRPr lang="en-GB" altLang="tr-TR" sz="1300">
              <a:solidFill>
                <a:srgbClr val="000000"/>
              </a:solidFill>
            </a:endParaRPr>
          </a:p>
        </p:txBody>
      </p:sp>
      <p:sp>
        <p:nvSpPr>
          <p:cNvPr id="48132" name="Rectangle 2"/>
          <p:cNvSpPr>
            <a:spLocks noGrp="1" noRot="1" noChangeAspect="1" noChangeArrowheads="1" noTextEdit="1"/>
          </p:cNvSpPr>
          <p:nvPr>
            <p:ph type="sldImg"/>
          </p:nvPr>
        </p:nvSpPr>
        <p:spPr>
          <a:xfrm>
            <a:off x="1143000" y="685800"/>
            <a:ext cx="4573588" cy="3430588"/>
          </a:xfrm>
          <a:ln/>
        </p:spPr>
      </p:sp>
      <p:sp>
        <p:nvSpPr>
          <p:cNvPr id="4813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5283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962BF4C4-134A-4EDD-9AAF-E882804DE935}" type="slidenum">
              <a:rPr lang="de-DE" altLang="tr-TR">
                <a:solidFill>
                  <a:srgbClr val="000000"/>
                </a:solidFill>
              </a:rPr>
              <a:pPr algn="r" eaLnBrk="1" hangingPunct="1">
                <a:spcBef>
                  <a:spcPct val="0"/>
                </a:spcBef>
              </a:pPr>
              <a:t>6</a:t>
            </a:fld>
            <a:endParaRPr lang="de-DE" altLang="tr-TR">
              <a:solidFill>
                <a:srgbClr val="000000"/>
              </a:solidFill>
            </a:endParaRPr>
          </a:p>
        </p:txBody>
      </p:sp>
      <p:sp>
        <p:nvSpPr>
          <p:cNvPr id="48131"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31ADF906-E64E-40B0-9B67-781651981876}" type="slidenum">
              <a:rPr lang="en-GB" altLang="tr-TR" sz="1300">
                <a:solidFill>
                  <a:srgbClr val="000000"/>
                </a:solidFill>
              </a:rPr>
              <a:pPr algn="r" eaLnBrk="1" hangingPunct="1">
                <a:spcBef>
                  <a:spcPct val="0"/>
                </a:spcBef>
              </a:pPr>
              <a:t>6</a:t>
            </a:fld>
            <a:endParaRPr lang="en-GB" altLang="tr-TR" sz="1300">
              <a:solidFill>
                <a:srgbClr val="000000"/>
              </a:solidFill>
            </a:endParaRPr>
          </a:p>
        </p:txBody>
      </p:sp>
      <p:sp>
        <p:nvSpPr>
          <p:cNvPr id="48132" name="Rectangle 2"/>
          <p:cNvSpPr>
            <a:spLocks noGrp="1" noRot="1" noChangeAspect="1" noChangeArrowheads="1" noTextEdit="1"/>
          </p:cNvSpPr>
          <p:nvPr>
            <p:ph type="sldImg"/>
          </p:nvPr>
        </p:nvSpPr>
        <p:spPr>
          <a:xfrm>
            <a:off x="1143000" y="685800"/>
            <a:ext cx="4573588" cy="3430588"/>
          </a:xfrm>
          <a:ln/>
        </p:spPr>
      </p:sp>
      <p:sp>
        <p:nvSpPr>
          <p:cNvPr id="4813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4069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962BF4C4-134A-4EDD-9AAF-E882804DE935}" type="slidenum">
              <a:rPr lang="de-DE" altLang="tr-TR">
                <a:solidFill>
                  <a:srgbClr val="000000"/>
                </a:solidFill>
              </a:rPr>
              <a:pPr algn="r" eaLnBrk="1" hangingPunct="1">
                <a:spcBef>
                  <a:spcPct val="0"/>
                </a:spcBef>
              </a:pPr>
              <a:t>7</a:t>
            </a:fld>
            <a:endParaRPr lang="de-DE" altLang="tr-TR">
              <a:solidFill>
                <a:srgbClr val="000000"/>
              </a:solidFill>
            </a:endParaRPr>
          </a:p>
        </p:txBody>
      </p:sp>
      <p:sp>
        <p:nvSpPr>
          <p:cNvPr id="48131"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31ADF906-E64E-40B0-9B67-781651981876}" type="slidenum">
              <a:rPr lang="en-GB" altLang="tr-TR" sz="1300">
                <a:solidFill>
                  <a:srgbClr val="000000"/>
                </a:solidFill>
              </a:rPr>
              <a:pPr algn="r" eaLnBrk="1" hangingPunct="1">
                <a:spcBef>
                  <a:spcPct val="0"/>
                </a:spcBef>
              </a:pPr>
              <a:t>7</a:t>
            </a:fld>
            <a:endParaRPr lang="en-GB" altLang="tr-TR" sz="1300">
              <a:solidFill>
                <a:srgbClr val="000000"/>
              </a:solidFill>
            </a:endParaRPr>
          </a:p>
        </p:txBody>
      </p:sp>
      <p:sp>
        <p:nvSpPr>
          <p:cNvPr id="48132" name="Rectangle 2"/>
          <p:cNvSpPr>
            <a:spLocks noGrp="1" noRot="1" noChangeAspect="1" noChangeArrowheads="1" noTextEdit="1"/>
          </p:cNvSpPr>
          <p:nvPr>
            <p:ph type="sldImg"/>
          </p:nvPr>
        </p:nvSpPr>
        <p:spPr>
          <a:xfrm>
            <a:off x="1143000" y="685800"/>
            <a:ext cx="4573588" cy="3430588"/>
          </a:xfrm>
          <a:ln/>
        </p:spPr>
      </p:sp>
      <p:sp>
        <p:nvSpPr>
          <p:cNvPr id="4813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0527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016528B-6432-4632-8C69-EF164EF86CA9}" type="slidenum">
              <a:rPr lang="de-DE" altLang="tr-TR">
                <a:solidFill>
                  <a:srgbClr val="000000"/>
                </a:solidFill>
              </a:rPr>
              <a:pPr algn="r" eaLnBrk="1" hangingPunct="1">
                <a:spcBef>
                  <a:spcPct val="0"/>
                </a:spcBef>
              </a:pPr>
              <a:t>8</a:t>
            </a:fld>
            <a:endParaRPr lang="de-DE" altLang="tr-TR">
              <a:solidFill>
                <a:srgbClr val="000000"/>
              </a:solidFill>
            </a:endParaRPr>
          </a:p>
        </p:txBody>
      </p:sp>
      <p:sp>
        <p:nvSpPr>
          <p:cNvPr id="51203"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C48C3F8A-29F4-4B9D-A928-52BE548611A1}" type="slidenum">
              <a:rPr lang="en-GB" altLang="tr-TR" sz="1300">
                <a:solidFill>
                  <a:srgbClr val="000000"/>
                </a:solidFill>
              </a:rPr>
              <a:pPr algn="r" eaLnBrk="1" hangingPunct="1">
                <a:spcBef>
                  <a:spcPct val="0"/>
                </a:spcBef>
              </a:pPr>
              <a:t>8</a:t>
            </a:fld>
            <a:endParaRPr lang="en-GB" altLang="tr-TR" sz="1300">
              <a:solidFill>
                <a:srgbClr val="000000"/>
              </a:solidFill>
            </a:endParaRPr>
          </a:p>
        </p:txBody>
      </p:sp>
      <p:sp>
        <p:nvSpPr>
          <p:cNvPr id="51204" name="Rectangle 2"/>
          <p:cNvSpPr>
            <a:spLocks noGrp="1" noRot="1" noChangeAspect="1" noChangeArrowheads="1" noTextEdit="1"/>
          </p:cNvSpPr>
          <p:nvPr>
            <p:ph type="sldImg"/>
          </p:nvPr>
        </p:nvSpPr>
        <p:spPr>
          <a:xfrm>
            <a:off x="1143000" y="685800"/>
            <a:ext cx="4573588" cy="3430588"/>
          </a:xfrm>
          <a:ln/>
        </p:spPr>
      </p:sp>
      <p:sp>
        <p:nvSpPr>
          <p:cNvPr id="5120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183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9457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6B7E819F-806D-4C26-886F-FE786C14CCBE}" type="slidenum">
              <a:rPr lang="de-DE" altLang="tr-TR">
                <a:solidFill>
                  <a:srgbClr val="000000"/>
                </a:solidFill>
              </a:rPr>
              <a:pPr algn="r" eaLnBrk="1" hangingPunct="1">
                <a:spcBef>
                  <a:spcPct val="0"/>
                </a:spcBef>
              </a:pPr>
              <a:t>10</a:t>
            </a:fld>
            <a:endParaRPr lang="de-DE" altLang="tr-TR">
              <a:solidFill>
                <a:srgbClr val="000000"/>
              </a:solidFill>
            </a:endParaRPr>
          </a:p>
        </p:txBody>
      </p:sp>
      <p:sp>
        <p:nvSpPr>
          <p:cNvPr id="53251"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47078FC0-AE10-4AB0-A9A0-2FDFF537F452}" type="slidenum">
              <a:rPr lang="en-GB" altLang="tr-TR" sz="1300">
                <a:solidFill>
                  <a:srgbClr val="000000"/>
                </a:solidFill>
              </a:rPr>
              <a:pPr algn="r" eaLnBrk="1" hangingPunct="1">
                <a:spcBef>
                  <a:spcPct val="0"/>
                </a:spcBef>
              </a:pPr>
              <a:t>10</a:t>
            </a:fld>
            <a:endParaRPr lang="en-GB" altLang="tr-TR" sz="1300">
              <a:solidFill>
                <a:srgbClr val="000000"/>
              </a:solidFill>
            </a:endParaRPr>
          </a:p>
        </p:txBody>
      </p:sp>
      <p:sp>
        <p:nvSpPr>
          <p:cNvPr id="53252" name="Rectangle 2"/>
          <p:cNvSpPr>
            <a:spLocks noGrp="1" noRot="1" noChangeAspect="1" noChangeArrowheads="1" noTextEdit="1"/>
          </p:cNvSpPr>
          <p:nvPr>
            <p:ph type="sldImg"/>
          </p:nvPr>
        </p:nvSpPr>
        <p:spPr>
          <a:xfrm>
            <a:off x="1143000" y="685800"/>
            <a:ext cx="4573588" cy="3430588"/>
          </a:xfrm>
          <a:ln/>
        </p:spPr>
      </p:sp>
      <p:sp>
        <p:nvSpPr>
          <p:cNvPr id="5325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5001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7679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BA59293-BA95-4D19-A9AD-85D4E5C9006C}" type="slidenum">
              <a:rPr lang="de-DE" altLang="tr-TR">
                <a:solidFill>
                  <a:srgbClr val="000000"/>
                </a:solidFill>
              </a:rPr>
              <a:pPr algn="r" eaLnBrk="1" hangingPunct="1">
                <a:spcBef>
                  <a:spcPct val="0"/>
                </a:spcBef>
              </a:pPr>
              <a:t>12</a:t>
            </a:fld>
            <a:endParaRPr lang="de-DE" altLang="tr-TR">
              <a:solidFill>
                <a:srgbClr val="000000"/>
              </a:solidFill>
            </a:endParaRPr>
          </a:p>
        </p:txBody>
      </p:sp>
      <p:sp>
        <p:nvSpPr>
          <p:cNvPr id="55299"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FCC10F22-24D2-4A86-8B66-08B7A011B878}" type="slidenum">
              <a:rPr lang="en-GB" altLang="tr-TR" sz="1300">
                <a:solidFill>
                  <a:srgbClr val="000000"/>
                </a:solidFill>
              </a:rPr>
              <a:pPr algn="r" eaLnBrk="1" hangingPunct="1">
                <a:spcBef>
                  <a:spcPct val="0"/>
                </a:spcBef>
              </a:pPr>
              <a:t>12</a:t>
            </a:fld>
            <a:endParaRPr lang="en-GB" altLang="tr-TR" sz="1300">
              <a:solidFill>
                <a:srgbClr val="000000"/>
              </a:solidFill>
            </a:endParaRPr>
          </a:p>
        </p:txBody>
      </p:sp>
      <p:sp>
        <p:nvSpPr>
          <p:cNvPr id="55300" name="Rectangle 2"/>
          <p:cNvSpPr>
            <a:spLocks noGrp="1" noRot="1" noChangeAspect="1" noChangeArrowheads="1" noTextEdit="1"/>
          </p:cNvSpPr>
          <p:nvPr>
            <p:ph type="sldImg"/>
          </p:nvPr>
        </p:nvSpPr>
        <p:spPr>
          <a:xfrm>
            <a:off x="1143000" y="685800"/>
            <a:ext cx="4573588" cy="3430588"/>
          </a:xfrm>
          <a:ln/>
        </p:spPr>
      </p:sp>
      <p:sp>
        <p:nvSpPr>
          <p:cNvPr id="5530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7123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6DF3EEE5-4823-484B-AF7D-408874C8CFA3}" type="slidenum">
              <a:rPr lang="de-DE" altLang="tr-TR">
                <a:solidFill>
                  <a:srgbClr val="000000"/>
                </a:solidFill>
              </a:rPr>
              <a:pPr algn="r" eaLnBrk="1" hangingPunct="1">
                <a:spcBef>
                  <a:spcPct val="0"/>
                </a:spcBef>
              </a:pPr>
              <a:t>13</a:t>
            </a:fld>
            <a:endParaRPr lang="de-DE" altLang="tr-TR">
              <a:solidFill>
                <a:srgbClr val="000000"/>
              </a:solidFill>
            </a:endParaRPr>
          </a:p>
        </p:txBody>
      </p:sp>
      <p:sp>
        <p:nvSpPr>
          <p:cNvPr id="56323"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6597B687-DE05-4425-95D2-A7DCB66C6018}" type="slidenum">
              <a:rPr lang="en-GB" altLang="tr-TR" sz="1300">
                <a:solidFill>
                  <a:srgbClr val="000000"/>
                </a:solidFill>
              </a:rPr>
              <a:pPr algn="r" eaLnBrk="1" hangingPunct="1">
                <a:spcBef>
                  <a:spcPct val="0"/>
                </a:spcBef>
              </a:pPr>
              <a:t>13</a:t>
            </a:fld>
            <a:endParaRPr lang="en-GB" altLang="tr-TR" sz="1300">
              <a:solidFill>
                <a:srgbClr val="000000"/>
              </a:solidFill>
            </a:endParaRPr>
          </a:p>
        </p:txBody>
      </p:sp>
      <p:sp>
        <p:nvSpPr>
          <p:cNvPr id="56324" name="Rectangle 2"/>
          <p:cNvSpPr>
            <a:spLocks noGrp="1" noRot="1" noChangeAspect="1" noChangeArrowheads="1" noTextEdit="1"/>
          </p:cNvSpPr>
          <p:nvPr>
            <p:ph type="sldImg"/>
          </p:nvPr>
        </p:nvSpPr>
        <p:spPr>
          <a:xfrm>
            <a:off x="1143000" y="685800"/>
            <a:ext cx="4573588" cy="3430588"/>
          </a:xfrm>
          <a:ln/>
        </p:spPr>
      </p:sp>
      <p:sp>
        <p:nvSpPr>
          <p:cNvPr id="5632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4027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ECA3ECBD-51BC-41CF-BD72-404A13736097}" type="slidenum">
              <a:rPr lang="de-DE" altLang="tr-TR">
                <a:solidFill>
                  <a:srgbClr val="000000"/>
                </a:solidFill>
              </a:rPr>
              <a:pPr algn="r" eaLnBrk="1" hangingPunct="1">
                <a:spcBef>
                  <a:spcPct val="0"/>
                </a:spcBef>
              </a:pPr>
              <a:t>14</a:t>
            </a:fld>
            <a:endParaRPr lang="de-DE" altLang="tr-TR">
              <a:solidFill>
                <a:srgbClr val="000000"/>
              </a:solidFill>
            </a:endParaRPr>
          </a:p>
        </p:txBody>
      </p:sp>
      <p:sp>
        <p:nvSpPr>
          <p:cNvPr id="5734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E2DA5B56-D5CE-43A8-9F03-347BE00F8525}" type="slidenum">
              <a:rPr lang="en-GB" altLang="tr-TR" sz="1300">
                <a:solidFill>
                  <a:srgbClr val="000000"/>
                </a:solidFill>
              </a:rPr>
              <a:pPr algn="r" eaLnBrk="1" hangingPunct="1">
                <a:spcBef>
                  <a:spcPct val="0"/>
                </a:spcBef>
              </a:pPr>
              <a:t>14</a:t>
            </a:fld>
            <a:endParaRPr lang="en-GB" altLang="tr-TR" sz="1300">
              <a:solidFill>
                <a:srgbClr val="000000"/>
              </a:solidFill>
            </a:endParaRPr>
          </a:p>
        </p:txBody>
      </p:sp>
      <p:sp>
        <p:nvSpPr>
          <p:cNvPr id="57348" name="Rectangle 2"/>
          <p:cNvSpPr>
            <a:spLocks noGrp="1" noRot="1" noChangeAspect="1" noChangeArrowheads="1" noTextEdit="1"/>
          </p:cNvSpPr>
          <p:nvPr>
            <p:ph type="sldImg"/>
          </p:nvPr>
        </p:nvSpPr>
        <p:spPr>
          <a:xfrm>
            <a:off x="1143000" y="685800"/>
            <a:ext cx="4573588" cy="3430588"/>
          </a:xfrm>
          <a:ln/>
        </p:spPr>
      </p:sp>
      <p:sp>
        <p:nvSpPr>
          <p:cNvPr id="5734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8038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349BC931-4A2C-4503-85C2-9DF4364C3DFE}" type="slidenum">
              <a:rPr lang="de-DE" altLang="tr-TR">
                <a:solidFill>
                  <a:srgbClr val="000000"/>
                </a:solidFill>
              </a:rPr>
              <a:pPr algn="r" eaLnBrk="1" hangingPunct="1">
                <a:spcBef>
                  <a:spcPct val="0"/>
                </a:spcBef>
              </a:pPr>
              <a:t>15</a:t>
            </a:fld>
            <a:endParaRPr lang="de-DE" altLang="tr-TR">
              <a:solidFill>
                <a:srgbClr val="000000"/>
              </a:solidFill>
            </a:endParaRPr>
          </a:p>
        </p:txBody>
      </p:sp>
      <p:sp>
        <p:nvSpPr>
          <p:cNvPr id="58371"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B9B2BD9D-EE8D-4D1B-8BE2-BBECC1331E2E}" type="slidenum">
              <a:rPr lang="en-GB" altLang="tr-TR" sz="1300">
                <a:solidFill>
                  <a:srgbClr val="000000"/>
                </a:solidFill>
              </a:rPr>
              <a:pPr algn="r" eaLnBrk="1" hangingPunct="1">
                <a:spcBef>
                  <a:spcPct val="0"/>
                </a:spcBef>
              </a:pPr>
              <a:t>15</a:t>
            </a:fld>
            <a:endParaRPr lang="en-GB" altLang="tr-TR" sz="1300">
              <a:solidFill>
                <a:srgbClr val="000000"/>
              </a:solidFill>
            </a:endParaRPr>
          </a:p>
        </p:txBody>
      </p:sp>
      <p:sp>
        <p:nvSpPr>
          <p:cNvPr id="58372" name="Rectangle 2"/>
          <p:cNvSpPr>
            <a:spLocks noGrp="1" noRot="1" noChangeAspect="1" noChangeArrowheads="1" noTextEdit="1"/>
          </p:cNvSpPr>
          <p:nvPr>
            <p:ph type="sldImg"/>
          </p:nvPr>
        </p:nvSpPr>
        <p:spPr>
          <a:xfrm>
            <a:off x="1143000" y="685800"/>
            <a:ext cx="4573588" cy="3430588"/>
          </a:xfrm>
          <a:ln/>
        </p:spPr>
      </p:sp>
      <p:sp>
        <p:nvSpPr>
          <p:cNvPr id="5837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5864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7E86D47D-F24E-4CA7-A0CE-1EA99F487EC2}" type="slidenum">
              <a:rPr lang="de-DE" altLang="tr-TR">
                <a:solidFill>
                  <a:srgbClr val="000000"/>
                </a:solidFill>
              </a:rPr>
              <a:pPr algn="r" eaLnBrk="1" hangingPunct="1">
                <a:spcBef>
                  <a:spcPct val="0"/>
                </a:spcBef>
              </a:pPr>
              <a:t>16</a:t>
            </a:fld>
            <a:endParaRPr lang="de-DE" altLang="tr-TR">
              <a:solidFill>
                <a:srgbClr val="000000"/>
              </a:solidFill>
            </a:endParaRPr>
          </a:p>
        </p:txBody>
      </p:sp>
      <p:sp>
        <p:nvSpPr>
          <p:cNvPr id="5939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816B11A2-10BA-40A3-9D14-67C9EC7A4FE7}" type="slidenum">
              <a:rPr lang="en-GB" altLang="tr-TR" sz="1300">
                <a:solidFill>
                  <a:srgbClr val="000000"/>
                </a:solidFill>
              </a:rPr>
              <a:pPr algn="r" eaLnBrk="1" hangingPunct="1">
                <a:spcBef>
                  <a:spcPct val="0"/>
                </a:spcBef>
              </a:pPr>
              <a:t>16</a:t>
            </a:fld>
            <a:endParaRPr lang="en-GB" altLang="tr-TR" sz="1300">
              <a:solidFill>
                <a:srgbClr val="000000"/>
              </a:solidFill>
            </a:endParaRPr>
          </a:p>
        </p:txBody>
      </p:sp>
      <p:sp>
        <p:nvSpPr>
          <p:cNvPr id="59396" name="Rectangle 2"/>
          <p:cNvSpPr>
            <a:spLocks noGrp="1" noRot="1" noChangeAspect="1" noChangeArrowheads="1" noTextEdit="1"/>
          </p:cNvSpPr>
          <p:nvPr>
            <p:ph type="sldImg"/>
          </p:nvPr>
        </p:nvSpPr>
        <p:spPr>
          <a:xfrm>
            <a:off x="1143000" y="685800"/>
            <a:ext cx="4573588" cy="3430588"/>
          </a:xfrm>
          <a:ln/>
        </p:spPr>
      </p:sp>
      <p:sp>
        <p:nvSpPr>
          <p:cNvPr id="5939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3713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4101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4F595D5A-607C-484E-B194-FF8777A2C6F5}" type="slidenum">
              <a:rPr lang="de-DE" altLang="tr-TR">
                <a:solidFill>
                  <a:srgbClr val="000000"/>
                </a:solidFill>
              </a:rPr>
              <a:pPr algn="r" eaLnBrk="1" hangingPunct="1">
                <a:spcBef>
                  <a:spcPct val="0"/>
                </a:spcBef>
              </a:pPr>
              <a:t>18</a:t>
            </a:fld>
            <a:endParaRPr lang="de-DE" altLang="tr-TR">
              <a:solidFill>
                <a:srgbClr val="000000"/>
              </a:solidFill>
            </a:endParaRPr>
          </a:p>
        </p:txBody>
      </p:sp>
      <p:sp>
        <p:nvSpPr>
          <p:cNvPr id="61443"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75F86779-4CC9-4F4F-B509-04CDA6F9CBD3}" type="slidenum">
              <a:rPr lang="en-GB" altLang="tr-TR" sz="1300">
                <a:solidFill>
                  <a:srgbClr val="000000"/>
                </a:solidFill>
              </a:rPr>
              <a:pPr algn="r" eaLnBrk="1" hangingPunct="1">
                <a:spcBef>
                  <a:spcPct val="0"/>
                </a:spcBef>
              </a:pPr>
              <a:t>18</a:t>
            </a:fld>
            <a:endParaRPr lang="en-GB" altLang="tr-TR" sz="1300">
              <a:solidFill>
                <a:srgbClr val="000000"/>
              </a:solidFill>
            </a:endParaRPr>
          </a:p>
        </p:txBody>
      </p:sp>
      <p:sp>
        <p:nvSpPr>
          <p:cNvPr id="61444" name="Rectangle 2"/>
          <p:cNvSpPr>
            <a:spLocks noGrp="1" noRot="1" noChangeAspect="1" noChangeArrowheads="1" noTextEdit="1"/>
          </p:cNvSpPr>
          <p:nvPr>
            <p:ph type="sldImg"/>
          </p:nvPr>
        </p:nvSpPr>
        <p:spPr>
          <a:xfrm>
            <a:off x="1143000" y="685800"/>
            <a:ext cx="4573588" cy="3430588"/>
          </a:xfrm>
          <a:ln/>
        </p:spPr>
      </p:sp>
      <p:sp>
        <p:nvSpPr>
          <p:cNvPr id="6144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6595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98FABF67-001A-4492-B44D-BEEDD8D88153}" type="slidenum">
              <a:rPr lang="de-DE" altLang="tr-TR">
                <a:solidFill>
                  <a:srgbClr val="000000"/>
                </a:solidFill>
              </a:rPr>
              <a:pPr algn="r" eaLnBrk="1" hangingPunct="1">
                <a:spcBef>
                  <a:spcPct val="0"/>
                </a:spcBef>
              </a:pPr>
              <a:t>19</a:t>
            </a:fld>
            <a:endParaRPr lang="de-DE" altLang="tr-TR">
              <a:solidFill>
                <a:srgbClr val="000000"/>
              </a:solidFill>
            </a:endParaRPr>
          </a:p>
        </p:txBody>
      </p:sp>
      <p:sp>
        <p:nvSpPr>
          <p:cNvPr id="6246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C992FB1F-DADE-4F96-8DC7-F74C4F8AAC49}" type="slidenum">
              <a:rPr lang="en-GB" altLang="tr-TR" sz="1300">
                <a:solidFill>
                  <a:srgbClr val="000000"/>
                </a:solidFill>
              </a:rPr>
              <a:pPr algn="r" eaLnBrk="1" hangingPunct="1">
                <a:spcBef>
                  <a:spcPct val="0"/>
                </a:spcBef>
              </a:pPr>
              <a:t>19</a:t>
            </a:fld>
            <a:endParaRPr lang="en-GB" altLang="tr-TR" sz="1300">
              <a:solidFill>
                <a:srgbClr val="000000"/>
              </a:solidFill>
            </a:endParaRPr>
          </a:p>
        </p:txBody>
      </p:sp>
      <p:sp>
        <p:nvSpPr>
          <p:cNvPr id="62468" name="Rectangle 2"/>
          <p:cNvSpPr>
            <a:spLocks noGrp="1" noRot="1" noChangeAspect="1" noChangeArrowheads="1" noTextEdit="1"/>
          </p:cNvSpPr>
          <p:nvPr>
            <p:ph type="sldImg"/>
          </p:nvPr>
        </p:nvSpPr>
        <p:spPr>
          <a:xfrm>
            <a:off x="1143000" y="685800"/>
            <a:ext cx="4573588" cy="3430588"/>
          </a:xfrm>
          <a:ln/>
        </p:spPr>
      </p:sp>
      <p:sp>
        <p:nvSpPr>
          <p:cNvPr id="6246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24672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98FABF67-001A-4492-B44D-BEEDD8D88153}" type="slidenum">
              <a:rPr lang="de-DE" altLang="tr-TR">
                <a:solidFill>
                  <a:srgbClr val="000000"/>
                </a:solidFill>
              </a:rPr>
              <a:pPr algn="r" eaLnBrk="1" hangingPunct="1">
                <a:spcBef>
                  <a:spcPct val="0"/>
                </a:spcBef>
              </a:pPr>
              <a:t>20</a:t>
            </a:fld>
            <a:endParaRPr lang="de-DE" altLang="tr-TR">
              <a:solidFill>
                <a:srgbClr val="000000"/>
              </a:solidFill>
            </a:endParaRPr>
          </a:p>
        </p:txBody>
      </p:sp>
      <p:sp>
        <p:nvSpPr>
          <p:cNvPr id="6246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C992FB1F-DADE-4F96-8DC7-F74C4F8AAC49}" type="slidenum">
              <a:rPr lang="en-GB" altLang="tr-TR" sz="1300">
                <a:solidFill>
                  <a:srgbClr val="000000"/>
                </a:solidFill>
              </a:rPr>
              <a:pPr algn="r" eaLnBrk="1" hangingPunct="1">
                <a:spcBef>
                  <a:spcPct val="0"/>
                </a:spcBef>
              </a:pPr>
              <a:t>20</a:t>
            </a:fld>
            <a:endParaRPr lang="en-GB" altLang="tr-TR" sz="1300">
              <a:solidFill>
                <a:srgbClr val="000000"/>
              </a:solidFill>
            </a:endParaRPr>
          </a:p>
        </p:txBody>
      </p:sp>
      <p:sp>
        <p:nvSpPr>
          <p:cNvPr id="62468" name="Rectangle 2"/>
          <p:cNvSpPr>
            <a:spLocks noGrp="1" noRot="1" noChangeAspect="1" noChangeArrowheads="1" noTextEdit="1"/>
          </p:cNvSpPr>
          <p:nvPr>
            <p:ph type="sldImg"/>
          </p:nvPr>
        </p:nvSpPr>
        <p:spPr>
          <a:xfrm>
            <a:off x="1143000" y="685800"/>
            <a:ext cx="4573588" cy="3430588"/>
          </a:xfrm>
          <a:ln/>
        </p:spPr>
      </p:sp>
      <p:sp>
        <p:nvSpPr>
          <p:cNvPr id="6246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8296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B14658D8-61EF-4275-9AAD-1F1310A52B76}" type="slidenum">
              <a:rPr lang="de-DE" altLang="tr-TR">
                <a:solidFill>
                  <a:srgbClr val="000000"/>
                </a:solidFill>
              </a:rPr>
              <a:pPr algn="r" eaLnBrk="1" hangingPunct="1">
                <a:spcBef>
                  <a:spcPct val="0"/>
                </a:spcBef>
              </a:pPr>
              <a:t>21</a:t>
            </a:fld>
            <a:endParaRPr lang="de-DE" altLang="tr-TR">
              <a:solidFill>
                <a:srgbClr val="000000"/>
              </a:solidFill>
            </a:endParaRPr>
          </a:p>
        </p:txBody>
      </p:sp>
      <p:sp>
        <p:nvSpPr>
          <p:cNvPr id="645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28B6245D-6123-47CD-AB3E-FA90194CA034}" type="slidenum">
              <a:rPr lang="en-GB" altLang="tr-TR" sz="1300">
                <a:solidFill>
                  <a:srgbClr val="000000"/>
                </a:solidFill>
              </a:rPr>
              <a:pPr algn="r" eaLnBrk="1" hangingPunct="1">
                <a:spcBef>
                  <a:spcPct val="0"/>
                </a:spcBef>
              </a:pPr>
              <a:t>21</a:t>
            </a:fld>
            <a:endParaRPr lang="en-GB" altLang="tr-TR" sz="1300">
              <a:solidFill>
                <a:srgbClr val="000000"/>
              </a:solidFill>
            </a:endParaRPr>
          </a:p>
        </p:txBody>
      </p:sp>
      <p:sp>
        <p:nvSpPr>
          <p:cNvPr id="64516" name="Rectangle 2"/>
          <p:cNvSpPr>
            <a:spLocks noGrp="1" noRot="1" noChangeAspect="1" noChangeArrowheads="1" noTextEdit="1"/>
          </p:cNvSpPr>
          <p:nvPr>
            <p:ph type="sldImg"/>
          </p:nvPr>
        </p:nvSpPr>
        <p:spPr>
          <a:xfrm>
            <a:off x="1143000" y="685800"/>
            <a:ext cx="4573588" cy="3430588"/>
          </a:xfrm>
          <a:ln/>
        </p:spPr>
      </p:sp>
      <p:sp>
        <p:nvSpPr>
          <p:cNvPr id="6451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1655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98FABF67-001A-4492-B44D-BEEDD8D88153}" type="slidenum">
              <a:rPr lang="de-DE" altLang="tr-TR">
                <a:solidFill>
                  <a:srgbClr val="000000"/>
                </a:solidFill>
              </a:rPr>
              <a:pPr algn="r" eaLnBrk="1" hangingPunct="1">
                <a:spcBef>
                  <a:spcPct val="0"/>
                </a:spcBef>
              </a:pPr>
              <a:t>22</a:t>
            </a:fld>
            <a:endParaRPr lang="de-DE" altLang="tr-TR">
              <a:solidFill>
                <a:srgbClr val="000000"/>
              </a:solidFill>
            </a:endParaRPr>
          </a:p>
        </p:txBody>
      </p:sp>
      <p:sp>
        <p:nvSpPr>
          <p:cNvPr id="6246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C992FB1F-DADE-4F96-8DC7-F74C4F8AAC49}" type="slidenum">
              <a:rPr lang="en-GB" altLang="tr-TR" sz="1300">
                <a:solidFill>
                  <a:srgbClr val="000000"/>
                </a:solidFill>
              </a:rPr>
              <a:pPr algn="r" eaLnBrk="1" hangingPunct="1">
                <a:spcBef>
                  <a:spcPct val="0"/>
                </a:spcBef>
              </a:pPr>
              <a:t>22</a:t>
            </a:fld>
            <a:endParaRPr lang="en-GB" altLang="tr-TR" sz="1300">
              <a:solidFill>
                <a:srgbClr val="000000"/>
              </a:solidFill>
            </a:endParaRPr>
          </a:p>
        </p:txBody>
      </p:sp>
      <p:sp>
        <p:nvSpPr>
          <p:cNvPr id="62468" name="Rectangle 2"/>
          <p:cNvSpPr>
            <a:spLocks noGrp="1" noRot="1" noChangeAspect="1" noChangeArrowheads="1" noTextEdit="1"/>
          </p:cNvSpPr>
          <p:nvPr>
            <p:ph type="sldImg"/>
          </p:nvPr>
        </p:nvSpPr>
        <p:spPr>
          <a:xfrm>
            <a:off x="1143000" y="685800"/>
            <a:ext cx="4573588" cy="3430588"/>
          </a:xfrm>
          <a:ln/>
        </p:spPr>
      </p:sp>
      <p:sp>
        <p:nvSpPr>
          <p:cNvPr id="6246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6443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4D2CC4A4-1191-400D-8520-9921ADD5FD29}" type="slidenum">
              <a:rPr lang="de-DE" altLang="tr-TR">
                <a:solidFill>
                  <a:srgbClr val="000000"/>
                </a:solidFill>
              </a:rPr>
              <a:pPr algn="r" eaLnBrk="1" hangingPunct="1">
                <a:spcBef>
                  <a:spcPct val="0"/>
                </a:spcBef>
              </a:pPr>
              <a:t>23</a:t>
            </a:fld>
            <a:endParaRPr lang="de-DE" altLang="tr-TR">
              <a:solidFill>
                <a:srgbClr val="000000"/>
              </a:solidFill>
            </a:endParaRPr>
          </a:p>
        </p:txBody>
      </p:sp>
      <p:sp>
        <p:nvSpPr>
          <p:cNvPr id="66563"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C35F7904-A951-47B9-B46A-4E1C020AB15F}" type="slidenum">
              <a:rPr lang="en-GB" altLang="tr-TR" sz="1300">
                <a:solidFill>
                  <a:srgbClr val="000000"/>
                </a:solidFill>
              </a:rPr>
              <a:pPr algn="r" eaLnBrk="1" hangingPunct="1">
                <a:spcBef>
                  <a:spcPct val="0"/>
                </a:spcBef>
              </a:pPr>
              <a:t>23</a:t>
            </a:fld>
            <a:endParaRPr lang="en-GB" altLang="tr-TR" sz="1300">
              <a:solidFill>
                <a:srgbClr val="000000"/>
              </a:solidFill>
            </a:endParaRPr>
          </a:p>
        </p:txBody>
      </p:sp>
      <p:sp>
        <p:nvSpPr>
          <p:cNvPr id="66564" name="Rectangle 2"/>
          <p:cNvSpPr>
            <a:spLocks noGrp="1" noRot="1" noChangeAspect="1" noChangeArrowheads="1" noTextEdit="1"/>
          </p:cNvSpPr>
          <p:nvPr>
            <p:ph type="sldImg"/>
          </p:nvPr>
        </p:nvSpPr>
        <p:spPr>
          <a:xfrm>
            <a:off x="1143000" y="685800"/>
            <a:ext cx="4573588" cy="3430588"/>
          </a:xfrm>
          <a:ln/>
        </p:spPr>
      </p:sp>
      <p:sp>
        <p:nvSpPr>
          <p:cNvPr id="6656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6182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88D37506-C186-48CF-9440-BEF727B3B4CB}" type="slidenum">
              <a:rPr lang="de-DE" altLang="tr-TR">
                <a:solidFill>
                  <a:srgbClr val="000000"/>
                </a:solidFill>
              </a:rPr>
              <a:pPr algn="r" eaLnBrk="1" hangingPunct="1">
                <a:spcBef>
                  <a:spcPct val="0"/>
                </a:spcBef>
              </a:pPr>
              <a:t>24</a:t>
            </a:fld>
            <a:endParaRPr lang="de-DE" altLang="tr-TR">
              <a:solidFill>
                <a:srgbClr val="000000"/>
              </a:solidFill>
            </a:endParaRPr>
          </a:p>
        </p:txBody>
      </p:sp>
      <p:sp>
        <p:nvSpPr>
          <p:cNvPr id="6758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E2BC964A-299D-4DFF-83EF-1083FF416347}" type="slidenum">
              <a:rPr lang="en-GB" altLang="tr-TR" sz="1300">
                <a:solidFill>
                  <a:srgbClr val="000000"/>
                </a:solidFill>
              </a:rPr>
              <a:pPr algn="r" eaLnBrk="1" hangingPunct="1">
                <a:spcBef>
                  <a:spcPct val="0"/>
                </a:spcBef>
              </a:pPr>
              <a:t>24</a:t>
            </a:fld>
            <a:endParaRPr lang="en-GB" altLang="tr-TR" sz="1300">
              <a:solidFill>
                <a:srgbClr val="000000"/>
              </a:solidFill>
            </a:endParaRPr>
          </a:p>
        </p:txBody>
      </p:sp>
      <p:sp>
        <p:nvSpPr>
          <p:cNvPr id="67588" name="Rectangle 2"/>
          <p:cNvSpPr>
            <a:spLocks noGrp="1" noRot="1" noChangeAspect="1" noChangeArrowheads="1" noTextEdit="1"/>
          </p:cNvSpPr>
          <p:nvPr>
            <p:ph type="sldImg"/>
          </p:nvPr>
        </p:nvSpPr>
        <p:spPr>
          <a:xfrm>
            <a:off x="1143000" y="685800"/>
            <a:ext cx="4573588" cy="3430588"/>
          </a:xfrm>
          <a:ln/>
        </p:spPr>
      </p:sp>
      <p:sp>
        <p:nvSpPr>
          <p:cNvPr id="6758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1047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98FABF67-001A-4492-B44D-BEEDD8D88153}" type="slidenum">
              <a:rPr lang="de-DE" altLang="tr-TR">
                <a:solidFill>
                  <a:srgbClr val="000000"/>
                </a:solidFill>
              </a:rPr>
              <a:pPr algn="r" eaLnBrk="1" hangingPunct="1">
                <a:spcBef>
                  <a:spcPct val="0"/>
                </a:spcBef>
              </a:pPr>
              <a:t>25</a:t>
            </a:fld>
            <a:endParaRPr lang="de-DE" altLang="tr-TR">
              <a:solidFill>
                <a:srgbClr val="000000"/>
              </a:solidFill>
            </a:endParaRPr>
          </a:p>
        </p:txBody>
      </p:sp>
      <p:sp>
        <p:nvSpPr>
          <p:cNvPr id="6246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C992FB1F-DADE-4F96-8DC7-F74C4F8AAC49}" type="slidenum">
              <a:rPr lang="en-GB" altLang="tr-TR" sz="1300">
                <a:solidFill>
                  <a:srgbClr val="000000"/>
                </a:solidFill>
              </a:rPr>
              <a:pPr algn="r" eaLnBrk="1" hangingPunct="1">
                <a:spcBef>
                  <a:spcPct val="0"/>
                </a:spcBef>
              </a:pPr>
              <a:t>25</a:t>
            </a:fld>
            <a:endParaRPr lang="en-GB" altLang="tr-TR" sz="1300">
              <a:solidFill>
                <a:srgbClr val="000000"/>
              </a:solidFill>
            </a:endParaRPr>
          </a:p>
        </p:txBody>
      </p:sp>
      <p:sp>
        <p:nvSpPr>
          <p:cNvPr id="62468" name="Rectangle 2"/>
          <p:cNvSpPr>
            <a:spLocks noGrp="1" noRot="1" noChangeAspect="1" noChangeArrowheads="1" noTextEdit="1"/>
          </p:cNvSpPr>
          <p:nvPr>
            <p:ph type="sldImg"/>
          </p:nvPr>
        </p:nvSpPr>
        <p:spPr>
          <a:xfrm>
            <a:off x="1143000" y="685800"/>
            <a:ext cx="4573588" cy="3430588"/>
          </a:xfrm>
          <a:ln/>
        </p:spPr>
      </p:sp>
      <p:sp>
        <p:nvSpPr>
          <p:cNvPr id="6246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344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EEBC1C0F-43BA-4B20-B69A-54D594AA2499}" type="slidenum">
              <a:rPr lang="de-DE" altLang="tr-TR">
                <a:solidFill>
                  <a:srgbClr val="000000"/>
                </a:solidFill>
              </a:rPr>
              <a:pPr algn="r" eaLnBrk="1" hangingPunct="1">
                <a:spcBef>
                  <a:spcPct val="0"/>
                </a:spcBef>
              </a:pPr>
              <a:t>26</a:t>
            </a:fld>
            <a:endParaRPr lang="de-DE" altLang="tr-TR">
              <a:solidFill>
                <a:srgbClr val="000000"/>
              </a:solidFill>
            </a:endParaRPr>
          </a:p>
        </p:txBody>
      </p:sp>
      <p:sp>
        <p:nvSpPr>
          <p:cNvPr id="6963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578ED76E-C305-411B-BFDC-1AE498A2303A}" type="slidenum">
              <a:rPr lang="en-GB" altLang="tr-TR" sz="1300">
                <a:solidFill>
                  <a:srgbClr val="000000"/>
                </a:solidFill>
              </a:rPr>
              <a:pPr algn="r" eaLnBrk="1" hangingPunct="1">
                <a:spcBef>
                  <a:spcPct val="0"/>
                </a:spcBef>
              </a:pPr>
              <a:t>26</a:t>
            </a:fld>
            <a:endParaRPr lang="en-GB" altLang="tr-TR" sz="1300">
              <a:solidFill>
                <a:srgbClr val="000000"/>
              </a:solidFill>
            </a:endParaRPr>
          </a:p>
        </p:txBody>
      </p:sp>
      <p:sp>
        <p:nvSpPr>
          <p:cNvPr id="69636" name="Rectangle 2"/>
          <p:cNvSpPr>
            <a:spLocks noGrp="1" noRot="1" noChangeAspect="1" noChangeArrowheads="1" noTextEdit="1"/>
          </p:cNvSpPr>
          <p:nvPr>
            <p:ph type="sldImg"/>
          </p:nvPr>
        </p:nvSpPr>
        <p:spPr>
          <a:xfrm>
            <a:off x="1143000" y="685800"/>
            <a:ext cx="4573588" cy="3430588"/>
          </a:xfrm>
          <a:ln/>
        </p:spPr>
      </p:sp>
      <p:sp>
        <p:nvSpPr>
          <p:cNvPr id="6963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38993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C02217C7-144C-45D6-9A5A-5EFB6EC24CA8}" type="slidenum">
              <a:rPr lang="de-DE" altLang="tr-TR">
                <a:solidFill>
                  <a:srgbClr val="000000"/>
                </a:solidFill>
              </a:rPr>
              <a:pPr algn="r" eaLnBrk="1" hangingPunct="1">
                <a:spcBef>
                  <a:spcPct val="0"/>
                </a:spcBef>
              </a:pPr>
              <a:t>27</a:t>
            </a:fld>
            <a:endParaRPr lang="de-DE" altLang="tr-TR">
              <a:solidFill>
                <a:srgbClr val="000000"/>
              </a:solidFill>
            </a:endParaRPr>
          </a:p>
        </p:txBody>
      </p:sp>
      <p:sp>
        <p:nvSpPr>
          <p:cNvPr id="70659"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F9CA030F-1988-4763-A000-046C9CAC0482}" type="slidenum">
              <a:rPr lang="en-GB" altLang="tr-TR" sz="1300">
                <a:solidFill>
                  <a:srgbClr val="000000"/>
                </a:solidFill>
              </a:rPr>
              <a:pPr algn="r" eaLnBrk="1" hangingPunct="1">
                <a:spcBef>
                  <a:spcPct val="0"/>
                </a:spcBef>
              </a:pPr>
              <a:t>27</a:t>
            </a:fld>
            <a:endParaRPr lang="en-GB" altLang="tr-TR" sz="1300">
              <a:solidFill>
                <a:srgbClr val="000000"/>
              </a:solidFill>
            </a:endParaRPr>
          </a:p>
        </p:txBody>
      </p:sp>
      <p:sp>
        <p:nvSpPr>
          <p:cNvPr id="70660" name="Rectangle 2"/>
          <p:cNvSpPr>
            <a:spLocks noGrp="1" noRot="1" noChangeAspect="1" noChangeArrowheads="1" noTextEdit="1"/>
          </p:cNvSpPr>
          <p:nvPr>
            <p:ph type="sldImg"/>
          </p:nvPr>
        </p:nvSpPr>
        <p:spPr>
          <a:xfrm>
            <a:off x="1143000" y="685800"/>
            <a:ext cx="4573588" cy="3430588"/>
          </a:xfrm>
          <a:ln/>
        </p:spPr>
      </p:sp>
      <p:sp>
        <p:nvSpPr>
          <p:cNvPr id="7066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23460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C9D5987F-E4C6-4A45-9AEE-948A020CEDC0}" type="slidenum">
              <a:rPr lang="de-DE" altLang="tr-TR">
                <a:solidFill>
                  <a:srgbClr val="000000"/>
                </a:solidFill>
              </a:rPr>
              <a:pPr algn="r" eaLnBrk="1" hangingPunct="1">
                <a:spcBef>
                  <a:spcPct val="0"/>
                </a:spcBef>
              </a:pPr>
              <a:t>28</a:t>
            </a:fld>
            <a:endParaRPr lang="de-DE" altLang="tr-TR">
              <a:solidFill>
                <a:srgbClr val="000000"/>
              </a:solidFill>
            </a:endParaRPr>
          </a:p>
        </p:txBody>
      </p:sp>
      <p:sp>
        <p:nvSpPr>
          <p:cNvPr id="71683"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F2D44A6A-8A3A-4029-9E51-1EB2D9AB7EE6}" type="slidenum">
              <a:rPr lang="en-GB" altLang="tr-TR" sz="1300">
                <a:solidFill>
                  <a:srgbClr val="000000"/>
                </a:solidFill>
              </a:rPr>
              <a:pPr algn="r" eaLnBrk="1" hangingPunct="1">
                <a:spcBef>
                  <a:spcPct val="0"/>
                </a:spcBef>
              </a:pPr>
              <a:t>28</a:t>
            </a:fld>
            <a:endParaRPr lang="en-GB" altLang="tr-TR" sz="1300">
              <a:solidFill>
                <a:srgbClr val="000000"/>
              </a:solidFill>
            </a:endParaRPr>
          </a:p>
        </p:txBody>
      </p:sp>
      <p:sp>
        <p:nvSpPr>
          <p:cNvPr id="71684" name="Rectangle 2"/>
          <p:cNvSpPr>
            <a:spLocks noGrp="1" noRot="1" noChangeAspect="1" noChangeArrowheads="1" noTextEdit="1"/>
          </p:cNvSpPr>
          <p:nvPr>
            <p:ph type="sldImg"/>
          </p:nvPr>
        </p:nvSpPr>
        <p:spPr>
          <a:xfrm>
            <a:off x="1143000" y="685800"/>
            <a:ext cx="4573588" cy="3430588"/>
          </a:xfrm>
          <a:ln/>
        </p:spPr>
      </p:sp>
      <p:sp>
        <p:nvSpPr>
          <p:cNvPr id="7168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72224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DB4D0349-3501-4030-8D07-90097D88BE36}" type="slidenum">
              <a:rPr lang="de-DE" altLang="tr-TR">
                <a:solidFill>
                  <a:srgbClr val="000000"/>
                </a:solidFill>
              </a:rPr>
              <a:pPr algn="r" eaLnBrk="1" hangingPunct="1">
                <a:spcBef>
                  <a:spcPct val="0"/>
                </a:spcBef>
              </a:pPr>
              <a:t>29</a:t>
            </a:fld>
            <a:endParaRPr lang="de-DE" altLang="tr-TR">
              <a:solidFill>
                <a:srgbClr val="000000"/>
              </a:solidFill>
            </a:endParaRPr>
          </a:p>
        </p:txBody>
      </p:sp>
      <p:sp>
        <p:nvSpPr>
          <p:cNvPr id="7270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48186B45-D517-4FA2-B462-70D761B3FD4E}" type="slidenum">
              <a:rPr lang="en-GB" altLang="tr-TR" sz="1300">
                <a:solidFill>
                  <a:srgbClr val="000000"/>
                </a:solidFill>
              </a:rPr>
              <a:pPr algn="r" eaLnBrk="1" hangingPunct="1">
                <a:spcBef>
                  <a:spcPct val="0"/>
                </a:spcBef>
              </a:pPr>
              <a:t>29</a:t>
            </a:fld>
            <a:endParaRPr lang="en-GB" altLang="tr-TR" sz="1300">
              <a:solidFill>
                <a:srgbClr val="000000"/>
              </a:solidFill>
            </a:endParaRPr>
          </a:p>
        </p:txBody>
      </p:sp>
      <p:sp>
        <p:nvSpPr>
          <p:cNvPr id="72708" name="Rectangle 2"/>
          <p:cNvSpPr>
            <a:spLocks noGrp="1" noRot="1" noChangeAspect="1" noChangeArrowheads="1" noTextEdit="1"/>
          </p:cNvSpPr>
          <p:nvPr>
            <p:ph type="sldImg"/>
          </p:nvPr>
        </p:nvSpPr>
        <p:spPr>
          <a:xfrm>
            <a:off x="1143000" y="685800"/>
            <a:ext cx="4573588" cy="3430588"/>
          </a:xfrm>
          <a:ln/>
        </p:spPr>
      </p:sp>
      <p:sp>
        <p:nvSpPr>
          <p:cNvPr id="7270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58816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55FDF7D6-2BEF-4830-926E-7751211334AF}" type="slidenum">
              <a:rPr lang="de-DE" altLang="tr-TR">
                <a:solidFill>
                  <a:srgbClr val="000000"/>
                </a:solidFill>
              </a:rPr>
              <a:pPr algn="r" eaLnBrk="1" hangingPunct="1">
                <a:spcBef>
                  <a:spcPct val="0"/>
                </a:spcBef>
              </a:pPr>
              <a:t>30</a:t>
            </a:fld>
            <a:endParaRPr lang="de-DE" altLang="tr-TR">
              <a:solidFill>
                <a:srgbClr val="000000"/>
              </a:solidFill>
            </a:endParaRPr>
          </a:p>
        </p:txBody>
      </p:sp>
      <p:sp>
        <p:nvSpPr>
          <p:cNvPr id="73731"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942957C0-B29C-4308-8E1F-4B668570D54F}" type="slidenum">
              <a:rPr lang="en-GB" altLang="tr-TR" sz="1300">
                <a:solidFill>
                  <a:srgbClr val="000000"/>
                </a:solidFill>
              </a:rPr>
              <a:pPr algn="r" eaLnBrk="1" hangingPunct="1">
                <a:spcBef>
                  <a:spcPct val="0"/>
                </a:spcBef>
              </a:pPr>
              <a:t>30</a:t>
            </a:fld>
            <a:endParaRPr lang="en-GB" altLang="tr-TR" sz="1300">
              <a:solidFill>
                <a:srgbClr val="000000"/>
              </a:solidFill>
            </a:endParaRPr>
          </a:p>
        </p:txBody>
      </p:sp>
      <p:sp>
        <p:nvSpPr>
          <p:cNvPr id="73732" name="Rectangle 2"/>
          <p:cNvSpPr>
            <a:spLocks noGrp="1" noRot="1" noChangeAspect="1" noChangeArrowheads="1" noTextEdit="1"/>
          </p:cNvSpPr>
          <p:nvPr>
            <p:ph type="sldImg"/>
          </p:nvPr>
        </p:nvSpPr>
        <p:spPr>
          <a:xfrm>
            <a:off x="1143000" y="685800"/>
            <a:ext cx="4573588" cy="3430588"/>
          </a:xfrm>
          <a:ln/>
        </p:spPr>
      </p:sp>
      <p:sp>
        <p:nvSpPr>
          <p:cNvPr id="7373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06191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A6FCDE23-84A6-4B76-A301-3EC22182DA67}" type="slidenum">
              <a:rPr lang="de-DE" altLang="tr-TR">
                <a:solidFill>
                  <a:srgbClr val="000000"/>
                </a:solidFill>
              </a:rPr>
              <a:pPr algn="r" eaLnBrk="1" hangingPunct="1">
                <a:spcBef>
                  <a:spcPct val="0"/>
                </a:spcBef>
              </a:pPr>
              <a:t>31</a:t>
            </a:fld>
            <a:endParaRPr lang="de-DE" altLang="tr-TR">
              <a:solidFill>
                <a:srgbClr val="000000"/>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F8E9288D-9A7A-41CD-8E51-60D7302AA3B4}" type="slidenum">
              <a:rPr lang="en-GB" altLang="tr-TR" sz="1300">
                <a:solidFill>
                  <a:srgbClr val="000000"/>
                </a:solidFill>
              </a:rPr>
              <a:pPr algn="r" eaLnBrk="1" hangingPunct="1">
                <a:spcBef>
                  <a:spcPct val="0"/>
                </a:spcBef>
              </a:pPr>
              <a:t>31</a:t>
            </a:fld>
            <a:endParaRPr lang="en-GB" altLang="tr-TR" sz="1300">
              <a:solidFill>
                <a:srgbClr val="000000"/>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50433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62D80169-FF5D-465B-AFB3-269D1B8E17EA}" type="slidenum">
              <a:rPr lang="de-DE" altLang="tr-TR">
                <a:solidFill>
                  <a:srgbClr val="000000"/>
                </a:solidFill>
              </a:rPr>
              <a:pPr algn="r" eaLnBrk="1" hangingPunct="1">
                <a:spcBef>
                  <a:spcPct val="0"/>
                </a:spcBef>
              </a:pPr>
              <a:t>32</a:t>
            </a:fld>
            <a:endParaRPr lang="de-DE" altLang="tr-TR">
              <a:solidFill>
                <a:srgbClr val="000000"/>
              </a:solidFill>
            </a:endParaRPr>
          </a:p>
        </p:txBody>
      </p:sp>
      <p:sp>
        <p:nvSpPr>
          <p:cNvPr id="75779"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E66321DA-A250-42E7-87BD-483D197FE4CB}" type="slidenum">
              <a:rPr lang="en-GB" altLang="tr-TR" sz="1300">
                <a:solidFill>
                  <a:srgbClr val="000000"/>
                </a:solidFill>
              </a:rPr>
              <a:pPr algn="r" eaLnBrk="1" hangingPunct="1">
                <a:spcBef>
                  <a:spcPct val="0"/>
                </a:spcBef>
              </a:pPr>
              <a:t>32</a:t>
            </a:fld>
            <a:endParaRPr lang="en-GB" altLang="tr-TR" sz="1300">
              <a:solidFill>
                <a:srgbClr val="000000"/>
              </a:solidFill>
            </a:endParaRPr>
          </a:p>
        </p:txBody>
      </p:sp>
      <p:sp>
        <p:nvSpPr>
          <p:cNvPr id="75780" name="Rectangle 2"/>
          <p:cNvSpPr>
            <a:spLocks noGrp="1" noRot="1" noChangeAspect="1" noChangeArrowheads="1" noTextEdit="1"/>
          </p:cNvSpPr>
          <p:nvPr>
            <p:ph type="sldImg"/>
          </p:nvPr>
        </p:nvSpPr>
        <p:spPr>
          <a:xfrm>
            <a:off x="1143000" y="685800"/>
            <a:ext cx="4573588" cy="3430588"/>
          </a:xfrm>
          <a:ln/>
        </p:spPr>
      </p:sp>
      <p:sp>
        <p:nvSpPr>
          <p:cNvPr id="7578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81445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632D47D1-D6EA-4267-A04E-E12DD3166D4E}" type="slidenum">
              <a:rPr lang="de-DE" altLang="tr-TR">
                <a:solidFill>
                  <a:srgbClr val="000000"/>
                </a:solidFill>
              </a:rPr>
              <a:pPr algn="r" eaLnBrk="1" hangingPunct="1">
                <a:spcBef>
                  <a:spcPct val="0"/>
                </a:spcBef>
              </a:pPr>
              <a:t>33</a:t>
            </a:fld>
            <a:endParaRPr lang="de-DE" altLang="tr-TR">
              <a:solidFill>
                <a:srgbClr val="000000"/>
              </a:solidFill>
            </a:endParaRPr>
          </a:p>
        </p:txBody>
      </p:sp>
      <p:sp>
        <p:nvSpPr>
          <p:cNvPr id="76803"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D032FDE-E0CE-48B2-96D2-06D00167DCBC}" type="slidenum">
              <a:rPr lang="en-GB" altLang="tr-TR" sz="1300">
                <a:solidFill>
                  <a:srgbClr val="000000"/>
                </a:solidFill>
              </a:rPr>
              <a:pPr algn="r" eaLnBrk="1" hangingPunct="1">
                <a:spcBef>
                  <a:spcPct val="0"/>
                </a:spcBef>
              </a:pPr>
              <a:t>33</a:t>
            </a:fld>
            <a:endParaRPr lang="en-GB" altLang="tr-TR" sz="1300">
              <a:solidFill>
                <a:srgbClr val="000000"/>
              </a:solidFill>
            </a:endParaRPr>
          </a:p>
        </p:txBody>
      </p:sp>
      <p:sp>
        <p:nvSpPr>
          <p:cNvPr id="76804" name="Rectangle 2"/>
          <p:cNvSpPr>
            <a:spLocks noGrp="1" noRot="1" noChangeAspect="1" noChangeArrowheads="1" noTextEdit="1"/>
          </p:cNvSpPr>
          <p:nvPr>
            <p:ph type="sldImg"/>
          </p:nvPr>
        </p:nvSpPr>
        <p:spPr>
          <a:xfrm>
            <a:off x="1143000" y="685800"/>
            <a:ext cx="4573588" cy="3430588"/>
          </a:xfrm>
          <a:ln/>
        </p:spPr>
      </p:sp>
      <p:sp>
        <p:nvSpPr>
          <p:cNvPr id="7680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03902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52B81B32-22F4-4AEA-B3CE-FFC51221BDC5}" type="slidenum">
              <a:rPr lang="de-DE" altLang="tr-TR">
                <a:solidFill>
                  <a:srgbClr val="000000"/>
                </a:solidFill>
              </a:rPr>
              <a:pPr algn="r" eaLnBrk="1" hangingPunct="1">
                <a:spcBef>
                  <a:spcPct val="0"/>
                </a:spcBef>
              </a:pPr>
              <a:t>34</a:t>
            </a:fld>
            <a:endParaRPr lang="de-DE" altLang="tr-TR">
              <a:solidFill>
                <a:srgbClr val="000000"/>
              </a:solidFill>
            </a:endParaRPr>
          </a:p>
        </p:txBody>
      </p:sp>
      <p:sp>
        <p:nvSpPr>
          <p:cNvPr id="7782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3C9589BD-08C2-4889-B90E-7CDB32C7827C}" type="slidenum">
              <a:rPr lang="en-GB" altLang="tr-TR" sz="1300">
                <a:solidFill>
                  <a:srgbClr val="000000"/>
                </a:solidFill>
              </a:rPr>
              <a:pPr algn="r" eaLnBrk="1" hangingPunct="1">
                <a:spcBef>
                  <a:spcPct val="0"/>
                </a:spcBef>
              </a:pPr>
              <a:t>34</a:t>
            </a:fld>
            <a:endParaRPr lang="en-GB" altLang="tr-TR" sz="1300">
              <a:solidFill>
                <a:srgbClr val="000000"/>
              </a:solidFill>
            </a:endParaRPr>
          </a:p>
        </p:txBody>
      </p:sp>
      <p:sp>
        <p:nvSpPr>
          <p:cNvPr id="77828" name="Rectangle 2"/>
          <p:cNvSpPr>
            <a:spLocks noGrp="1" noRot="1" noChangeAspect="1" noChangeArrowheads="1" noTextEdit="1"/>
          </p:cNvSpPr>
          <p:nvPr>
            <p:ph type="sldImg"/>
          </p:nvPr>
        </p:nvSpPr>
        <p:spPr>
          <a:xfrm>
            <a:off x="1143000" y="685800"/>
            <a:ext cx="4573588" cy="3430588"/>
          </a:xfrm>
          <a:ln/>
        </p:spPr>
      </p:sp>
      <p:sp>
        <p:nvSpPr>
          <p:cNvPr id="7782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58318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4249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19.03.2023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82657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19.03.2023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337345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5E7992E9-B58C-44CC-8038-7DA21234B52E}" type="datetimeFigureOut">
              <a:rPr lang="tr-TR" smtClean="0"/>
              <a:t>19.03.2023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1936352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5E7992E9-B58C-44CC-8038-7DA21234B52E}" type="datetimeFigureOut">
              <a:rPr lang="tr-TR" smtClean="0"/>
              <a:t>19.03.2023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80143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29842" y="2505075"/>
            <a:ext cx="3868340"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29150" y="2505075"/>
            <a:ext cx="3887391"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E7992E9-B58C-44CC-8038-7DA21234B52E}" type="datetimeFigureOut">
              <a:rPr lang="tr-TR" smtClean="0"/>
              <a:t>19.03.2023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632017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E7992E9-B58C-44CC-8038-7DA21234B52E}" type="datetimeFigureOut">
              <a:rPr lang="tr-TR" smtClean="0"/>
              <a:t>19.03.2023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176537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7992E9-B58C-44CC-8038-7DA21234B52E}" type="datetimeFigureOut">
              <a:rPr lang="tr-TR" smtClean="0"/>
              <a:t>19.03.2023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174007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5E7992E9-B58C-44CC-8038-7DA21234B52E}" type="datetimeFigureOut">
              <a:rPr lang="tr-TR" smtClean="0"/>
              <a:t>19.03.2023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4280048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5E7992E9-B58C-44CC-8038-7DA21234B52E}" type="datetimeFigureOut">
              <a:rPr lang="tr-TR" smtClean="0"/>
              <a:t>19.03.2023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705881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19.03.2023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843787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19.03.2023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141050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992E9-B58C-44CC-8038-7DA21234B52E}" type="datetimeFigureOut">
              <a:rPr lang="tr-TR" smtClean="0"/>
              <a:t>19.03.2023</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E795AE-92B7-463E-BBD4-F13428614487}" type="slidenum">
              <a:rPr lang="tr-TR" smtClean="0"/>
              <a:t>‹#›</a:t>
            </a:fld>
            <a:endParaRPr lang="tr-TR"/>
          </a:p>
        </p:txBody>
      </p:sp>
    </p:spTree>
    <p:extLst>
      <p:ext uri="{BB962C8B-B14F-4D97-AF65-F5344CB8AC3E}">
        <p14:creationId xmlns:p14="http://schemas.microsoft.com/office/powerpoint/2010/main" val="3582032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eaLnBrk="1" hangingPunct="1">
              <a:spcBef>
                <a:spcPct val="0"/>
              </a:spcBef>
              <a:buClrTx/>
              <a:buSzTx/>
              <a:buFontTx/>
              <a:buNone/>
            </a:pPr>
            <a:endParaRPr lang="tr-TR" altLang="tr-TR" sz="1800">
              <a:solidFill>
                <a:srgbClr val="000000"/>
              </a:solidFill>
            </a:endParaRPr>
          </a:p>
        </p:txBody>
      </p:sp>
      <p:pic>
        <p:nvPicPr>
          <p:cNvPr id="12" name="Picture 10" descr="Entering the health and safety world: How do I st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 y="13694"/>
            <a:ext cx="9152881" cy="4572000"/>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a:picLocks noChangeAspect="1"/>
          </p:cNvPicPr>
          <p:nvPr/>
        </p:nvPicPr>
        <p:blipFill>
          <a:blip r:embed="rId4"/>
          <a:stretch>
            <a:fillRect/>
          </a:stretch>
        </p:blipFill>
        <p:spPr>
          <a:xfrm>
            <a:off x="-4763" y="4581528"/>
            <a:ext cx="9153525" cy="2276472"/>
          </a:xfrm>
          <a:prstGeom prst="rect">
            <a:avLst/>
          </a:prstGeom>
        </p:spPr>
      </p:pic>
    </p:spTree>
    <p:extLst>
      <p:ext uri="{BB962C8B-B14F-4D97-AF65-F5344CB8AC3E}">
        <p14:creationId xmlns:p14="http://schemas.microsoft.com/office/powerpoint/2010/main" val="329303907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13"/>
          <p:cNvGrpSpPr/>
          <p:nvPr/>
        </p:nvGrpSpPr>
        <p:grpSpPr bwMode="auto">
          <a:xfrm>
            <a:off x="1588" y="0"/>
            <a:ext cx="9144000" cy="6858000"/>
            <a:chOff x="0" y="0"/>
            <a:chExt cx="5760" cy="3747"/>
          </a:xfrm>
        </p:grpSpPr>
        <p:sp>
          <p:nvSpPr>
            <p:cNvPr id="13327" name="Rectangle 2"/>
            <p:cNvSpPr>
              <a:spLocks noChangeArrowheads="1"/>
            </p:cNvSpPr>
            <p:nvPr/>
          </p:nvSpPr>
          <p:spPr bwMode="gray">
            <a:xfrm flipV="1">
              <a:off x="0" y="0"/>
              <a:ext cx="5760" cy="16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sp>
          <p:nvSpPr>
            <p:cNvPr id="1332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sp>
          <p:nvSpPr>
            <p:cNvPr id="1332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sp>
          <p:nvSpPr>
            <p:cNvPr id="1333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grpSp>
      <p:grpSp>
        <p:nvGrpSpPr>
          <p:cNvPr id="3" name="Group 26"/>
          <p:cNvGrpSpPr/>
          <p:nvPr/>
        </p:nvGrpSpPr>
        <p:grpSpPr bwMode="auto">
          <a:xfrm>
            <a:off x="1204913" y="1335088"/>
            <a:ext cx="2339975" cy="5175250"/>
            <a:chOff x="6408" y="661"/>
            <a:chExt cx="1718" cy="4055"/>
          </a:xfrm>
        </p:grpSpPr>
        <p:sp>
          <p:nvSpPr>
            <p:cNvPr id="13320" name="Freeform 27"/>
            <p:cNvSpPr/>
            <p:nvPr/>
          </p:nvSpPr>
          <p:spPr bwMode="auto">
            <a:xfrm flipH="1">
              <a:off x="6410" y="3798"/>
              <a:ext cx="580" cy="918"/>
            </a:xfrm>
            <a:custGeom>
              <a:avLst/>
              <a:gdLst>
                <a:gd name="T0" fmla="*/ 50176 w 290"/>
                <a:gd name="T1" fmla="*/ 92672 h 459"/>
                <a:gd name="T2" fmla="*/ 49920 w 290"/>
                <a:gd name="T3" fmla="*/ 79872 h 459"/>
                <a:gd name="T4" fmla="*/ 61696 w 290"/>
                <a:gd name="T5" fmla="*/ 45568 h 459"/>
                <a:gd name="T6" fmla="*/ 64000 w 290"/>
                <a:gd name="T7" fmla="*/ 34560 h 459"/>
                <a:gd name="T8" fmla="*/ 71936 w 290"/>
                <a:gd name="T9" fmla="*/ 25856 h 459"/>
                <a:gd name="T10" fmla="*/ 67072 w 290"/>
                <a:gd name="T11" fmla="*/ 16640 h 459"/>
                <a:gd name="T12" fmla="*/ 50176 w 290"/>
                <a:gd name="T13" fmla="*/ 2816 h 459"/>
                <a:gd name="T14" fmla="*/ 45568 w 290"/>
                <a:gd name="T15" fmla="*/ 13568 h 459"/>
                <a:gd name="T16" fmla="*/ 40192 w 290"/>
                <a:gd name="T17" fmla="*/ 24064 h 459"/>
                <a:gd name="T18" fmla="*/ 31744 w 290"/>
                <a:gd name="T19" fmla="*/ 25344 h 459"/>
                <a:gd name="T20" fmla="*/ 35328 w 290"/>
                <a:gd name="T21" fmla="*/ 16640 h 459"/>
                <a:gd name="T22" fmla="*/ 25088 w 290"/>
                <a:gd name="T23" fmla="*/ 5888 h 459"/>
                <a:gd name="T24" fmla="*/ 12544 w 290"/>
                <a:gd name="T25" fmla="*/ 17152 h 459"/>
                <a:gd name="T26" fmla="*/ 13056 w 290"/>
                <a:gd name="T27" fmla="*/ 26368 h 459"/>
                <a:gd name="T28" fmla="*/ 13056 w 290"/>
                <a:gd name="T29" fmla="*/ 27904 h 459"/>
                <a:gd name="T30" fmla="*/ 7424 w 290"/>
                <a:gd name="T31" fmla="*/ 50688 h 459"/>
                <a:gd name="T32" fmla="*/ 11776 w 290"/>
                <a:gd name="T33" fmla="*/ 61440 h 459"/>
                <a:gd name="T34" fmla="*/ 15872 w 290"/>
                <a:gd name="T35" fmla="*/ 67072 h 459"/>
                <a:gd name="T36" fmla="*/ 512 w 290"/>
                <a:gd name="T37" fmla="*/ 106496 h 459"/>
                <a:gd name="T38" fmla="*/ 0 w 290"/>
                <a:gd name="T39" fmla="*/ 117504 h 459"/>
                <a:gd name="T40" fmla="*/ 52736 w 290"/>
                <a:gd name="T41" fmla="*/ 117504 h 459"/>
                <a:gd name="T42" fmla="*/ 50176 w 290"/>
                <a:gd name="T43" fmla="*/ 92672 h 4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90"/>
                <a:gd name="T67" fmla="*/ 0 h 459"/>
                <a:gd name="T68" fmla="*/ 290 w 290"/>
                <a:gd name="T69" fmla="*/ 459 h 45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90" h="459">
                  <a:moveTo>
                    <a:pt x="196" y="362"/>
                  </a:moveTo>
                  <a:cubicBezTo>
                    <a:pt x="186" y="328"/>
                    <a:pt x="195" y="312"/>
                    <a:pt x="195" y="312"/>
                  </a:cubicBezTo>
                  <a:cubicBezTo>
                    <a:pt x="220" y="281"/>
                    <a:pt x="241" y="178"/>
                    <a:pt x="241" y="178"/>
                  </a:cubicBezTo>
                  <a:cubicBezTo>
                    <a:pt x="244" y="136"/>
                    <a:pt x="250" y="135"/>
                    <a:pt x="250" y="135"/>
                  </a:cubicBezTo>
                  <a:cubicBezTo>
                    <a:pt x="281" y="101"/>
                    <a:pt x="281" y="101"/>
                    <a:pt x="281" y="101"/>
                  </a:cubicBezTo>
                  <a:cubicBezTo>
                    <a:pt x="290" y="86"/>
                    <a:pt x="262" y="65"/>
                    <a:pt x="262" y="65"/>
                  </a:cubicBezTo>
                  <a:cubicBezTo>
                    <a:pt x="196" y="11"/>
                    <a:pt x="196" y="11"/>
                    <a:pt x="196" y="11"/>
                  </a:cubicBezTo>
                  <a:cubicBezTo>
                    <a:pt x="173" y="0"/>
                    <a:pt x="178" y="53"/>
                    <a:pt x="178" y="53"/>
                  </a:cubicBezTo>
                  <a:cubicBezTo>
                    <a:pt x="177" y="83"/>
                    <a:pt x="157" y="94"/>
                    <a:pt x="157" y="94"/>
                  </a:cubicBezTo>
                  <a:cubicBezTo>
                    <a:pt x="117" y="133"/>
                    <a:pt x="124" y="99"/>
                    <a:pt x="124" y="99"/>
                  </a:cubicBezTo>
                  <a:cubicBezTo>
                    <a:pt x="138" y="65"/>
                    <a:pt x="138" y="65"/>
                    <a:pt x="138" y="65"/>
                  </a:cubicBezTo>
                  <a:cubicBezTo>
                    <a:pt x="144" y="24"/>
                    <a:pt x="98" y="23"/>
                    <a:pt x="98" y="23"/>
                  </a:cubicBezTo>
                  <a:cubicBezTo>
                    <a:pt x="47" y="20"/>
                    <a:pt x="49" y="67"/>
                    <a:pt x="49" y="67"/>
                  </a:cubicBezTo>
                  <a:cubicBezTo>
                    <a:pt x="40" y="78"/>
                    <a:pt x="51" y="103"/>
                    <a:pt x="51" y="103"/>
                  </a:cubicBezTo>
                  <a:cubicBezTo>
                    <a:pt x="55" y="107"/>
                    <a:pt x="51" y="109"/>
                    <a:pt x="51" y="109"/>
                  </a:cubicBezTo>
                  <a:cubicBezTo>
                    <a:pt x="24" y="128"/>
                    <a:pt x="29" y="198"/>
                    <a:pt x="29" y="198"/>
                  </a:cubicBezTo>
                  <a:cubicBezTo>
                    <a:pt x="31" y="224"/>
                    <a:pt x="46" y="240"/>
                    <a:pt x="46" y="240"/>
                  </a:cubicBezTo>
                  <a:cubicBezTo>
                    <a:pt x="63" y="247"/>
                    <a:pt x="62" y="262"/>
                    <a:pt x="62" y="262"/>
                  </a:cubicBezTo>
                  <a:cubicBezTo>
                    <a:pt x="31" y="305"/>
                    <a:pt x="2" y="416"/>
                    <a:pt x="2" y="416"/>
                  </a:cubicBezTo>
                  <a:cubicBezTo>
                    <a:pt x="0" y="459"/>
                    <a:pt x="0" y="459"/>
                    <a:pt x="0" y="459"/>
                  </a:cubicBezTo>
                  <a:cubicBezTo>
                    <a:pt x="206" y="459"/>
                    <a:pt x="206" y="459"/>
                    <a:pt x="206" y="459"/>
                  </a:cubicBezTo>
                  <a:lnTo>
                    <a:pt x="196" y="362"/>
                  </a:lnTo>
                  <a:close/>
                </a:path>
              </a:pathLst>
            </a:custGeom>
            <a:gradFill rotWithShape="1">
              <a:gsLst>
                <a:gs pos="0">
                  <a:srgbClr val="B7B7B7"/>
                </a:gs>
                <a:gs pos="100000">
                  <a:srgbClr val="FFFFFF"/>
                </a:gs>
              </a:gsLst>
              <a:lin ang="5400000" scaled="1"/>
            </a:gradFill>
            <a:ln w="9525">
              <a:solidFill>
                <a:schemeClr val="bg1"/>
              </a:solidFill>
              <a:round/>
            </a:ln>
          </p:spPr>
          <p:txBody>
            <a:bodyPr/>
            <a:lstStyle/>
            <a:p>
              <a:endParaRPr lang="tr-TR"/>
            </a:p>
          </p:txBody>
        </p:sp>
        <p:grpSp>
          <p:nvGrpSpPr>
            <p:cNvPr id="13321" name="Group 28"/>
            <p:cNvGrpSpPr/>
            <p:nvPr/>
          </p:nvGrpSpPr>
          <p:grpSpPr bwMode="auto">
            <a:xfrm>
              <a:off x="6408" y="661"/>
              <a:ext cx="1718" cy="3327"/>
              <a:chOff x="6408" y="661"/>
              <a:chExt cx="1718" cy="3327"/>
            </a:xfrm>
          </p:grpSpPr>
          <p:sp>
            <p:nvSpPr>
              <p:cNvPr id="13322" name="Freeform 29"/>
              <p:cNvSpPr/>
              <p:nvPr/>
            </p:nvSpPr>
            <p:spPr bwMode="auto">
              <a:xfrm flipH="1">
                <a:off x="6408" y="661"/>
                <a:ext cx="1718" cy="3327"/>
              </a:xfrm>
              <a:custGeom>
                <a:avLst/>
                <a:gdLst>
                  <a:gd name="T0" fmla="*/ 122624 w 859"/>
                  <a:gd name="T1" fmla="*/ 59508 h 1663"/>
                  <a:gd name="T2" fmla="*/ 86528 w 859"/>
                  <a:gd name="T3" fmla="*/ 72840 h 1663"/>
                  <a:gd name="T4" fmla="*/ 83968 w 859"/>
                  <a:gd name="T5" fmla="*/ 87720 h 1663"/>
                  <a:gd name="T6" fmla="*/ 63232 w 859"/>
                  <a:gd name="T7" fmla="*/ 124952 h 1663"/>
                  <a:gd name="T8" fmla="*/ 38656 w 859"/>
                  <a:gd name="T9" fmla="*/ 172668 h 1663"/>
                  <a:gd name="T10" fmla="*/ 13824 w 859"/>
                  <a:gd name="T11" fmla="*/ 190115 h 1663"/>
                  <a:gd name="T12" fmla="*/ 0 w 859"/>
                  <a:gd name="T13" fmla="*/ 196779 h 1663"/>
                  <a:gd name="T14" fmla="*/ 43776 w 859"/>
                  <a:gd name="T15" fmla="*/ 197803 h 1663"/>
                  <a:gd name="T16" fmla="*/ 91392 w 859"/>
                  <a:gd name="T17" fmla="*/ 133680 h 1663"/>
                  <a:gd name="T18" fmla="*/ 89088 w 859"/>
                  <a:gd name="T19" fmla="*/ 201909 h 1663"/>
                  <a:gd name="T20" fmla="*/ 90112 w 859"/>
                  <a:gd name="T21" fmla="*/ 241008 h 1663"/>
                  <a:gd name="T22" fmla="*/ 120064 w 859"/>
                  <a:gd name="T23" fmla="*/ 231256 h 1663"/>
                  <a:gd name="T24" fmla="*/ 145408 w 859"/>
                  <a:gd name="T25" fmla="*/ 301801 h 1663"/>
                  <a:gd name="T26" fmla="*/ 161536 w 859"/>
                  <a:gd name="T27" fmla="*/ 359548 h 1663"/>
                  <a:gd name="T28" fmla="*/ 153088 w 859"/>
                  <a:gd name="T29" fmla="*/ 376243 h 1663"/>
                  <a:gd name="T30" fmla="*/ 158976 w 859"/>
                  <a:gd name="T31" fmla="*/ 400352 h 1663"/>
                  <a:gd name="T32" fmla="*/ 170752 w 859"/>
                  <a:gd name="T33" fmla="*/ 420860 h 1663"/>
                  <a:gd name="T34" fmla="*/ 177664 w 859"/>
                  <a:gd name="T35" fmla="*/ 401377 h 1663"/>
                  <a:gd name="T36" fmla="*/ 191488 w 859"/>
                  <a:gd name="T37" fmla="*/ 413172 h 1663"/>
                  <a:gd name="T38" fmla="*/ 212736 w 859"/>
                  <a:gd name="T39" fmla="*/ 410091 h 1663"/>
                  <a:gd name="T40" fmla="*/ 209920 w 859"/>
                  <a:gd name="T41" fmla="*/ 392136 h 1663"/>
                  <a:gd name="T42" fmla="*/ 195584 w 859"/>
                  <a:gd name="T43" fmla="*/ 346736 h 1663"/>
                  <a:gd name="T44" fmla="*/ 203776 w 859"/>
                  <a:gd name="T45" fmla="*/ 255621 h 1663"/>
                  <a:gd name="T46" fmla="*/ 216320 w 859"/>
                  <a:gd name="T47" fmla="*/ 241265 h 1663"/>
                  <a:gd name="T48" fmla="*/ 216320 w 859"/>
                  <a:gd name="T49" fmla="*/ 223051 h 1663"/>
                  <a:gd name="T50" fmla="*/ 202752 w 859"/>
                  <a:gd name="T51" fmla="*/ 80544 h 1663"/>
                  <a:gd name="T52" fmla="*/ 162560 w 859"/>
                  <a:gd name="T53" fmla="*/ 63355 h 1663"/>
                  <a:gd name="T54" fmla="*/ 157696 w 859"/>
                  <a:gd name="T55" fmla="*/ 51023 h 1663"/>
                  <a:gd name="T56" fmla="*/ 162816 w 859"/>
                  <a:gd name="T57" fmla="*/ 35897 h 1663"/>
                  <a:gd name="T58" fmla="*/ 136960 w 859"/>
                  <a:gd name="T59" fmla="*/ 5892 h 1663"/>
                  <a:gd name="T60" fmla="*/ 123904 w 859"/>
                  <a:gd name="T61" fmla="*/ 32564 h 1663"/>
                  <a:gd name="T62" fmla="*/ 125440 w 859"/>
                  <a:gd name="T63" fmla="*/ 46668 h 16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59"/>
                  <a:gd name="T97" fmla="*/ 0 h 1663"/>
                  <a:gd name="T98" fmla="*/ 859 w 859"/>
                  <a:gd name="T99" fmla="*/ 1663 h 16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59" h="1663">
                    <a:moveTo>
                      <a:pt x="498" y="221"/>
                    </a:moveTo>
                    <a:cubicBezTo>
                      <a:pt x="498" y="221"/>
                      <a:pt x="495" y="230"/>
                      <a:pt x="479" y="232"/>
                    </a:cubicBezTo>
                    <a:cubicBezTo>
                      <a:pt x="358" y="267"/>
                      <a:pt x="358" y="267"/>
                      <a:pt x="358" y="267"/>
                    </a:cubicBezTo>
                    <a:cubicBezTo>
                      <a:pt x="358" y="267"/>
                      <a:pt x="343" y="268"/>
                      <a:pt x="338" y="284"/>
                    </a:cubicBezTo>
                    <a:cubicBezTo>
                      <a:pt x="338" y="284"/>
                      <a:pt x="330" y="327"/>
                      <a:pt x="330" y="333"/>
                    </a:cubicBezTo>
                    <a:cubicBezTo>
                      <a:pt x="328" y="342"/>
                      <a:pt x="328" y="342"/>
                      <a:pt x="328" y="342"/>
                    </a:cubicBezTo>
                    <a:cubicBezTo>
                      <a:pt x="328" y="342"/>
                      <a:pt x="273" y="438"/>
                      <a:pt x="262" y="449"/>
                    </a:cubicBezTo>
                    <a:cubicBezTo>
                      <a:pt x="262" y="449"/>
                      <a:pt x="249" y="469"/>
                      <a:pt x="247" y="487"/>
                    </a:cubicBezTo>
                    <a:cubicBezTo>
                      <a:pt x="247" y="487"/>
                      <a:pt x="180" y="585"/>
                      <a:pt x="177" y="619"/>
                    </a:cubicBezTo>
                    <a:cubicBezTo>
                      <a:pt x="177" y="619"/>
                      <a:pt x="154" y="635"/>
                      <a:pt x="151" y="673"/>
                    </a:cubicBezTo>
                    <a:cubicBezTo>
                      <a:pt x="151" y="673"/>
                      <a:pt x="117" y="702"/>
                      <a:pt x="102" y="731"/>
                    </a:cubicBezTo>
                    <a:cubicBezTo>
                      <a:pt x="102" y="731"/>
                      <a:pt x="66" y="736"/>
                      <a:pt x="54" y="741"/>
                    </a:cubicBezTo>
                    <a:cubicBezTo>
                      <a:pt x="54" y="741"/>
                      <a:pt x="20" y="746"/>
                      <a:pt x="13" y="759"/>
                    </a:cubicBezTo>
                    <a:cubicBezTo>
                      <a:pt x="0" y="767"/>
                      <a:pt x="0" y="767"/>
                      <a:pt x="0" y="767"/>
                    </a:cubicBezTo>
                    <a:cubicBezTo>
                      <a:pt x="0" y="770"/>
                      <a:pt x="0" y="770"/>
                      <a:pt x="0" y="770"/>
                    </a:cubicBezTo>
                    <a:cubicBezTo>
                      <a:pt x="171" y="771"/>
                      <a:pt x="171" y="771"/>
                      <a:pt x="171" y="771"/>
                    </a:cubicBezTo>
                    <a:cubicBezTo>
                      <a:pt x="171" y="771"/>
                      <a:pt x="233" y="715"/>
                      <a:pt x="230" y="703"/>
                    </a:cubicBezTo>
                    <a:cubicBezTo>
                      <a:pt x="230" y="703"/>
                      <a:pt x="291" y="636"/>
                      <a:pt x="357" y="521"/>
                    </a:cubicBezTo>
                    <a:cubicBezTo>
                      <a:pt x="366" y="519"/>
                      <a:pt x="366" y="519"/>
                      <a:pt x="366" y="519"/>
                    </a:cubicBezTo>
                    <a:cubicBezTo>
                      <a:pt x="366" y="519"/>
                      <a:pt x="373" y="663"/>
                      <a:pt x="348" y="787"/>
                    </a:cubicBezTo>
                    <a:cubicBezTo>
                      <a:pt x="351" y="789"/>
                      <a:pt x="351" y="789"/>
                      <a:pt x="351" y="789"/>
                    </a:cubicBezTo>
                    <a:cubicBezTo>
                      <a:pt x="352" y="939"/>
                      <a:pt x="352" y="939"/>
                      <a:pt x="352" y="939"/>
                    </a:cubicBezTo>
                    <a:cubicBezTo>
                      <a:pt x="352" y="939"/>
                      <a:pt x="425" y="981"/>
                      <a:pt x="442" y="955"/>
                    </a:cubicBezTo>
                    <a:cubicBezTo>
                      <a:pt x="469" y="901"/>
                      <a:pt x="469" y="901"/>
                      <a:pt x="469" y="901"/>
                    </a:cubicBezTo>
                    <a:cubicBezTo>
                      <a:pt x="484" y="900"/>
                      <a:pt x="484" y="900"/>
                      <a:pt x="484" y="900"/>
                    </a:cubicBezTo>
                    <a:cubicBezTo>
                      <a:pt x="484" y="900"/>
                      <a:pt x="517" y="1036"/>
                      <a:pt x="568" y="1176"/>
                    </a:cubicBezTo>
                    <a:cubicBezTo>
                      <a:pt x="571" y="1248"/>
                      <a:pt x="571" y="1248"/>
                      <a:pt x="571" y="1248"/>
                    </a:cubicBezTo>
                    <a:cubicBezTo>
                      <a:pt x="571" y="1248"/>
                      <a:pt x="600" y="1359"/>
                      <a:pt x="631" y="1401"/>
                    </a:cubicBezTo>
                    <a:cubicBezTo>
                      <a:pt x="631" y="1401"/>
                      <a:pt x="632" y="1416"/>
                      <a:pt x="616" y="1424"/>
                    </a:cubicBezTo>
                    <a:cubicBezTo>
                      <a:pt x="616" y="1424"/>
                      <a:pt x="600" y="1439"/>
                      <a:pt x="598" y="1466"/>
                    </a:cubicBezTo>
                    <a:cubicBezTo>
                      <a:pt x="598" y="1466"/>
                      <a:pt x="593" y="1535"/>
                      <a:pt x="621" y="1554"/>
                    </a:cubicBezTo>
                    <a:cubicBezTo>
                      <a:pt x="621" y="1554"/>
                      <a:pt x="624" y="1557"/>
                      <a:pt x="621" y="1560"/>
                    </a:cubicBezTo>
                    <a:cubicBezTo>
                      <a:pt x="621" y="1560"/>
                      <a:pt x="610" y="1585"/>
                      <a:pt x="618" y="1596"/>
                    </a:cubicBezTo>
                    <a:cubicBezTo>
                      <a:pt x="618" y="1596"/>
                      <a:pt x="616" y="1643"/>
                      <a:pt x="667" y="1640"/>
                    </a:cubicBezTo>
                    <a:cubicBezTo>
                      <a:pt x="667" y="1640"/>
                      <a:pt x="713" y="1639"/>
                      <a:pt x="707" y="1598"/>
                    </a:cubicBezTo>
                    <a:cubicBezTo>
                      <a:pt x="694" y="1564"/>
                      <a:pt x="694" y="1564"/>
                      <a:pt x="694" y="1564"/>
                    </a:cubicBezTo>
                    <a:cubicBezTo>
                      <a:pt x="694" y="1564"/>
                      <a:pt x="686" y="1530"/>
                      <a:pt x="726" y="1569"/>
                    </a:cubicBezTo>
                    <a:cubicBezTo>
                      <a:pt x="726" y="1569"/>
                      <a:pt x="746" y="1580"/>
                      <a:pt x="748" y="1610"/>
                    </a:cubicBezTo>
                    <a:cubicBezTo>
                      <a:pt x="748" y="1610"/>
                      <a:pt x="742" y="1663"/>
                      <a:pt x="765" y="1653"/>
                    </a:cubicBezTo>
                    <a:cubicBezTo>
                      <a:pt x="831" y="1598"/>
                      <a:pt x="831" y="1598"/>
                      <a:pt x="831" y="1598"/>
                    </a:cubicBezTo>
                    <a:cubicBezTo>
                      <a:pt x="831" y="1598"/>
                      <a:pt x="859" y="1577"/>
                      <a:pt x="850" y="1562"/>
                    </a:cubicBezTo>
                    <a:cubicBezTo>
                      <a:pt x="820" y="1528"/>
                      <a:pt x="820" y="1528"/>
                      <a:pt x="820" y="1528"/>
                    </a:cubicBezTo>
                    <a:cubicBezTo>
                      <a:pt x="820" y="1528"/>
                      <a:pt x="813" y="1527"/>
                      <a:pt x="810" y="1485"/>
                    </a:cubicBezTo>
                    <a:cubicBezTo>
                      <a:pt x="810" y="1485"/>
                      <a:pt x="789" y="1383"/>
                      <a:pt x="764" y="1351"/>
                    </a:cubicBezTo>
                    <a:cubicBezTo>
                      <a:pt x="764" y="1351"/>
                      <a:pt x="755" y="1335"/>
                      <a:pt x="766" y="1301"/>
                    </a:cubicBezTo>
                    <a:cubicBezTo>
                      <a:pt x="796" y="996"/>
                      <a:pt x="796" y="996"/>
                      <a:pt x="796" y="996"/>
                    </a:cubicBezTo>
                    <a:cubicBezTo>
                      <a:pt x="796" y="996"/>
                      <a:pt x="811" y="987"/>
                      <a:pt x="820" y="973"/>
                    </a:cubicBezTo>
                    <a:cubicBezTo>
                      <a:pt x="820" y="973"/>
                      <a:pt x="844" y="972"/>
                      <a:pt x="845" y="940"/>
                    </a:cubicBezTo>
                    <a:cubicBezTo>
                      <a:pt x="845" y="940"/>
                      <a:pt x="848" y="914"/>
                      <a:pt x="842" y="875"/>
                    </a:cubicBezTo>
                    <a:cubicBezTo>
                      <a:pt x="845" y="869"/>
                      <a:pt x="845" y="869"/>
                      <a:pt x="845" y="869"/>
                    </a:cubicBezTo>
                    <a:cubicBezTo>
                      <a:pt x="845" y="869"/>
                      <a:pt x="857" y="704"/>
                      <a:pt x="853" y="667"/>
                    </a:cubicBezTo>
                    <a:cubicBezTo>
                      <a:pt x="853" y="667"/>
                      <a:pt x="852" y="554"/>
                      <a:pt x="792" y="314"/>
                    </a:cubicBezTo>
                    <a:cubicBezTo>
                      <a:pt x="792" y="314"/>
                      <a:pt x="790" y="299"/>
                      <a:pt x="765" y="295"/>
                    </a:cubicBezTo>
                    <a:cubicBezTo>
                      <a:pt x="765" y="295"/>
                      <a:pt x="648" y="258"/>
                      <a:pt x="635" y="247"/>
                    </a:cubicBezTo>
                    <a:cubicBezTo>
                      <a:pt x="635" y="247"/>
                      <a:pt x="622" y="229"/>
                      <a:pt x="616" y="217"/>
                    </a:cubicBezTo>
                    <a:cubicBezTo>
                      <a:pt x="616" y="199"/>
                      <a:pt x="616" y="199"/>
                      <a:pt x="616" y="199"/>
                    </a:cubicBezTo>
                    <a:cubicBezTo>
                      <a:pt x="616" y="199"/>
                      <a:pt x="628" y="206"/>
                      <a:pt x="642" y="170"/>
                    </a:cubicBezTo>
                    <a:cubicBezTo>
                      <a:pt x="642" y="170"/>
                      <a:pt x="664" y="142"/>
                      <a:pt x="636" y="140"/>
                    </a:cubicBezTo>
                    <a:cubicBezTo>
                      <a:pt x="636" y="140"/>
                      <a:pt x="652" y="61"/>
                      <a:pt x="617" y="54"/>
                    </a:cubicBezTo>
                    <a:cubicBezTo>
                      <a:pt x="617" y="54"/>
                      <a:pt x="610" y="0"/>
                      <a:pt x="535" y="23"/>
                    </a:cubicBezTo>
                    <a:cubicBezTo>
                      <a:pt x="535" y="23"/>
                      <a:pt x="496" y="31"/>
                      <a:pt x="484" y="92"/>
                    </a:cubicBezTo>
                    <a:cubicBezTo>
                      <a:pt x="484" y="127"/>
                      <a:pt x="484" y="127"/>
                      <a:pt x="484" y="127"/>
                    </a:cubicBezTo>
                    <a:cubicBezTo>
                      <a:pt x="484" y="127"/>
                      <a:pt x="474" y="121"/>
                      <a:pt x="477" y="142"/>
                    </a:cubicBezTo>
                    <a:cubicBezTo>
                      <a:pt x="477" y="142"/>
                      <a:pt x="484" y="183"/>
                      <a:pt x="490" y="182"/>
                    </a:cubicBezTo>
                    <a:lnTo>
                      <a:pt x="498" y="221"/>
                    </a:lnTo>
                    <a:close/>
                  </a:path>
                </a:pathLst>
              </a:custGeom>
              <a:gradFill rotWithShape="1">
                <a:gsLst>
                  <a:gs pos="0">
                    <a:srgbClr val="222222"/>
                  </a:gs>
                  <a:gs pos="100000">
                    <a:srgbClr val="808080"/>
                  </a:gs>
                </a:gsLst>
                <a:lin ang="5400000" scaled="1"/>
              </a:gradFill>
              <a:ln w="9525">
                <a:solidFill>
                  <a:schemeClr val="bg1"/>
                </a:solidFill>
                <a:round/>
              </a:ln>
            </p:spPr>
            <p:txBody>
              <a:bodyPr/>
              <a:lstStyle/>
              <a:p>
                <a:endParaRPr lang="tr-TR"/>
              </a:p>
            </p:txBody>
          </p:sp>
          <p:sp>
            <p:nvSpPr>
              <p:cNvPr id="13323" name="Freeform 30"/>
              <p:cNvSpPr/>
              <p:nvPr/>
            </p:nvSpPr>
            <p:spPr bwMode="auto">
              <a:xfrm flipH="1">
                <a:off x="6884" y="1101"/>
                <a:ext cx="248" cy="932"/>
              </a:xfrm>
              <a:custGeom>
                <a:avLst/>
                <a:gdLst>
                  <a:gd name="T0" fmla="*/ 512 w 124"/>
                  <a:gd name="T1" fmla="*/ 256 h 466"/>
                  <a:gd name="T2" fmla="*/ 11776 w 124"/>
                  <a:gd name="T3" fmla="*/ 14080 h 466"/>
                  <a:gd name="T4" fmla="*/ 15616 w 124"/>
                  <a:gd name="T5" fmla="*/ 14336 h 466"/>
                  <a:gd name="T6" fmla="*/ 19968 w 124"/>
                  <a:gd name="T7" fmla="*/ 13056 h 466"/>
                  <a:gd name="T8" fmla="*/ 30464 w 124"/>
                  <a:gd name="T9" fmla="*/ 1024 h 466"/>
                  <a:gd name="T10" fmla="*/ 30720 w 124"/>
                  <a:gd name="T11" fmla="*/ 0 h 466"/>
                  <a:gd name="T12" fmla="*/ 31744 w 124"/>
                  <a:gd name="T13" fmla="*/ 1792 h 466"/>
                  <a:gd name="T14" fmla="*/ 27392 w 124"/>
                  <a:gd name="T15" fmla="*/ 83712 h 466"/>
                  <a:gd name="T16" fmla="*/ 29952 w 124"/>
                  <a:gd name="T17" fmla="*/ 110080 h 466"/>
                  <a:gd name="T18" fmla="*/ 5120 w 124"/>
                  <a:gd name="T19" fmla="*/ 116736 h 466"/>
                  <a:gd name="T20" fmla="*/ 0 w 124"/>
                  <a:gd name="T21" fmla="*/ 1280 h 466"/>
                  <a:gd name="T22" fmla="*/ 512 w 124"/>
                  <a:gd name="T23" fmla="*/ 256 h 4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
                  <a:gd name="T37" fmla="*/ 0 h 466"/>
                  <a:gd name="T38" fmla="*/ 124 w 124"/>
                  <a:gd name="T39" fmla="*/ 466 h 4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 h="466">
                    <a:moveTo>
                      <a:pt x="2" y="1"/>
                    </a:moveTo>
                    <a:cubicBezTo>
                      <a:pt x="2" y="1"/>
                      <a:pt x="27" y="32"/>
                      <a:pt x="46" y="55"/>
                    </a:cubicBezTo>
                    <a:cubicBezTo>
                      <a:pt x="54" y="57"/>
                      <a:pt x="52" y="57"/>
                      <a:pt x="61" y="56"/>
                    </a:cubicBezTo>
                    <a:cubicBezTo>
                      <a:pt x="61" y="56"/>
                      <a:pt x="67" y="58"/>
                      <a:pt x="78" y="51"/>
                    </a:cubicBezTo>
                    <a:cubicBezTo>
                      <a:pt x="90" y="39"/>
                      <a:pt x="105" y="34"/>
                      <a:pt x="119" y="4"/>
                    </a:cubicBezTo>
                    <a:cubicBezTo>
                      <a:pt x="120" y="0"/>
                      <a:pt x="120" y="0"/>
                      <a:pt x="120" y="0"/>
                    </a:cubicBezTo>
                    <a:cubicBezTo>
                      <a:pt x="124" y="7"/>
                      <a:pt x="124" y="7"/>
                      <a:pt x="124" y="7"/>
                    </a:cubicBezTo>
                    <a:cubicBezTo>
                      <a:pt x="124" y="7"/>
                      <a:pt x="102" y="232"/>
                      <a:pt x="107" y="327"/>
                    </a:cubicBezTo>
                    <a:cubicBezTo>
                      <a:pt x="107" y="327"/>
                      <a:pt x="112" y="421"/>
                      <a:pt x="117" y="430"/>
                    </a:cubicBezTo>
                    <a:cubicBezTo>
                      <a:pt x="117" y="430"/>
                      <a:pt x="42" y="466"/>
                      <a:pt x="20" y="456"/>
                    </a:cubicBezTo>
                    <a:cubicBezTo>
                      <a:pt x="20" y="456"/>
                      <a:pt x="33" y="118"/>
                      <a:pt x="0" y="5"/>
                    </a:cubicBezTo>
                    <a:lnTo>
                      <a:pt x="2" y="1"/>
                    </a:lnTo>
                    <a:close/>
                  </a:path>
                </a:pathLst>
              </a:custGeom>
              <a:solidFill>
                <a:srgbClr val="FFFFFF"/>
              </a:solidFill>
              <a:ln w="9525">
                <a:solidFill>
                  <a:schemeClr val="bg1"/>
                </a:solidFill>
                <a:round/>
              </a:ln>
            </p:spPr>
            <p:txBody>
              <a:bodyPr/>
              <a:lstStyle/>
              <a:p>
                <a:endParaRPr lang="tr-TR"/>
              </a:p>
            </p:txBody>
          </p:sp>
          <p:sp>
            <p:nvSpPr>
              <p:cNvPr id="13324" name="Freeform 31"/>
              <p:cNvSpPr/>
              <p:nvPr/>
            </p:nvSpPr>
            <p:spPr bwMode="auto">
              <a:xfrm flipH="1">
                <a:off x="6932" y="1211"/>
                <a:ext cx="126" cy="776"/>
              </a:xfrm>
              <a:custGeom>
                <a:avLst/>
                <a:gdLst>
                  <a:gd name="T0" fmla="*/ 2304 w 63"/>
                  <a:gd name="T1" fmla="*/ 0 h 388"/>
                  <a:gd name="T2" fmla="*/ 9216 w 63"/>
                  <a:gd name="T3" fmla="*/ 0 h 388"/>
                  <a:gd name="T4" fmla="*/ 12032 w 63"/>
                  <a:gd name="T5" fmla="*/ 4096 h 388"/>
                  <a:gd name="T6" fmla="*/ 10240 w 63"/>
                  <a:gd name="T7" fmla="*/ 8704 h 388"/>
                  <a:gd name="T8" fmla="*/ 14848 w 63"/>
                  <a:gd name="T9" fmla="*/ 92672 h 388"/>
                  <a:gd name="T10" fmla="*/ 8448 w 63"/>
                  <a:gd name="T11" fmla="*/ 99328 h 388"/>
                  <a:gd name="T12" fmla="*/ 0 w 63"/>
                  <a:gd name="T13" fmla="*/ 94720 h 388"/>
                  <a:gd name="T14" fmla="*/ 4352 w 63"/>
                  <a:gd name="T15" fmla="*/ 9728 h 388"/>
                  <a:gd name="T16" fmla="*/ 768 w 63"/>
                  <a:gd name="T17" fmla="*/ 4864 h 388"/>
                  <a:gd name="T18" fmla="*/ 2304 w 63"/>
                  <a:gd name="T19" fmla="*/ 0 h 3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388"/>
                  <a:gd name="T32" fmla="*/ 63 w 63"/>
                  <a:gd name="T33" fmla="*/ 388 h 3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388">
                    <a:moveTo>
                      <a:pt x="9" y="0"/>
                    </a:moveTo>
                    <a:cubicBezTo>
                      <a:pt x="36" y="0"/>
                      <a:pt x="36" y="0"/>
                      <a:pt x="36" y="0"/>
                    </a:cubicBezTo>
                    <a:cubicBezTo>
                      <a:pt x="36" y="0"/>
                      <a:pt x="46" y="12"/>
                      <a:pt x="47" y="16"/>
                    </a:cubicBezTo>
                    <a:cubicBezTo>
                      <a:pt x="47" y="19"/>
                      <a:pt x="43" y="29"/>
                      <a:pt x="40" y="34"/>
                    </a:cubicBezTo>
                    <a:cubicBezTo>
                      <a:pt x="40" y="34"/>
                      <a:pt x="63" y="138"/>
                      <a:pt x="58" y="362"/>
                    </a:cubicBezTo>
                    <a:cubicBezTo>
                      <a:pt x="33" y="388"/>
                      <a:pt x="33" y="388"/>
                      <a:pt x="33" y="388"/>
                    </a:cubicBezTo>
                    <a:cubicBezTo>
                      <a:pt x="0" y="370"/>
                      <a:pt x="0" y="370"/>
                      <a:pt x="0" y="370"/>
                    </a:cubicBezTo>
                    <a:cubicBezTo>
                      <a:pt x="0" y="370"/>
                      <a:pt x="4" y="98"/>
                      <a:pt x="17" y="38"/>
                    </a:cubicBezTo>
                    <a:cubicBezTo>
                      <a:pt x="17" y="38"/>
                      <a:pt x="2" y="22"/>
                      <a:pt x="3" y="19"/>
                    </a:cubicBezTo>
                    <a:lnTo>
                      <a:pt x="9" y="0"/>
                    </a:lnTo>
                    <a:close/>
                  </a:path>
                </a:pathLst>
              </a:custGeom>
              <a:solidFill>
                <a:srgbClr val="99141B"/>
              </a:solidFill>
              <a:ln w="9525">
                <a:solidFill>
                  <a:schemeClr val="bg1"/>
                </a:solidFill>
                <a:round/>
              </a:ln>
            </p:spPr>
            <p:txBody>
              <a:bodyPr/>
              <a:lstStyle/>
              <a:p>
                <a:endParaRPr lang="tr-TR"/>
              </a:p>
            </p:txBody>
          </p:sp>
          <p:sp>
            <p:nvSpPr>
              <p:cNvPr id="13325" name="Line 32"/>
              <p:cNvSpPr>
                <a:spLocks noChangeShapeType="1"/>
              </p:cNvSpPr>
              <p:nvPr/>
            </p:nvSpPr>
            <p:spPr bwMode="auto">
              <a:xfrm flipH="1">
                <a:off x="7840" y="1215"/>
                <a:ext cx="0" cy="0"/>
              </a:xfrm>
              <a:prstGeom prst="line">
                <a:avLst/>
              </a:prstGeom>
              <a:noFill/>
              <a:ln w="9525">
                <a:solidFill>
                  <a:schemeClr val="bg1"/>
                </a:solidFill>
                <a:round/>
              </a:ln>
              <a:extLst>
                <a:ext uri="{909E8E84-426E-40DD-AFC4-6F175D3DCCD1}">
                  <a14:hiddenFill xmlns:a14="http://schemas.microsoft.com/office/drawing/2010/main">
                    <a:noFill/>
                  </a14:hiddenFill>
                </a:ext>
              </a:extLst>
            </p:spPr>
            <p:txBody>
              <a:bodyPr/>
              <a:lstStyle/>
              <a:p>
                <a:endParaRPr lang="tr-TR"/>
              </a:p>
            </p:txBody>
          </p:sp>
          <p:sp>
            <p:nvSpPr>
              <p:cNvPr id="13326" name="Line 33"/>
              <p:cNvSpPr>
                <a:spLocks noChangeShapeType="1"/>
              </p:cNvSpPr>
              <p:nvPr/>
            </p:nvSpPr>
            <p:spPr bwMode="auto">
              <a:xfrm flipH="1">
                <a:off x="7840" y="1215"/>
                <a:ext cx="0" cy="0"/>
              </a:xfrm>
              <a:prstGeom prst="line">
                <a:avLst/>
              </a:prstGeom>
              <a:noFill/>
              <a:ln w="9525">
                <a:solidFill>
                  <a:schemeClr val="bg1"/>
                </a:solidFill>
                <a:round/>
              </a:ln>
              <a:extLst>
                <a:ext uri="{909E8E84-426E-40DD-AFC4-6F175D3DCCD1}">
                  <a14:hiddenFill xmlns:a14="http://schemas.microsoft.com/office/drawing/2010/main">
                    <a:noFill/>
                  </a14:hiddenFill>
                </a:ext>
              </a:extLst>
            </p:spPr>
            <p:txBody>
              <a:bodyPr/>
              <a:lstStyle/>
              <a:p>
                <a:endParaRPr lang="tr-TR"/>
              </a:p>
            </p:txBody>
          </p:sp>
        </p:grpSp>
      </p:grpSp>
      <p:sp>
        <p:nvSpPr>
          <p:cNvPr id="217105" name="AutoShape 35" descr="Bild20"/>
          <p:cNvSpPr>
            <a:spLocks noChangeArrowheads="1"/>
          </p:cNvSpPr>
          <p:nvPr/>
        </p:nvSpPr>
        <p:spPr bwMode="gray">
          <a:xfrm>
            <a:off x="2743200" y="3321050"/>
            <a:ext cx="5254625" cy="2570163"/>
          </a:xfrm>
          <a:prstGeom prst="roundRect">
            <a:avLst>
              <a:gd name="adj" fmla="val 5556"/>
            </a:avLst>
          </a:prstGeom>
          <a:blipFill dpi="0" rotWithShape="1">
            <a:blip r:embed="rId3"/>
            <a:srcRect/>
            <a:stretch>
              <a:fillRect/>
            </a:stretch>
          </a:blipFill>
          <a:ln w="25400">
            <a:solidFill>
              <a:srgbClr val="EAEAEA"/>
            </a:solidFill>
            <a:round/>
          </a:ln>
        </p:spPr>
        <p:txBody>
          <a:bodyPr lIns="108000" tIns="108000" rIns="36000" bIns="36000"/>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eaLnBrk="1" hangingPunct="1">
              <a:spcBef>
                <a:spcPct val="0"/>
              </a:spcBef>
              <a:buClrTx/>
              <a:buSzTx/>
              <a:buFontTx/>
              <a:buNone/>
            </a:pPr>
            <a:endParaRPr lang="tr-TR" altLang="tr-TR" sz="1800">
              <a:solidFill>
                <a:srgbClr val="000000"/>
              </a:solidFill>
            </a:endParaRPr>
          </a:p>
        </p:txBody>
      </p:sp>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eaLnBrk="1" hangingPunct="1">
              <a:spcBef>
                <a:spcPct val="0"/>
              </a:spcBef>
              <a:buClrTx/>
              <a:buSzTx/>
              <a:buFontTx/>
              <a:buNone/>
            </a:pPr>
            <a:endParaRPr lang="tr-TR" altLang="tr-TR" sz="1800">
              <a:solidFill>
                <a:srgbClr val="000000"/>
              </a:solidFill>
            </a:endParaRPr>
          </a:p>
        </p:txBody>
      </p:sp>
      <p:sp>
        <p:nvSpPr>
          <p:cNvPr id="13318" name="Rectangle 30"/>
          <p:cNvSpPr>
            <a:spLocks noChangeArrowheads="1"/>
          </p:cNvSpPr>
          <p:nvPr/>
        </p:nvSpPr>
        <p:spPr bwMode="auto">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nSpc>
                <a:spcPct val="90000"/>
              </a:lnSpc>
              <a:spcBef>
                <a:spcPct val="0"/>
              </a:spcBef>
              <a:buClrTx/>
              <a:buSzTx/>
              <a:buFontTx/>
              <a:buNone/>
            </a:pPr>
            <a:endParaRPr lang="tr-TR" altLang="tr-TR" sz="1800" b="1" noProof="1">
              <a:solidFill>
                <a:srgbClr val="000000"/>
              </a:solidFill>
            </a:endParaRPr>
          </a:p>
        </p:txBody>
      </p:sp>
      <p:pic>
        <p:nvPicPr>
          <p:cNvPr id="13319" name="Picture 2" descr="D:\DOKTOR\1-ISTANBULUZMAN\1-EĞİTİM KURUMU\1. İstanbuluzman\2-RESİMLER\Dokuman\Users Folder Black.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4888" y="0"/>
            <a:ext cx="324802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9076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7105"/>
                                        </p:tgtEl>
                                        <p:attrNameLst>
                                          <p:attrName>style.visibility</p:attrName>
                                        </p:attrNameLst>
                                      </p:cBhvr>
                                      <p:to>
                                        <p:strVal val="visible"/>
                                      </p:to>
                                    </p:set>
                                    <p:animEffect transition="in" filter="wipe(left)">
                                      <p:cBhvr>
                                        <p:cTn id="11" dur="500"/>
                                        <p:tgtEl>
                                          <p:spTgt spid="217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05"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a:spLocks noChangeArrowheads="1"/>
          </p:cNvSpPr>
          <p:nvPr/>
        </p:nvSpPr>
        <p:spPr bwMode="auto">
          <a:xfrm>
            <a:off x="533400" y="5638800"/>
            <a:ext cx="8153400" cy="720080"/>
          </a:xfrm>
          <a:prstGeom prst="rect">
            <a:avLst/>
          </a:prstGeom>
          <a:solidFill>
            <a:schemeClr val="bg1"/>
          </a:solidFill>
          <a:ln w="9525" algn="ctr">
            <a:noFill/>
            <a:round/>
            <a:headEnd/>
            <a:tailEnd/>
          </a:ln>
        </p:spPr>
        <p:txBody>
          <a:bodyPr wrap="none" anchor="ctr"/>
          <a:lstStyle/>
          <a:p>
            <a:pPr algn="ctr" eaLnBrk="1" hangingPunct="1">
              <a:defRPr/>
            </a:pPr>
            <a:r>
              <a:rPr lang="tr-TR" sz="3200" b="1" noProof="1">
                <a:effectLst>
                  <a:innerShdw blurRad="63500" dist="50800" dir="8100000">
                    <a:prstClr val="black">
                      <a:alpha val="50000"/>
                    </a:prstClr>
                  </a:innerShdw>
                </a:effectLst>
                <a:latin typeface="Monotype Corsiva" panose="03010101010201010101" pitchFamily="66" charset="0"/>
                <a:cs typeface="Calibri" pitchFamily="34" charset="0"/>
              </a:rPr>
              <a:t>Doç. Dr. Ibrahim BULDUK</a:t>
            </a:r>
          </a:p>
        </p:txBody>
      </p:sp>
      <p:sp>
        <p:nvSpPr>
          <p:cNvPr id="2" name="Dikdörtgen 1"/>
          <p:cNvSpPr/>
          <p:nvPr/>
        </p:nvSpPr>
        <p:spPr>
          <a:xfrm>
            <a:off x="609600" y="635724"/>
            <a:ext cx="7924800" cy="1015663"/>
          </a:xfrm>
          <a:prstGeom prst="rect">
            <a:avLst/>
          </a:prstGeom>
        </p:spPr>
        <p:txBody>
          <a:bodyPr>
            <a:spAutoFit/>
          </a:bodyPr>
          <a:lstStyle/>
          <a:p>
            <a:pPr algn="ctr">
              <a:defRPr/>
            </a:pPr>
            <a:r>
              <a:rPr lang="tr-TR" sz="6000" b="1" i="1" kern="10" dirty="0" err="1">
                <a:ln w="9525">
                  <a:round/>
                  <a:headEnd/>
                  <a:tailEnd/>
                </a:ln>
                <a:solidFill>
                  <a:srgbClr val="000000">
                    <a:lumMod val="85000"/>
                    <a:lumOff val="15000"/>
                  </a:srgbClr>
                </a:solidFill>
                <a:effectLst>
                  <a:outerShdw blurRad="38100" dist="38100" dir="2700000" algn="tl">
                    <a:srgbClr val="000000">
                      <a:alpha val="43137"/>
                    </a:srgbClr>
                  </a:outerShdw>
                </a:effectLst>
                <a:latin typeface="Monotype Corsiva"/>
                <a:cs typeface="Arial" charset="0"/>
              </a:rPr>
              <a:t>Psikososyal</a:t>
            </a:r>
            <a:r>
              <a:rPr lang="tr-TR" sz="6000" b="1" i="1" kern="10" dirty="0">
                <a:ln w="9525">
                  <a:round/>
                  <a:headEnd/>
                  <a:tailEnd/>
                </a:ln>
                <a:solidFill>
                  <a:srgbClr val="000000">
                    <a:lumMod val="85000"/>
                    <a:lumOff val="15000"/>
                  </a:srgbClr>
                </a:solidFill>
                <a:effectLst>
                  <a:outerShdw blurRad="38100" dist="38100" dir="2700000" algn="tl">
                    <a:srgbClr val="000000">
                      <a:alpha val="43137"/>
                    </a:srgbClr>
                  </a:outerShdw>
                </a:effectLst>
                <a:latin typeface="Monotype Corsiva"/>
                <a:cs typeface="Arial" charset="0"/>
              </a:rPr>
              <a:t> Risk Etmenleri</a:t>
            </a:r>
            <a:endParaRPr lang="tr-TR" sz="6000" b="1" i="1" kern="10" dirty="0">
              <a:ln w="9525">
                <a:round/>
                <a:headEnd/>
                <a:tailEnd/>
              </a:ln>
              <a:solidFill>
                <a:srgbClr val="000000">
                  <a:lumMod val="85000"/>
                  <a:lumOff val="15000"/>
                </a:srgbClr>
              </a:solidFill>
              <a:effectLst>
                <a:outerShdw blurRad="38100" dist="38100" dir="2700000" algn="tl">
                  <a:srgbClr val="000000">
                    <a:alpha val="43137"/>
                  </a:srgbClr>
                </a:outerShdw>
              </a:effectLst>
              <a:latin typeface="Monotype Corsiva"/>
              <a:cs typeface="Arial"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4110" y="2225310"/>
            <a:ext cx="2520000" cy="327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358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7171" name="AutoShape 8"/>
          <p:cNvSpPr>
            <a:spLocks noChangeAspect="1" noChangeArrowheads="1" noTextEdit="1"/>
          </p:cNvSpPr>
          <p:nvPr/>
        </p:nvSpPr>
        <p:spPr bwMode="gray">
          <a:xfrm flipH="1">
            <a:off x="6030913" y="3481388"/>
            <a:ext cx="909637"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5" name="AutoShape 5"/>
          <p:cNvSpPr>
            <a:spLocks noChangeArrowheads="1"/>
          </p:cNvSpPr>
          <p:nvPr/>
        </p:nvSpPr>
        <p:spPr bwMode="auto">
          <a:xfrm>
            <a:off x="3497263" y="1228725"/>
            <a:ext cx="2286000" cy="952500"/>
          </a:xfrm>
          <a:prstGeom prst="roundRect">
            <a:avLst>
              <a:gd name="adj" fmla="val 16667"/>
            </a:avLst>
          </a:prstGeom>
          <a:noFill/>
          <a:ln w="38100">
            <a:solidFill>
              <a:schemeClr val="bg1">
                <a:lumMod val="50000"/>
              </a:schemeClr>
            </a:solidFill>
            <a:round/>
            <a:headEnd/>
            <a:tailEnd/>
          </a:ln>
          <a:effectLst/>
        </p:spPr>
        <p:txBody>
          <a:bodyPr wrap="none" anchor="ctr"/>
          <a:lstStyle/>
          <a:p>
            <a:pPr algn="ctr">
              <a:defRPr/>
            </a:pPr>
            <a:r>
              <a:rPr lang="tr-TR" sz="2000" b="1" dirty="0">
                <a:solidFill>
                  <a:srgbClr val="000000"/>
                </a:solidFill>
                <a:latin typeface="Calibri" pitchFamily="34" charset="0"/>
                <a:cs typeface="Calibri" pitchFamily="34" charset="0"/>
              </a:rPr>
              <a:t>Psikososyal </a:t>
            </a:r>
          </a:p>
          <a:p>
            <a:pPr algn="ctr">
              <a:defRPr/>
            </a:pPr>
            <a:r>
              <a:rPr lang="tr-TR" sz="2000" b="1" dirty="0">
                <a:solidFill>
                  <a:srgbClr val="000000"/>
                </a:solidFill>
                <a:latin typeface="Calibri" pitchFamily="34" charset="0"/>
                <a:cs typeface="Calibri" pitchFamily="34" charset="0"/>
              </a:rPr>
              <a:t>Tehlikeler</a:t>
            </a:r>
            <a:endParaRPr lang="zh-CN" altLang="zh-CN" sz="2000" b="1" dirty="0">
              <a:solidFill>
                <a:srgbClr val="000000"/>
              </a:solidFill>
              <a:latin typeface="Calibri" pitchFamily="34" charset="0"/>
              <a:cs typeface="Calibri" pitchFamily="34" charset="0"/>
            </a:endParaRPr>
          </a:p>
        </p:txBody>
      </p:sp>
      <p:sp>
        <p:nvSpPr>
          <p:cNvPr id="7" name="Rectangle 31"/>
          <p:cNvSpPr txBox="1">
            <a:spLocks noChangeArrowheads="1"/>
          </p:cNvSpPr>
          <p:nvPr/>
        </p:nvSpPr>
        <p:spPr bwMode="gray">
          <a:xfrm>
            <a:off x="0" y="20215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PSİKOSOSYAL RİSK ETMENLERİ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8" name="AutoShape 5"/>
          <p:cNvSpPr>
            <a:spLocks noChangeArrowheads="1"/>
          </p:cNvSpPr>
          <p:nvPr/>
        </p:nvSpPr>
        <p:spPr bwMode="auto">
          <a:xfrm>
            <a:off x="3497263" y="2900363"/>
            <a:ext cx="2286000" cy="952500"/>
          </a:xfrm>
          <a:prstGeom prst="roundRect">
            <a:avLst>
              <a:gd name="adj" fmla="val 16667"/>
            </a:avLst>
          </a:prstGeom>
          <a:noFill/>
          <a:ln w="38100">
            <a:solidFill>
              <a:schemeClr val="bg1">
                <a:lumMod val="50000"/>
              </a:schemeClr>
            </a:solidFill>
            <a:round/>
            <a:headEnd/>
            <a:tailEnd/>
          </a:ln>
          <a:effectLst/>
        </p:spPr>
        <p:txBody>
          <a:bodyPr wrap="none" anchor="ctr"/>
          <a:lstStyle/>
          <a:p>
            <a:pPr algn="ctr">
              <a:defRPr/>
            </a:pPr>
            <a:endParaRPr lang="tr-TR" sz="2000" b="1" dirty="0">
              <a:solidFill>
                <a:srgbClr val="000000"/>
              </a:solidFill>
              <a:latin typeface="Calibri" pitchFamily="34" charset="0"/>
              <a:cs typeface="Calibri" pitchFamily="34" charset="0"/>
            </a:endParaRPr>
          </a:p>
          <a:p>
            <a:pPr algn="ctr">
              <a:defRPr/>
            </a:pPr>
            <a:r>
              <a:rPr lang="tr-TR" sz="2000" b="1" dirty="0">
                <a:solidFill>
                  <a:srgbClr val="000000"/>
                </a:solidFill>
                <a:latin typeface="Calibri" pitchFamily="34" charset="0"/>
                <a:cs typeface="Calibri" pitchFamily="34" charset="0"/>
              </a:rPr>
              <a:t>Kronik Stres</a:t>
            </a:r>
          </a:p>
          <a:p>
            <a:pPr algn="ctr" eaLnBrk="0" hangingPunct="0">
              <a:defRPr/>
            </a:pPr>
            <a:endParaRPr lang="zh-CN" altLang="zh-CN" sz="2000" b="1" dirty="0">
              <a:solidFill>
                <a:srgbClr val="000000"/>
              </a:solidFill>
              <a:latin typeface="Calibri" pitchFamily="34" charset="0"/>
              <a:cs typeface="Calibri" pitchFamily="34" charset="0"/>
            </a:endParaRPr>
          </a:p>
        </p:txBody>
      </p:sp>
      <p:sp>
        <p:nvSpPr>
          <p:cNvPr id="9" name="AutoShape 5"/>
          <p:cNvSpPr>
            <a:spLocks noChangeArrowheads="1"/>
          </p:cNvSpPr>
          <p:nvPr/>
        </p:nvSpPr>
        <p:spPr bwMode="auto">
          <a:xfrm>
            <a:off x="917575" y="4414838"/>
            <a:ext cx="2286000" cy="952500"/>
          </a:xfrm>
          <a:prstGeom prst="roundRect">
            <a:avLst>
              <a:gd name="adj" fmla="val 16667"/>
            </a:avLst>
          </a:prstGeom>
          <a:noFill/>
          <a:ln w="38100">
            <a:solidFill>
              <a:schemeClr val="bg1">
                <a:lumMod val="50000"/>
              </a:schemeClr>
            </a:solidFill>
            <a:round/>
            <a:headEnd/>
            <a:tailEnd/>
          </a:ln>
          <a:effectLst/>
        </p:spPr>
        <p:txBody>
          <a:bodyPr wrap="none" anchor="ctr"/>
          <a:lstStyle/>
          <a:p>
            <a:pPr algn="ctr">
              <a:defRPr/>
            </a:pPr>
            <a:endParaRPr lang="tr-TR" sz="2000" b="1" dirty="0">
              <a:solidFill>
                <a:srgbClr val="000000"/>
              </a:solidFill>
              <a:latin typeface="Calibri" pitchFamily="34" charset="0"/>
              <a:cs typeface="Calibri" pitchFamily="34" charset="0"/>
            </a:endParaRPr>
          </a:p>
          <a:p>
            <a:pPr algn="ctr">
              <a:defRPr/>
            </a:pPr>
            <a:r>
              <a:rPr lang="tr-TR" sz="2000" b="1" dirty="0">
                <a:solidFill>
                  <a:srgbClr val="000000"/>
                </a:solidFill>
                <a:latin typeface="Calibri" pitchFamily="34" charset="0"/>
                <a:cs typeface="Calibri" pitchFamily="34" charset="0"/>
              </a:rPr>
              <a:t>Fiziksel </a:t>
            </a:r>
          </a:p>
          <a:p>
            <a:pPr algn="ctr">
              <a:defRPr/>
            </a:pPr>
            <a:r>
              <a:rPr lang="tr-TR" sz="2000" dirty="0">
                <a:solidFill>
                  <a:srgbClr val="000000"/>
                </a:solidFill>
                <a:latin typeface="Calibri" pitchFamily="34" charset="0"/>
                <a:cs typeface="Calibri" pitchFamily="34" charset="0"/>
              </a:rPr>
              <a:t>Sorunlar</a:t>
            </a:r>
          </a:p>
          <a:p>
            <a:pPr algn="ctr" eaLnBrk="0" hangingPunct="0">
              <a:defRPr/>
            </a:pPr>
            <a:endParaRPr lang="zh-CN" altLang="zh-CN" sz="2000" b="1" dirty="0">
              <a:solidFill>
                <a:srgbClr val="000000"/>
              </a:solidFill>
              <a:latin typeface="Calibri" pitchFamily="34" charset="0"/>
              <a:cs typeface="Calibri" pitchFamily="34" charset="0"/>
            </a:endParaRPr>
          </a:p>
        </p:txBody>
      </p:sp>
      <p:sp>
        <p:nvSpPr>
          <p:cNvPr id="10" name="AutoShape 5"/>
          <p:cNvSpPr>
            <a:spLocks noChangeArrowheads="1"/>
          </p:cNvSpPr>
          <p:nvPr/>
        </p:nvSpPr>
        <p:spPr bwMode="auto">
          <a:xfrm>
            <a:off x="3478213" y="4414838"/>
            <a:ext cx="2286000" cy="952500"/>
          </a:xfrm>
          <a:prstGeom prst="roundRect">
            <a:avLst>
              <a:gd name="adj" fmla="val 16667"/>
            </a:avLst>
          </a:prstGeom>
          <a:noFill/>
          <a:ln w="38100">
            <a:solidFill>
              <a:schemeClr val="bg1">
                <a:lumMod val="50000"/>
              </a:schemeClr>
            </a:solidFill>
            <a:round/>
            <a:headEnd/>
            <a:tailEnd/>
          </a:ln>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tr-TR" altLang="tr-TR" sz="2000" b="1" smtClean="0">
              <a:solidFill>
                <a:srgbClr val="000000"/>
              </a:solidFill>
              <a:latin typeface="Calibri" pitchFamily="34" charset="0"/>
            </a:endParaRPr>
          </a:p>
          <a:p>
            <a:pPr algn="ctr" eaLnBrk="1" hangingPunct="1">
              <a:defRPr/>
            </a:pPr>
            <a:r>
              <a:rPr lang="tr-TR" altLang="tr-TR" sz="2000" b="1" smtClean="0">
                <a:solidFill>
                  <a:srgbClr val="000000"/>
                </a:solidFill>
                <a:latin typeface="Calibri" pitchFamily="34" charset="0"/>
              </a:rPr>
              <a:t>Davranışsal</a:t>
            </a:r>
          </a:p>
          <a:p>
            <a:pPr algn="ctr" eaLnBrk="1" hangingPunct="1">
              <a:defRPr/>
            </a:pPr>
            <a:r>
              <a:rPr lang="tr-TR" altLang="tr-TR" sz="2000" smtClean="0">
                <a:solidFill>
                  <a:srgbClr val="000000"/>
                </a:solidFill>
                <a:latin typeface="Calibri" pitchFamily="34" charset="0"/>
              </a:rPr>
              <a:t>Sorunlar</a:t>
            </a:r>
          </a:p>
          <a:p>
            <a:pPr algn="ctr">
              <a:defRPr/>
            </a:pPr>
            <a:endParaRPr lang="zh-CN" altLang="zh-CN" sz="2000" b="1" smtClean="0">
              <a:solidFill>
                <a:srgbClr val="000000"/>
              </a:solidFill>
              <a:latin typeface="Calibri" pitchFamily="34" charset="0"/>
            </a:endParaRPr>
          </a:p>
        </p:txBody>
      </p:sp>
      <p:sp>
        <p:nvSpPr>
          <p:cNvPr id="11" name="AutoShape 5"/>
          <p:cNvSpPr>
            <a:spLocks noChangeArrowheads="1"/>
          </p:cNvSpPr>
          <p:nvPr/>
        </p:nvSpPr>
        <p:spPr bwMode="auto">
          <a:xfrm>
            <a:off x="6042025" y="4414838"/>
            <a:ext cx="2286000" cy="952500"/>
          </a:xfrm>
          <a:prstGeom prst="roundRect">
            <a:avLst>
              <a:gd name="adj" fmla="val 16667"/>
            </a:avLst>
          </a:prstGeom>
          <a:noFill/>
          <a:ln w="38100">
            <a:solidFill>
              <a:schemeClr val="bg1">
                <a:lumMod val="50000"/>
              </a:schemeClr>
            </a:solidFill>
            <a:round/>
            <a:headEnd/>
            <a:tailEnd/>
          </a:ln>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tr-TR" altLang="tr-TR" sz="2000" b="1" smtClean="0">
              <a:solidFill>
                <a:srgbClr val="000000"/>
              </a:solidFill>
              <a:latin typeface="Calibri" pitchFamily="34" charset="0"/>
            </a:endParaRPr>
          </a:p>
          <a:p>
            <a:pPr algn="ctr" eaLnBrk="1" hangingPunct="1">
              <a:defRPr/>
            </a:pPr>
            <a:r>
              <a:rPr lang="tr-TR" altLang="tr-TR" sz="2000" b="1" smtClean="0">
                <a:solidFill>
                  <a:srgbClr val="000000"/>
                </a:solidFill>
                <a:latin typeface="Calibri" pitchFamily="34" charset="0"/>
              </a:rPr>
              <a:t>Akıl Sağlığı</a:t>
            </a:r>
          </a:p>
          <a:p>
            <a:pPr algn="ctr" eaLnBrk="1" hangingPunct="1">
              <a:defRPr/>
            </a:pPr>
            <a:r>
              <a:rPr lang="tr-TR" altLang="tr-TR" sz="2000" smtClean="0">
                <a:solidFill>
                  <a:srgbClr val="000000"/>
                </a:solidFill>
                <a:latin typeface="Calibri" pitchFamily="34" charset="0"/>
              </a:rPr>
              <a:t>Sorunları</a:t>
            </a:r>
          </a:p>
          <a:p>
            <a:pPr algn="ctr">
              <a:defRPr/>
            </a:pPr>
            <a:endParaRPr lang="zh-CN" altLang="zh-CN" sz="2000" b="1" smtClean="0">
              <a:solidFill>
                <a:srgbClr val="000000"/>
              </a:solidFill>
              <a:latin typeface="Calibri" pitchFamily="34" charset="0"/>
            </a:endParaRPr>
          </a:p>
        </p:txBody>
      </p:sp>
      <p:sp>
        <p:nvSpPr>
          <p:cNvPr id="12" name="Aşağı Ok 11"/>
          <p:cNvSpPr/>
          <p:nvPr/>
        </p:nvSpPr>
        <p:spPr>
          <a:xfrm>
            <a:off x="4191000" y="2228850"/>
            <a:ext cx="876300" cy="614363"/>
          </a:xfrm>
          <a:prstGeom prst="downArrow">
            <a:avLst/>
          </a:prstGeom>
          <a:gradFill rotWithShape="1">
            <a:gsLst>
              <a:gs pos="0">
                <a:schemeClr val="hlink"/>
              </a:gs>
              <a:gs pos="100000">
                <a:schemeClr val="hlink">
                  <a:gamma/>
                  <a:tint val="31765"/>
                  <a:invGamma/>
                </a:schemeClr>
              </a:gs>
            </a:gsLst>
            <a:lin ang="0" scaled="1"/>
          </a:gradFill>
          <a:ln w="0">
            <a:noFill/>
            <a:prstDash val="solid"/>
            <a:round/>
            <a:headEnd/>
            <a:tailEnd/>
          </a:ln>
        </p:spPr>
        <p:txBody>
          <a:bodyPr/>
          <a:lstStyle/>
          <a:p>
            <a:pPr>
              <a:defRPr/>
            </a:pPr>
            <a:endParaRPr lang="tr-TR">
              <a:solidFill>
                <a:srgbClr val="000000"/>
              </a:solidFill>
              <a:latin typeface="Arial" charset="0"/>
              <a:cs typeface="Arial" charset="0"/>
            </a:endParaRPr>
          </a:p>
        </p:txBody>
      </p:sp>
      <p:sp>
        <p:nvSpPr>
          <p:cNvPr id="13" name="Freeform 7"/>
          <p:cNvSpPr>
            <a:spLocks/>
          </p:cNvSpPr>
          <p:nvPr/>
        </p:nvSpPr>
        <p:spPr bwMode="gray">
          <a:xfrm rot="16393577">
            <a:off x="5985669" y="3271044"/>
            <a:ext cx="903287"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w="0">
            <a:noFill/>
            <a:prstDash val="solid"/>
            <a:round/>
            <a:headEnd/>
            <a:tailEnd/>
          </a:ln>
        </p:spPr>
        <p:txBody>
          <a:bodyPr/>
          <a:lstStyle/>
          <a:p>
            <a:pPr>
              <a:defRPr/>
            </a:pPr>
            <a:endParaRPr lang="zh-CN" altLang="en-US">
              <a:solidFill>
                <a:srgbClr val="000000"/>
              </a:solidFill>
              <a:latin typeface="Arial" charset="0"/>
              <a:cs typeface="Arial" charset="0"/>
            </a:endParaRPr>
          </a:p>
        </p:txBody>
      </p:sp>
      <p:sp>
        <p:nvSpPr>
          <p:cNvPr id="14" name="Freeform 9"/>
          <p:cNvSpPr>
            <a:spLocks/>
          </p:cNvSpPr>
          <p:nvPr/>
        </p:nvSpPr>
        <p:spPr bwMode="gray">
          <a:xfrm rot="5400000" flipH="1">
            <a:off x="2351882" y="3239294"/>
            <a:ext cx="903287"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w="0">
            <a:noFill/>
            <a:prstDash val="solid"/>
            <a:round/>
            <a:headEnd/>
            <a:tailEnd/>
          </a:ln>
        </p:spPr>
        <p:txBody>
          <a:bodyPr/>
          <a:lstStyle/>
          <a:p>
            <a:pPr>
              <a:defRPr/>
            </a:pPr>
            <a:endParaRPr lang="zh-CN" altLang="en-US">
              <a:solidFill>
                <a:srgbClr val="000000"/>
              </a:solidFill>
              <a:latin typeface="Arial" charset="0"/>
              <a:cs typeface="Arial" charset="0"/>
            </a:endParaRPr>
          </a:p>
        </p:txBody>
      </p:sp>
      <p:sp>
        <p:nvSpPr>
          <p:cNvPr id="15" name="Aşağı Ok 14"/>
          <p:cNvSpPr/>
          <p:nvPr/>
        </p:nvSpPr>
        <p:spPr>
          <a:xfrm>
            <a:off x="4202113" y="3890963"/>
            <a:ext cx="876300" cy="485775"/>
          </a:xfrm>
          <a:prstGeom prst="downArrow">
            <a:avLst/>
          </a:prstGeom>
          <a:gradFill rotWithShape="1">
            <a:gsLst>
              <a:gs pos="0">
                <a:schemeClr val="hlink"/>
              </a:gs>
              <a:gs pos="100000">
                <a:schemeClr val="hlink">
                  <a:gamma/>
                  <a:tint val="31765"/>
                  <a:invGamma/>
                </a:schemeClr>
              </a:gs>
            </a:gsLst>
            <a:lin ang="0" scaled="1"/>
          </a:gradFill>
          <a:ln w="0">
            <a:noFill/>
            <a:prstDash val="solid"/>
            <a:round/>
            <a:headEnd/>
            <a:tailEnd/>
          </a:ln>
        </p:spPr>
        <p:txBody>
          <a:bodyPr/>
          <a:lstStyle/>
          <a:p>
            <a:pPr>
              <a:defRPr/>
            </a:pPr>
            <a:endParaRPr lang="tr-TR">
              <a:solidFill>
                <a:srgbClr val="000000"/>
              </a:solidFill>
              <a:latin typeface="Arial" charset="0"/>
              <a:cs typeface="Arial" charset="0"/>
            </a:endParaRPr>
          </a:p>
        </p:txBody>
      </p:sp>
      <p:sp>
        <p:nvSpPr>
          <p:cNvPr id="16"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1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1"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86097612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8195" name="AutoShape 8"/>
          <p:cNvSpPr>
            <a:spLocks noChangeAspect="1" noChangeArrowheads="1" noTextEdit="1"/>
          </p:cNvSpPr>
          <p:nvPr/>
        </p:nvSpPr>
        <p:spPr bwMode="gray">
          <a:xfrm flipH="1">
            <a:off x="4935538" y="3481388"/>
            <a:ext cx="909637"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grpSp>
        <p:nvGrpSpPr>
          <p:cNvPr id="5" name="Grup 4"/>
          <p:cNvGrpSpPr>
            <a:grpSpLocks/>
          </p:cNvGrpSpPr>
          <p:nvPr/>
        </p:nvGrpSpPr>
        <p:grpSpPr bwMode="auto">
          <a:xfrm>
            <a:off x="1209675" y="635000"/>
            <a:ext cx="6640513" cy="2212975"/>
            <a:chOff x="1209675" y="634703"/>
            <a:chExt cx="6639719" cy="2213392"/>
          </a:xfrm>
        </p:grpSpPr>
        <p:sp>
          <p:nvSpPr>
            <p:cNvPr id="7" name="AutoShape 5"/>
            <p:cNvSpPr>
              <a:spLocks noChangeArrowheads="1"/>
            </p:cNvSpPr>
            <p:nvPr/>
          </p:nvSpPr>
          <p:spPr bwMode="auto">
            <a:xfrm>
              <a:off x="1209675" y="1887477"/>
              <a:ext cx="2285727" cy="951091"/>
            </a:xfrm>
            <a:prstGeom prst="roundRect">
              <a:avLst>
                <a:gd name="adj" fmla="val 16667"/>
              </a:avLst>
            </a:prstGeom>
            <a:noFill/>
            <a:ln w="38100">
              <a:solidFill>
                <a:schemeClr val="bg1">
                  <a:lumMod val="50000"/>
                </a:schemeClr>
              </a:solidFill>
              <a:round/>
              <a:headEnd/>
              <a:tailEnd/>
            </a:ln>
            <a:effectLst/>
          </p:spPr>
          <p:txBody>
            <a:bodyPr wrap="none" anchor="ctr"/>
            <a:lstStyle/>
            <a:p>
              <a:pPr algn="ctr">
                <a:defRPr/>
              </a:pPr>
              <a:endParaRPr lang="tr-TR" sz="2000" b="1" dirty="0">
                <a:solidFill>
                  <a:srgbClr val="000000"/>
                </a:solidFill>
                <a:latin typeface="Calibri" pitchFamily="34" charset="0"/>
                <a:cs typeface="Calibri" pitchFamily="34" charset="0"/>
              </a:endParaRPr>
            </a:p>
            <a:p>
              <a:pPr algn="ctr">
                <a:defRPr/>
              </a:pPr>
              <a:r>
                <a:rPr lang="tr-TR" sz="2000" b="1" dirty="0">
                  <a:solidFill>
                    <a:srgbClr val="000000"/>
                  </a:solidFill>
                  <a:latin typeface="Calibri" pitchFamily="34" charset="0"/>
                  <a:cs typeface="Calibri" pitchFamily="34" charset="0"/>
                </a:rPr>
                <a:t>Fiziksel </a:t>
              </a:r>
            </a:p>
            <a:p>
              <a:pPr algn="ctr">
                <a:defRPr/>
              </a:pPr>
              <a:r>
                <a:rPr lang="tr-TR" sz="2000" b="1" dirty="0">
                  <a:solidFill>
                    <a:srgbClr val="000000"/>
                  </a:solidFill>
                  <a:latin typeface="Calibri" pitchFamily="34" charset="0"/>
                  <a:cs typeface="Calibri" pitchFamily="34" charset="0"/>
                </a:rPr>
                <a:t>Tehlikeler</a:t>
              </a:r>
            </a:p>
            <a:p>
              <a:pPr algn="ctr" eaLnBrk="0" hangingPunct="0">
                <a:defRPr/>
              </a:pPr>
              <a:endParaRPr lang="zh-CN" altLang="zh-CN" sz="2000" b="1" dirty="0">
                <a:solidFill>
                  <a:srgbClr val="000000"/>
                </a:solidFill>
                <a:latin typeface="Calibri" pitchFamily="34" charset="0"/>
                <a:cs typeface="Calibri" pitchFamily="34" charset="0"/>
              </a:endParaRPr>
            </a:p>
          </p:txBody>
        </p:sp>
        <p:sp>
          <p:nvSpPr>
            <p:cNvPr id="8" name="AutoShape 5"/>
            <p:cNvSpPr>
              <a:spLocks noChangeArrowheads="1"/>
            </p:cNvSpPr>
            <p:nvPr/>
          </p:nvSpPr>
          <p:spPr bwMode="auto">
            <a:xfrm>
              <a:off x="5563667" y="1897004"/>
              <a:ext cx="2285727" cy="951091"/>
            </a:xfrm>
            <a:prstGeom prst="roundRect">
              <a:avLst>
                <a:gd name="adj" fmla="val 16667"/>
              </a:avLst>
            </a:prstGeom>
            <a:noFill/>
            <a:ln w="38100">
              <a:solidFill>
                <a:schemeClr val="bg1">
                  <a:lumMod val="50000"/>
                </a:schemeClr>
              </a:solidFill>
              <a:round/>
              <a:headEnd/>
              <a:tailEnd/>
            </a:ln>
            <a:effectLst/>
          </p:spPr>
          <p:txBody>
            <a:bodyPr wrap="none" anchor="ctr"/>
            <a:lstStyle/>
            <a:p>
              <a:pPr algn="ctr">
                <a:defRPr/>
              </a:pPr>
              <a:r>
                <a:rPr lang="tr-TR" sz="2000" b="1" dirty="0">
                  <a:solidFill>
                    <a:srgbClr val="000000"/>
                  </a:solidFill>
                  <a:latin typeface="Calibri" pitchFamily="34" charset="0"/>
                  <a:cs typeface="Calibri" pitchFamily="34" charset="0"/>
                </a:rPr>
                <a:t>Psikososyal </a:t>
              </a:r>
            </a:p>
            <a:p>
              <a:pPr algn="ctr">
                <a:defRPr/>
              </a:pPr>
              <a:r>
                <a:rPr lang="tr-TR" sz="2000" b="1" dirty="0">
                  <a:solidFill>
                    <a:srgbClr val="000000"/>
                  </a:solidFill>
                  <a:latin typeface="Calibri" pitchFamily="34" charset="0"/>
                  <a:cs typeface="Calibri" pitchFamily="34" charset="0"/>
                </a:rPr>
                <a:t>Tehlikeler</a:t>
              </a:r>
              <a:endParaRPr lang="zh-CN" altLang="zh-CN" sz="2000" b="1" dirty="0">
                <a:solidFill>
                  <a:srgbClr val="000000"/>
                </a:solidFill>
                <a:latin typeface="Calibri" pitchFamily="34" charset="0"/>
                <a:cs typeface="Calibri" pitchFamily="34" charset="0"/>
              </a:endParaRPr>
            </a:p>
          </p:txBody>
        </p:sp>
        <p:pic>
          <p:nvPicPr>
            <p:cNvPr id="8221" name="Picture 2" descr="D:\DOKTOR\1-ISTANBULUZMAN\1-EĞİTİM KURUMU\1. İstanbuluzman\2-RESİMLER\Ev-Konut-Fabrika\industr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7944" y="634703"/>
              <a:ext cx="2099138" cy="209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up 9"/>
          <p:cNvGrpSpPr>
            <a:grpSpLocks/>
          </p:cNvGrpSpPr>
          <p:nvPr/>
        </p:nvGrpSpPr>
        <p:grpSpPr bwMode="auto">
          <a:xfrm>
            <a:off x="1231900" y="4714875"/>
            <a:ext cx="3303588" cy="1285875"/>
            <a:chOff x="1231346" y="4714950"/>
            <a:chExt cx="3303465" cy="1285800"/>
          </a:xfrm>
        </p:grpSpPr>
        <p:sp>
          <p:nvSpPr>
            <p:cNvPr id="11" name="AutoShape 5"/>
            <p:cNvSpPr>
              <a:spLocks noChangeArrowheads="1"/>
            </p:cNvSpPr>
            <p:nvPr/>
          </p:nvSpPr>
          <p:spPr bwMode="auto">
            <a:xfrm>
              <a:off x="1231346" y="5048306"/>
              <a:ext cx="2285915" cy="952444"/>
            </a:xfrm>
            <a:prstGeom prst="roundRect">
              <a:avLst>
                <a:gd name="adj" fmla="val 16667"/>
              </a:avLst>
            </a:prstGeom>
            <a:noFill/>
            <a:ln w="38100">
              <a:solidFill>
                <a:schemeClr val="bg1">
                  <a:lumMod val="50000"/>
                </a:schemeClr>
              </a:solidFill>
              <a:round/>
              <a:headEnd/>
              <a:tailEnd/>
            </a:ln>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tr-TR" altLang="tr-TR" sz="2000" b="1" smtClean="0">
                <a:solidFill>
                  <a:srgbClr val="000000"/>
                </a:solidFill>
                <a:latin typeface="Calibri" pitchFamily="34" charset="0"/>
              </a:endParaRPr>
            </a:p>
            <a:p>
              <a:pPr algn="ctr" eaLnBrk="1" hangingPunct="1">
                <a:defRPr/>
              </a:pPr>
              <a:r>
                <a:rPr lang="tr-TR" altLang="tr-TR" sz="2000" b="1" smtClean="0">
                  <a:solidFill>
                    <a:srgbClr val="000000"/>
                  </a:solidFill>
                  <a:latin typeface="Calibri" pitchFamily="34" charset="0"/>
                </a:rPr>
                <a:t>Fiziksel Etkiler</a:t>
              </a:r>
            </a:p>
            <a:p>
              <a:pPr algn="ctr" eaLnBrk="1" hangingPunct="1">
                <a:defRPr/>
              </a:pPr>
              <a:r>
                <a:rPr lang="tr-TR" altLang="tr-TR" sz="2000" smtClean="0">
                  <a:solidFill>
                    <a:srgbClr val="000000"/>
                  </a:solidFill>
                  <a:latin typeface="Calibri" pitchFamily="34" charset="0"/>
                </a:rPr>
                <a:t>(Sağlık Sorunlar)</a:t>
              </a:r>
            </a:p>
            <a:p>
              <a:pPr algn="ctr">
                <a:defRPr/>
              </a:pPr>
              <a:endParaRPr lang="zh-CN" altLang="zh-CN" sz="2000" b="1" smtClean="0">
                <a:solidFill>
                  <a:srgbClr val="000000"/>
                </a:solidFill>
                <a:latin typeface="Calibri" pitchFamily="34" charset="0"/>
              </a:endParaRPr>
            </a:p>
          </p:txBody>
        </p:sp>
        <p:sp>
          <p:nvSpPr>
            <p:cNvPr id="12" name="Freeform 7"/>
            <p:cNvSpPr>
              <a:spLocks/>
            </p:cNvSpPr>
            <p:nvPr/>
          </p:nvSpPr>
          <p:spPr bwMode="gray">
            <a:xfrm>
              <a:off x="3631557" y="4714950"/>
              <a:ext cx="903254" cy="1241353"/>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w="0">
              <a:noFill/>
              <a:prstDash val="solid"/>
              <a:round/>
              <a:headEnd/>
              <a:tailEnd/>
            </a:ln>
          </p:spPr>
          <p:txBody>
            <a:bodyPr/>
            <a:lstStyle/>
            <a:p>
              <a:pPr>
                <a:defRPr/>
              </a:pPr>
              <a:endParaRPr lang="zh-CN" altLang="en-US">
                <a:solidFill>
                  <a:srgbClr val="000000"/>
                </a:solidFill>
                <a:latin typeface="Arial" charset="0"/>
                <a:cs typeface="Arial" charset="0"/>
              </a:endParaRPr>
            </a:p>
          </p:txBody>
        </p:sp>
      </p:grpSp>
      <p:grpSp>
        <p:nvGrpSpPr>
          <p:cNvPr id="13" name="Grup 12"/>
          <p:cNvGrpSpPr>
            <a:grpSpLocks/>
          </p:cNvGrpSpPr>
          <p:nvPr/>
        </p:nvGrpSpPr>
        <p:grpSpPr bwMode="auto">
          <a:xfrm>
            <a:off x="4551363" y="4692650"/>
            <a:ext cx="3300412" cy="1317625"/>
            <a:chOff x="4552123" y="4691872"/>
            <a:chExt cx="3299892" cy="1318523"/>
          </a:xfrm>
        </p:grpSpPr>
        <p:sp>
          <p:nvSpPr>
            <p:cNvPr id="14" name="AutoShape 5"/>
            <p:cNvSpPr>
              <a:spLocks noChangeArrowheads="1"/>
            </p:cNvSpPr>
            <p:nvPr/>
          </p:nvSpPr>
          <p:spPr bwMode="auto">
            <a:xfrm>
              <a:off x="5566375" y="5057246"/>
              <a:ext cx="2285640" cy="953149"/>
            </a:xfrm>
            <a:prstGeom prst="roundRect">
              <a:avLst>
                <a:gd name="adj" fmla="val 16667"/>
              </a:avLst>
            </a:prstGeom>
            <a:noFill/>
            <a:ln w="38100">
              <a:solidFill>
                <a:schemeClr val="bg1">
                  <a:lumMod val="50000"/>
                </a:schemeClr>
              </a:solidFill>
              <a:round/>
              <a:headEnd/>
              <a:tailEnd/>
            </a:ln>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tr-TR" altLang="tr-TR" sz="2000" b="1" smtClean="0">
                <a:solidFill>
                  <a:srgbClr val="000000"/>
                </a:solidFill>
                <a:latin typeface="Calibri" pitchFamily="34" charset="0"/>
              </a:endParaRPr>
            </a:p>
            <a:p>
              <a:pPr algn="ctr" eaLnBrk="1" hangingPunct="1">
                <a:defRPr/>
              </a:pPr>
              <a:r>
                <a:rPr lang="tr-TR" altLang="tr-TR" sz="2000" b="1" smtClean="0">
                  <a:solidFill>
                    <a:srgbClr val="000000"/>
                  </a:solidFill>
                  <a:latin typeface="Calibri" pitchFamily="34" charset="0"/>
                </a:rPr>
                <a:t>Psikososyal Etkiler</a:t>
              </a:r>
            </a:p>
            <a:p>
              <a:pPr algn="ctr" eaLnBrk="1" hangingPunct="1">
                <a:defRPr/>
              </a:pPr>
              <a:r>
                <a:rPr lang="tr-TR" altLang="tr-TR" sz="2000" smtClean="0">
                  <a:solidFill>
                    <a:srgbClr val="000000"/>
                  </a:solidFill>
                  <a:latin typeface="Calibri" pitchFamily="34" charset="0"/>
                </a:rPr>
                <a:t>(Sağlık Sorunlar)</a:t>
              </a:r>
            </a:p>
            <a:p>
              <a:pPr algn="ctr">
                <a:defRPr/>
              </a:pPr>
              <a:endParaRPr lang="zh-CN" altLang="zh-CN" sz="2000" b="1" smtClean="0">
                <a:solidFill>
                  <a:srgbClr val="000000"/>
                </a:solidFill>
                <a:latin typeface="Calibri" pitchFamily="34" charset="0"/>
              </a:endParaRPr>
            </a:p>
          </p:txBody>
        </p:sp>
        <p:sp>
          <p:nvSpPr>
            <p:cNvPr id="15" name="Freeform 9"/>
            <p:cNvSpPr>
              <a:spLocks/>
            </p:cNvSpPr>
            <p:nvPr/>
          </p:nvSpPr>
          <p:spPr bwMode="gray">
            <a:xfrm flipH="1">
              <a:off x="4552123" y="4691872"/>
              <a:ext cx="903145" cy="1240683"/>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w="0">
              <a:noFill/>
              <a:prstDash val="solid"/>
              <a:round/>
              <a:headEnd/>
              <a:tailEnd/>
            </a:ln>
          </p:spPr>
          <p:txBody>
            <a:bodyPr/>
            <a:lstStyle/>
            <a:p>
              <a:pPr>
                <a:defRPr/>
              </a:pPr>
              <a:endParaRPr lang="zh-CN" altLang="en-US">
                <a:solidFill>
                  <a:srgbClr val="000000"/>
                </a:solidFill>
                <a:latin typeface="Arial" charset="0"/>
                <a:cs typeface="Arial" charset="0"/>
              </a:endParaRPr>
            </a:p>
          </p:txBody>
        </p:sp>
      </p:grpSp>
      <p:grpSp>
        <p:nvGrpSpPr>
          <p:cNvPr id="16" name="Grup 15"/>
          <p:cNvGrpSpPr>
            <a:grpSpLocks/>
          </p:cNvGrpSpPr>
          <p:nvPr/>
        </p:nvGrpSpPr>
        <p:grpSpPr bwMode="auto">
          <a:xfrm>
            <a:off x="1339850" y="2886075"/>
            <a:ext cx="6400800" cy="1790700"/>
            <a:chOff x="1340404" y="2886195"/>
            <a:chExt cx="6400825" cy="1790746"/>
          </a:xfrm>
        </p:grpSpPr>
        <p:sp>
          <p:nvSpPr>
            <p:cNvPr id="17" name="Freeform 7"/>
            <p:cNvSpPr>
              <a:spLocks/>
            </p:cNvSpPr>
            <p:nvPr/>
          </p:nvSpPr>
          <p:spPr bwMode="gray">
            <a:xfrm>
              <a:off x="5810821" y="3229104"/>
              <a:ext cx="903292" cy="1241457"/>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w="0">
              <a:noFill/>
              <a:prstDash val="solid"/>
              <a:round/>
              <a:headEnd/>
              <a:tailEnd/>
            </a:ln>
          </p:spPr>
          <p:txBody>
            <a:bodyPr/>
            <a:lstStyle/>
            <a:p>
              <a:pPr>
                <a:defRPr/>
              </a:pPr>
              <a:endParaRPr lang="zh-CN" altLang="en-US">
                <a:solidFill>
                  <a:srgbClr val="000000"/>
                </a:solidFill>
                <a:latin typeface="Arial" charset="0"/>
                <a:cs typeface="Arial" charset="0"/>
              </a:endParaRPr>
            </a:p>
          </p:txBody>
        </p:sp>
        <p:sp>
          <p:nvSpPr>
            <p:cNvPr id="18" name="Freeform 9"/>
            <p:cNvSpPr>
              <a:spLocks/>
            </p:cNvSpPr>
            <p:nvPr/>
          </p:nvSpPr>
          <p:spPr bwMode="gray">
            <a:xfrm flipH="1">
              <a:off x="2361171" y="3238629"/>
              <a:ext cx="903291" cy="1241457"/>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w="0">
              <a:noFill/>
              <a:prstDash val="solid"/>
              <a:round/>
              <a:headEnd/>
              <a:tailEnd/>
            </a:ln>
          </p:spPr>
          <p:txBody>
            <a:bodyPr/>
            <a:lstStyle/>
            <a:p>
              <a:pPr>
                <a:defRPr/>
              </a:pPr>
              <a:endParaRPr lang="zh-CN" altLang="en-US">
                <a:solidFill>
                  <a:srgbClr val="000000"/>
                </a:solidFill>
                <a:latin typeface="Arial" charset="0"/>
                <a:cs typeface="Arial" charset="0"/>
              </a:endParaRPr>
            </a:p>
          </p:txBody>
        </p:sp>
        <p:grpSp>
          <p:nvGrpSpPr>
            <p:cNvPr id="8203" name="Group 21"/>
            <p:cNvGrpSpPr>
              <a:grpSpLocks/>
            </p:cNvGrpSpPr>
            <p:nvPr/>
          </p:nvGrpSpPr>
          <p:grpSpPr bwMode="auto">
            <a:xfrm>
              <a:off x="3283739" y="3095791"/>
              <a:ext cx="2516662" cy="1581150"/>
              <a:chOff x="1920" y="912"/>
              <a:chExt cx="1889" cy="1009"/>
            </a:xfrm>
          </p:grpSpPr>
          <p:grpSp>
            <p:nvGrpSpPr>
              <p:cNvPr id="8206" name="Group 10"/>
              <p:cNvGrpSpPr>
                <a:grpSpLocks/>
              </p:cNvGrpSpPr>
              <p:nvPr/>
            </p:nvGrpSpPr>
            <p:grpSpPr bwMode="auto">
              <a:xfrm>
                <a:off x="1920" y="912"/>
                <a:ext cx="1889" cy="1009"/>
                <a:chOff x="1997" y="1314"/>
                <a:chExt cx="1889" cy="1009"/>
              </a:xfrm>
            </p:grpSpPr>
            <p:grpSp>
              <p:nvGrpSpPr>
                <p:cNvPr id="8208" name="Group 11"/>
                <p:cNvGrpSpPr>
                  <a:grpSpLocks/>
                </p:cNvGrpSpPr>
                <p:nvPr/>
              </p:nvGrpSpPr>
              <p:grpSpPr bwMode="auto">
                <a:xfrm>
                  <a:off x="1997" y="1404"/>
                  <a:ext cx="1889" cy="919"/>
                  <a:chOff x="1973" y="1027"/>
                  <a:chExt cx="1926" cy="937"/>
                </a:xfrm>
              </p:grpSpPr>
              <p:sp>
                <p:nvSpPr>
                  <p:cNvPr id="29" name="Oval 12"/>
                  <p:cNvSpPr>
                    <a:spLocks noChangeArrowheads="1"/>
                  </p:cNvSpPr>
                  <p:nvPr/>
                </p:nvSpPr>
                <p:spPr bwMode="gray">
                  <a:xfrm>
                    <a:off x="1992" y="1057"/>
                    <a:ext cx="1904" cy="907"/>
                  </a:xfrm>
                  <a:prstGeom prst="ellipse">
                    <a:avLst/>
                  </a:prstGeom>
                  <a:gradFill rotWithShape="1">
                    <a:gsLst>
                      <a:gs pos="0">
                        <a:schemeClr val="hlink"/>
                      </a:gs>
                      <a:gs pos="100000">
                        <a:schemeClr val="hlink">
                          <a:gamma/>
                          <a:shade val="48627"/>
                          <a:invGamma/>
                        </a:schemeClr>
                      </a:gs>
                    </a:gsLst>
                    <a:lin ang="2700000" scaled="1"/>
                  </a:gradFill>
                  <a:ln w="9525">
                    <a:noFill/>
                    <a:round/>
                    <a:headEnd/>
                    <a:tailEnd/>
                  </a:ln>
                  <a:effectLst/>
                </p:spPr>
                <p:txBody>
                  <a:bodyPr wrap="none" anchor="ctr"/>
                  <a:lstStyle/>
                  <a:p>
                    <a:pPr>
                      <a:defRPr/>
                    </a:pPr>
                    <a:endParaRPr lang="zh-CN" altLang="en-US">
                      <a:solidFill>
                        <a:srgbClr val="000000"/>
                      </a:solidFill>
                      <a:latin typeface="Arial" charset="0"/>
                      <a:cs typeface="Arial" charset="0"/>
                    </a:endParaRPr>
                  </a:p>
                </p:txBody>
              </p:sp>
              <p:sp>
                <p:nvSpPr>
                  <p:cNvPr id="30" name="Oval 13"/>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w="9525">
                    <a:noFill/>
                    <a:round/>
                    <a:headEnd/>
                    <a:tailEnd/>
                  </a:ln>
                  <a:effectLst/>
                </p:spPr>
                <p:txBody>
                  <a:bodyPr wrap="none" anchor="ctr"/>
                  <a:lstStyle/>
                  <a:p>
                    <a:pPr>
                      <a:defRPr/>
                    </a:pPr>
                    <a:endParaRPr lang="zh-CN" altLang="en-US">
                      <a:solidFill>
                        <a:srgbClr val="000000"/>
                      </a:solidFill>
                      <a:latin typeface="Arial" charset="0"/>
                      <a:cs typeface="Arial" charset="0"/>
                    </a:endParaRPr>
                  </a:p>
                </p:txBody>
              </p:sp>
            </p:grpSp>
            <p:sp>
              <p:nvSpPr>
                <p:cNvPr id="25" name="Oval 14"/>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w="9525" algn="ctr">
                  <a:noFill/>
                  <a:round/>
                  <a:headEnd/>
                  <a:tailEnd/>
                </a:ln>
                <a:effectLst/>
              </p:spPr>
              <p:txBody>
                <a:bodyPr vert="eaVert" wrap="none" anchor="ctr"/>
                <a:lstStyle/>
                <a:p>
                  <a:pPr>
                    <a:defRPr/>
                  </a:pPr>
                  <a:endParaRPr lang="zh-CN" altLang="en-US">
                    <a:solidFill>
                      <a:srgbClr val="000000"/>
                    </a:solidFill>
                    <a:latin typeface="Arial" charset="0"/>
                    <a:cs typeface="Arial" charset="0"/>
                  </a:endParaRPr>
                </a:p>
              </p:txBody>
            </p:sp>
            <p:sp>
              <p:nvSpPr>
                <p:cNvPr id="26" name="Oval 15"/>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w="9525" algn="ctr">
                  <a:noFill/>
                  <a:round/>
                  <a:headEnd/>
                  <a:tailEnd/>
                </a:ln>
                <a:effectLst/>
              </p:spPr>
              <p:txBody>
                <a:bodyPr vert="eaVert" wrap="none" anchor="ctr"/>
                <a:lstStyle/>
                <a:p>
                  <a:pPr>
                    <a:defRPr/>
                  </a:pPr>
                  <a:endParaRPr lang="zh-CN" altLang="en-US">
                    <a:solidFill>
                      <a:srgbClr val="000000"/>
                    </a:solidFill>
                    <a:latin typeface="Arial" charset="0"/>
                    <a:cs typeface="Arial" charset="0"/>
                  </a:endParaRPr>
                </a:p>
              </p:txBody>
            </p:sp>
            <p:sp>
              <p:nvSpPr>
                <p:cNvPr id="27" name="Oval 16"/>
                <p:cNvSpPr>
                  <a:spLocks noChangeArrowheads="1"/>
                </p:cNvSpPr>
                <p:nvPr/>
              </p:nvSpPr>
              <p:spPr bwMode="gray">
                <a:xfrm>
                  <a:off x="2124" y="1327"/>
                  <a:ext cx="1568" cy="770"/>
                </a:xfrm>
                <a:prstGeom prst="ellipse">
                  <a:avLst/>
                </a:prstGeom>
                <a:gradFill rotWithShape="1">
                  <a:gsLst>
                    <a:gs pos="0">
                      <a:schemeClr val="accent1">
                        <a:gamma/>
                        <a:shade val="79216"/>
                        <a:invGamma/>
                      </a:schemeClr>
                    </a:gs>
                    <a:gs pos="100000">
                      <a:schemeClr val="accent1">
                        <a:alpha val="48000"/>
                      </a:schemeClr>
                    </a:gs>
                  </a:gsLst>
                  <a:lin ang="2700000" scaled="1"/>
                </a:gradFill>
                <a:ln w="9525" algn="ctr">
                  <a:noFill/>
                  <a:round/>
                  <a:headEnd/>
                  <a:tailEnd/>
                </a:ln>
                <a:effectLst/>
              </p:spPr>
              <p:txBody>
                <a:bodyPr vert="eaVert" wrap="none" anchor="ctr"/>
                <a:lstStyle/>
                <a:p>
                  <a:pPr>
                    <a:defRPr/>
                  </a:pPr>
                  <a:endParaRPr lang="zh-CN" altLang="en-US">
                    <a:solidFill>
                      <a:srgbClr val="000000"/>
                    </a:solidFill>
                    <a:latin typeface="Arial" charset="0"/>
                    <a:cs typeface="Arial" charset="0"/>
                  </a:endParaRPr>
                </a:p>
              </p:txBody>
            </p:sp>
            <p:sp>
              <p:nvSpPr>
                <p:cNvPr id="28" name="Oval 17"/>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w="9525" algn="ctr">
                  <a:noFill/>
                  <a:round/>
                  <a:headEnd/>
                  <a:tailEnd/>
                </a:ln>
                <a:effectLst/>
              </p:spPr>
              <p:txBody>
                <a:bodyPr vert="eaVert" wrap="none" anchor="ctr"/>
                <a:lstStyle/>
                <a:p>
                  <a:pPr>
                    <a:defRPr/>
                  </a:pPr>
                  <a:endParaRPr lang="zh-CN" altLang="en-US">
                    <a:solidFill>
                      <a:srgbClr val="000000"/>
                    </a:solidFill>
                    <a:latin typeface="Arial" charset="0"/>
                    <a:cs typeface="Arial" charset="0"/>
                  </a:endParaRPr>
                </a:p>
              </p:txBody>
            </p:sp>
          </p:grpSp>
          <p:sp>
            <p:nvSpPr>
              <p:cNvPr id="8207" name="Text Box 18"/>
              <p:cNvSpPr txBox="1">
                <a:spLocks noChangeArrowheads="1"/>
              </p:cNvSpPr>
              <p:nvPr/>
            </p:nvSpPr>
            <p:spPr bwMode="auto">
              <a:xfrm>
                <a:off x="2590" y="1080"/>
                <a:ext cx="49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zh-CN" sz="2800" b="1">
                    <a:solidFill>
                      <a:srgbClr val="000000"/>
                    </a:solidFill>
                    <a:cs typeface="Calibri" panose="020F0502020204030204" pitchFamily="34" charset="0"/>
                  </a:rPr>
                  <a:t>İşçi</a:t>
                </a:r>
                <a:endParaRPr lang="en-US" altLang="zh-CN" sz="2800">
                  <a:solidFill>
                    <a:srgbClr val="000000"/>
                  </a:solidFill>
                  <a:cs typeface="Calibri" panose="020F0502020204030204" pitchFamily="34" charset="0"/>
                </a:endParaRPr>
              </a:p>
            </p:txBody>
          </p:sp>
        </p:grpSp>
        <p:sp>
          <p:nvSpPr>
            <p:cNvPr id="20" name="Metin kutusu 19"/>
            <p:cNvSpPr txBox="1"/>
            <p:nvPr/>
          </p:nvSpPr>
          <p:spPr>
            <a:xfrm>
              <a:off x="1340404" y="2886195"/>
              <a:ext cx="2016133" cy="338147"/>
            </a:xfrm>
            <a:prstGeom prst="rect">
              <a:avLst/>
            </a:prstGeom>
            <a:noFill/>
            <a:ln w="6350">
              <a:solidFill>
                <a:schemeClr val="bg1">
                  <a:lumMod val="50000"/>
                </a:schemeClr>
              </a:solidFill>
            </a:ln>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tr-TR" altLang="tr-TR" sz="1600" smtClean="0">
                  <a:solidFill>
                    <a:srgbClr val="000000"/>
                  </a:solidFill>
                  <a:latin typeface="Calibri" pitchFamily="34" charset="0"/>
                </a:rPr>
                <a:t>Doğrudan Yol </a:t>
              </a:r>
            </a:p>
          </p:txBody>
        </p:sp>
        <p:sp>
          <p:nvSpPr>
            <p:cNvPr id="21" name="Metin kutusu 20"/>
            <p:cNvSpPr txBox="1"/>
            <p:nvPr/>
          </p:nvSpPr>
          <p:spPr>
            <a:xfrm>
              <a:off x="5725096" y="2886195"/>
              <a:ext cx="2016133" cy="338147"/>
            </a:xfrm>
            <a:prstGeom prst="rect">
              <a:avLst/>
            </a:prstGeom>
            <a:noFill/>
            <a:ln w="6350">
              <a:solidFill>
                <a:schemeClr val="bg1">
                  <a:lumMod val="50000"/>
                </a:schemeClr>
              </a:solidFill>
            </a:ln>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tr-TR" altLang="tr-TR" sz="1600" smtClean="0">
                  <a:solidFill>
                    <a:srgbClr val="000000"/>
                  </a:solidFill>
                  <a:latin typeface="Calibri" pitchFamily="34" charset="0"/>
                </a:rPr>
                <a:t>Dolaylı Yol / Stres</a:t>
              </a:r>
            </a:p>
          </p:txBody>
        </p:sp>
      </p:grpSp>
      <p:sp>
        <p:nvSpPr>
          <p:cNvPr id="32" name="Rectangle 31"/>
          <p:cNvSpPr txBox="1">
            <a:spLocks noChangeArrowheads="1"/>
          </p:cNvSpPr>
          <p:nvPr/>
        </p:nvSpPr>
        <p:spPr bwMode="gray">
          <a:xfrm>
            <a:off x="0" y="20215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PSİKOSOSYAL RİSK ETMENLERİ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33"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34"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5"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6"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7"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8"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9"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2"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17658476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16"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ntr" presetSubtype="16"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3" presetClass="entr" presetSubtype="16"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500"/>
                            </p:stCondLst>
                            <p:childTnLst>
                              <p:par>
                                <p:cTn id="37" presetID="26" presetClass="emph" presetSubtype="0" fill="hold" grpId="0" nodeType="afterEffect">
                                  <p:stCondLst>
                                    <p:cond delay="0"/>
                                  </p:stCondLst>
                                  <p:childTnLst>
                                    <p:animEffect transition="out" filter="fade">
                                      <p:cBhvr>
                                        <p:cTn id="38" dur="500" tmFilter="0, 0; .2, .5; .8, .5; 1, 0"/>
                                        <p:tgtEl>
                                          <p:spTgt spid="34"/>
                                        </p:tgtEl>
                                      </p:cBhvr>
                                    </p:animEffect>
                                    <p:animScale>
                                      <p:cBhvr>
                                        <p:cTn id="39" dur="250" autoRev="1" fill="hold"/>
                                        <p:tgtEl>
                                          <p:spTgt spid="3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2" name="Rectangle 31"/>
          <p:cNvSpPr txBox="1">
            <a:spLocks noChangeArrowheads="1"/>
          </p:cNvSpPr>
          <p:nvPr/>
        </p:nvSpPr>
        <p:spPr bwMode="gray">
          <a:xfrm>
            <a:off x="0" y="20215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PSİKOSOSYAL RİSK ETMENLERİ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33"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34"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5"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6"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7"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8"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9"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2"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522514" y="1750849"/>
            <a:ext cx="8229600" cy="3816429"/>
          </a:xfrm>
          <a:prstGeom prst="rect">
            <a:avLst/>
          </a:prstGeom>
        </p:spPr>
        <p:txBody>
          <a:bodyPr wrap="square">
            <a:spAutoFit/>
          </a:bodyPr>
          <a:lstStyle/>
          <a:p>
            <a:pPr>
              <a:lnSpc>
                <a:spcPct val="90000"/>
              </a:lnSpc>
              <a:spcBef>
                <a:spcPct val="0"/>
              </a:spcBef>
              <a:spcAft>
                <a:spcPct val="20000"/>
              </a:spcAft>
              <a:buClr>
                <a:srgbClr val="292929"/>
              </a:buClr>
            </a:pPr>
            <a:r>
              <a:rPr lang="tr-TR" altLang="tr-TR" sz="2000" b="1" i="1" noProof="1"/>
              <a:t>PSİKOSOSYAL TEHLİKELER?</a:t>
            </a:r>
          </a:p>
          <a:p>
            <a:pPr>
              <a:lnSpc>
                <a:spcPct val="90000"/>
              </a:lnSpc>
              <a:spcBef>
                <a:spcPct val="0"/>
              </a:spcBef>
              <a:spcAft>
                <a:spcPct val="20000"/>
              </a:spcAft>
              <a:buClr>
                <a:srgbClr val="292929"/>
              </a:buClr>
            </a:pPr>
            <a:endParaRPr lang="tr-TR" altLang="tr-TR" sz="2000" b="1" i="1" dirty="0">
              <a:solidFill>
                <a:srgbClr val="000000"/>
              </a:solidFill>
            </a:endParaRPr>
          </a:p>
          <a:p>
            <a:pPr>
              <a:lnSpc>
                <a:spcPct val="90000"/>
              </a:lnSpc>
              <a:spcBef>
                <a:spcPct val="0"/>
              </a:spcBef>
              <a:spcAft>
                <a:spcPct val="20000"/>
              </a:spcAft>
              <a:buClr>
                <a:srgbClr val="292929"/>
              </a:buClr>
              <a:buFont typeface="Arial" panose="020B0604020202020204" pitchFamily="34" charset="0"/>
              <a:buAutoNum type="arabicPeriod"/>
            </a:pPr>
            <a:r>
              <a:rPr lang="tr-TR" altLang="tr-TR" sz="2000" b="1" i="1" dirty="0">
                <a:solidFill>
                  <a:srgbClr val="000000"/>
                </a:solidFill>
              </a:rPr>
              <a:t>Yapılan işin gerekleri; İşçinin bilgi, beceri ve ihtiyaçlarıyla çatıştığında </a:t>
            </a:r>
            <a:r>
              <a:rPr lang="tr-TR" altLang="tr-TR" sz="2000" i="1" dirty="0">
                <a:solidFill>
                  <a:srgbClr val="000000"/>
                </a:solidFill>
              </a:rPr>
              <a:t>(nicel aşırı yük, nitel düşük yük) Toplam İş Yükü / İşin Güçlük Derecesi</a:t>
            </a:r>
          </a:p>
          <a:p>
            <a:pPr>
              <a:lnSpc>
                <a:spcPct val="90000"/>
              </a:lnSpc>
              <a:spcBef>
                <a:spcPct val="0"/>
              </a:spcBef>
              <a:spcAft>
                <a:spcPct val="20000"/>
              </a:spcAft>
              <a:buClr>
                <a:srgbClr val="292929"/>
              </a:buClr>
              <a:buFont typeface="Arial" panose="020B0604020202020204" pitchFamily="34" charset="0"/>
              <a:buAutoNum type="arabicPeriod"/>
            </a:pPr>
            <a:r>
              <a:rPr lang="tr-TR" altLang="tr-TR" sz="2000" i="1" dirty="0">
                <a:solidFill>
                  <a:srgbClr val="000000"/>
                </a:solidFill>
              </a:rPr>
              <a:t>İşçinin işi üzerindeki </a:t>
            </a:r>
            <a:r>
              <a:rPr lang="tr-TR" altLang="tr-TR" sz="2000" b="1" i="1" dirty="0">
                <a:solidFill>
                  <a:srgbClr val="000000"/>
                </a:solidFill>
              </a:rPr>
              <a:t>denetimi </a:t>
            </a:r>
            <a:r>
              <a:rPr lang="tr-TR" altLang="tr-TR" sz="2000" i="1" dirty="0">
                <a:solidFill>
                  <a:srgbClr val="000000"/>
                </a:solidFill>
              </a:rPr>
              <a:t>ve işi ile ilgili </a:t>
            </a:r>
            <a:r>
              <a:rPr lang="tr-TR" altLang="tr-TR" sz="2000" b="1" i="1" dirty="0">
                <a:solidFill>
                  <a:srgbClr val="000000"/>
                </a:solidFill>
              </a:rPr>
              <a:t>sosyal destek yetersizliği </a:t>
            </a:r>
            <a:r>
              <a:rPr lang="tr-TR" altLang="tr-TR" sz="2000" i="1" dirty="0">
                <a:solidFill>
                  <a:srgbClr val="000000"/>
                </a:solidFill>
              </a:rPr>
              <a:t>söz konusu olduğunda ,</a:t>
            </a:r>
          </a:p>
          <a:p>
            <a:pPr>
              <a:lnSpc>
                <a:spcPct val="90000"/>
              </a:lnSpc>
              <a:spcBef>
                <a:spcPct val="0"/>
              </a:spcBef>
              <a:spcAft>
                <a:spcPct val="20000"/>
              </a:spcAft>
              <a:buClr>
                <a:srgbClr val="292929"/>
              </a:buClr>
              <a:buFont typeface="Arial" panose="020B0604020202020204" pitchFamily="34" charset="0"/>
              <a:buAutoNum type="arabicPeriod"/>
            </a:pPr>
            <a:endParaRPr lang="tr-TR" altLang="tr-TR" sz="2000" i="1" dirty="0">
              <a:solidFill>
                <a:srgbClr val="000000"/>
              </a:solidFill>
            </a:endParaRPr>
          </a:p>
          <a:p>
            <a:pPr algn="ctr">
              <a:lnSpc>
                <a:spcPct val="90000"/>
              </a:lnSpc>
              <a:spcBef>
                <a:spcPct val="0"/>
              </a:spcBef>
              <a:spcAft>
                <a:spcPct val="20000"/>
              </a:spcAft>
              <a:buClr>
                <a:srgbClr val="292929"/>
              </a:buClr>
              <a:buFontTx/>
              <a:buNone/>
            </a:pPr>
            <a:r>
              <a:rPr lang="tr-TR" altLang="tr-TR" sz="2000" i="1" dirty="0">
                <a:solidFill>
                  <a:srgbClr val="000000"/>
                </a:solidFill>
              </a:rPr>
              <a:t>Ortaya çıkan </a:t>
            </a:r>
            <a:r>
              <a:rPr lang="tr-TR" altLang="tr-TR" sz="2000" b="1" i="1" dirty="0" err="1">
                <a:solidFill>
                  <a:srgbClr val="000000"/>
                </a:solidFill>
              </a:rPr>
              <a:t>psikososyal</a:t>
            </a:r>
            <a:r>
              <a:rPr lang="tr-TR" altLang="tr-TR" sz="2000" i="1" dirty="0">
                <a:solidFill>
                  <a:srgbClr val="000000"/>
                </a:solidFill>
              </a:rPr>
              <a:t> </a:t>
            </a:r>
            <a:r>
              <a:rPr lang="tr-TR" altLang="tr-TR" sz="2000" b="1" i="1" dirty="0">
                <a:solidFill>
                  <a:srgbClr val="000000"/>
                </a:solidFill>
              </a:rPr>
              <a:t>riskler</a:t>
            </a:r>
            <a:r>
              <a:rPr lang="tr-TR" altLang="tr-TR" sz="2000" i="1" dirty="0">
                <a:solidFill>
                  <a:srgbClr val="000000"/>
                </a:solidFill>
              </a:rPr>
              <a:t> </a:t>
            </a:r>
            <a:r>
              <a:rPr lang="tr-TR" altLang="tr-TR" sz="2000" b="1" i="1" dirty="0">
                <a:solidFill>
                  <a:srgbClr val="000000"/>
                </a:solidFill>
              </a:rPr>
              <a:t>stres</a:t>
            </a:r>
            <a:r>
              <a:rPr lang="tr-TR" altLang="tr-TR" sz="2000" i="1" dirty="0">
                <a:solidFill>
                  <a:srgbClr val="000000"/>
                </a:solidFill>
              </a:rPr>
              <a:t> </a:t>
            </a:r>
            <a:r>
              <a:rPr lang="tr-TR" altLang="tr-TR" sz="2000" b="1" i="1" dirty="0">
                <a:solidFill>
                  <a:srgbClr val="000000"/>
                </a:solidFill>
              </a:rPr>
              <a:t>yapıcı özellik kazanır </a:t>
            </a:r>
            <a:r>
              <a:rPr lang="tr-TR" altLang="tr-TR" sz="2000" i="1" dirty="0">
                <a:solidFill>
                  <a:srgbClr val="000000"/>
                </a:solidFill>
              </a:rPr>
              <a:t>ve sağlığı etkilemeye başlar. </a:t>
            </a:r>
          </a:p>
          <a:p>
            <a:pPr algn="ctr">
              <a:lnSpc>
                <a:spcPct val="90000"/>
              </a:lnSpc>
              <a:spcBef>
                <a:spcPct val="0"/>
              </a:spcBef>
              <a:spcAft>
                <a:spcPct val="20000"/>
              </a:spcAft>
              <a:buClr>
                <a:srgbClr val="292929"/>
              </a:buClr>
              <a:buFontTx/>
              <a:buNone/>
            </a:pPr>
            <a:endParaRPr lang="tr-TR" altLang="tr-TR" sz="2000" i="1" dirty="0">
              <a:solidFill>
                <a:srgbClr val="000000"/>
              </a:solidFill>
            </a:endParaRPr>
          </a:p>
          <a:p>
            <a:pPr algn="ctr">
              <a:lnSpc>
                <a:spcPct val="90000"/>
              </a:lnSpc>
              <a:spcBef>
                <a:spcPct val="0"/>
              </a:spcBef>
              <a:spcAft>
                <a:spcPct val="20000"/>
              </a:spcAft>
              <a:buClr>
                <a:srgbClr val="292929"/>
              </a:buClr>
              <a:buFontTx/>
              <a:buNone/>
            </a:pPr>
            <a:r>
              <a:rPr lang="tr-TR" altLang="tr-TR" sz="2000" b="1" i="1" dirty="0">
                <a:solidFill>
                  <a:srgbClr val="000000"/>
                </a:solidFill>
              </a:rPr>
              <a:t>«</a:t>
            </a:r>
            <a:r>
              <a:rPr lang="tr-TR" altLang="tr-TR" sz="2000" b="1" i="1" dirty="0" err="1">
                <a:solidFill>
                  <a:srgbClr val="000000"/>
                </a:solidFill>
              </a:rPr>
              <a:t>Psikososyal</a:t>
            </a:r>
            <a:r>
              <a:rPr lang="tr-TR" altLang="tr-TR" sz="2000" b="1" i="1" dirty="0">
                <a:solidFill>
                  <a:srgbClr val="000000"/>
                </a:solidFill>
              </a:rPr>
              <a:t> riskler (tehlikeler) sağlığı doğrudan ya da stres aracılığı ile dolaylı olarak etkiler»</a:t>
            </a:r>
            <a:endParaRPr lang="tr-TR" altLang="tr-TR" sz="2000" b="1" i="1" dirty="0">
              <a:solidFill>
                <a:srgbClr val="000000"/>
              </a:solidFill>
            </a:endParaRPr>
          </a:p>
        </p:txBody>
      </p:sp>
    </p:spTree>
    <p:extLst>
      <p:ext uri="{BB962C8B-B14F-4D97-AF65-F5344CB8AC3E}">
        <p14:creationId xmlns:p14="http://schemas.microsoft.com/office/powerpoint/2010/main" val="20272530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34"/>
                                        </p:tgtEl>
                                      </p:cBhvr>
                                    </p:animEffect>
                                    <p:animScale>
                                      <p:cBhvr>
                                        <p:cTn id="11" dur="250" autoRev="1" fill="hold"/>
                                        <p:tgtEl>
                                          <p:spTgt spid="3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2" name="Rectangle 31"/>
          <p:cNvSpPr txBox="1">
            <a:spLocks noChangeArrowheads="1"/>
          </p:cNvSpPr>
          <p:nvPr/>
        </p:nvSpPr>
        <p:spPr bwMode="gray">
          <a:xfrm>
            <a:off x="0" y="20215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PSİKOSOSYAL RİSK ETMENLERİ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33"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34"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5"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6"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7"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8"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9"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2"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522514" y="1750849"/>
            <a:ext cx="8229600" cy="3096232"/>
          </a:xfrm>
          <a:prstGeom prst="rect">
            <a:avLst/>
          </a:prstGeom>
        </p:spPr>
        <p:txBody>
          <a:bodyPr wrap="square">
            <a:spAutoFit/>
          </a:bodyPr>
          <a:lstStyle/>
          <a:p>
            <a:pPr>
              <a:lnSpc>
                <a:spcPct val="90000"/>
              </a:lnSpc>
              <a:spcBef>
                <a:spcPct val="0"/>
              </a:spcBef>
              <a:spcAft>
                <a:spcPct val="20000"/>
              </a:spcAft>
              <a:buClr>
                <a:srgbClr val="292929"/>
              </a:buClr>
            </a:pPr>
            <a:r>
              <a:rPr lang="tr-TR" altLang="tr-TR" sz="2000" b="1" i="1" noProof="1" smtClean="0"/>
              <a:t>SAĞLIĞI ETKİLEYEN PSİKOSOSYAL </a:t>
            </a:r>
            <a:r>
              <a:rPr lang="tr-TR" altLang="tr-TR" sz="2000" b="1" i="1" noProof="1"/>
              <a:t>TEHLİKELER?</a:t>
            </a:r>
          </a:p>
          <a:p>
            <a:pPr>
              <a:lnSpc>
                <a:spcPct val="90000"/>
              </a:lnSpc>
              <a:spcBef>
                <a:spcPct val="0"/>
              </a:spcBef>
              <a:spcAft>
                <a:spcPct val="20000"/>
              </a:spcAft>
              <a:buClr>
                <a:srgbClr val="292929"/>
              </a:buClr>
            </a:pPr>
            <a:endParaRPr lang="tr-TR" altLang="tr-TR" sz="2000" b="1" i="1" dirty="0">
              <a:solidFill>
                <a:srgbClr val="000000"/>
              </a:solidFill>
            </a:endParaRPr>
          </a:p>
          <a:p>
            <a:pPr lvl="1">
              <a:lnSpc>
                <a:spcPct val="90000"/>
              </a:lnSpc>
              <a:spcBef>
                <a:spcPct val="0"/>
              </a:spcBef>
              <a:spcAft>
                <a:spcPct val="20000"/>
              </a:spcAft>
              <a:buClr>
                <a:srgbClr val="292929"/>
              </a:buClr>
              <a:buFontTx/>
              <a:buNone/>
            </a:pPr>
            <a:r>
              <a:rPr lang="tr-TR" altLang="tr-TR" b="1" i="1" dirty="0">
                <a:solidFill>
                  <a:srgbClr val="000000"/>
                </a:solidFill>
              </a:rPr>
              <a:t>Sağlığı etkileyebilecek </a:t>
            </a:r>
            <a:r>
              <a:rPr lang="tr-TR" altLang="tr-TR" b="1" i="1" dirty="0" err="1">
                <a:solidFill>
                  <a:srgbClr val="000000"/>
                </a:solidFill>
              </a:rPr>
              <a:t>psikososyal</a:t>
            </a:r>
            <a:r>
              <a:rPr lang="tr-TR" altLang="tr-TR" b="1" i="1" dirty="0">
                <a:solidFill>
                  <a:srgbClr val="000000"/>
                </a:solidFill>
              </a:rPr>
              <a:t> özellikler; </a:t>
            </a:r>
          </a:p>
          <a:p>
            <a:pPr lvl="2">
              <a:lnSpc>
                <a:spcPct val="90000"/>
              </a:lnSpc>
              <a:spcBef>
                <a:spcPct val="0"/>
              </a:spcBef>
              <a:spcAft>
                <a:spcPct val="20000"/>
              </a:spcAft>
              <a:buClr>
                <a:srgbClr val="292929"/>
              </a:buClr>
              <a:buFontTx/>
              <a:buAutoNum type="arabicPeriod"/>
            </a:pPr>
            <a:r>
              <a:rPr lang="tr-TR" altLang="tr-TR" b="1" i="1" dirty="0">
                <a:solidFill>
                  <a:srgbClr val="000000"/>
                </a:solidFill>
              </a:rPr>
              <a:t>Nicel yük, </a:t>
            </a:r>
          </a:p>
          <a:p>
            <a:pPr lvl="2">
              <a:lnSpc>
                <a:spcPct val="90000"/>
              </a:lnSpc>
              <a:spcBef>
                <a:spcPct val="0"/>
              </a:spcBef>
              <a:spcAft>
                <a:spcPct val="20000"/>
              </a:spcAft>
              <a:buClr>
                <a:srgbClr val="292929"/>
              </a:buClr>
              <a:buFontTx/>
              <a:buAutoNum type="arabicPeriod"/>
            </a:pPr>
            <a:r>
              <a:rPr lang="tr-TR" altLang="tr-TR" b="1" i="1" dirty="0">
                <a:solidFill>
                  <a:srgbClr val="000000"/>
                </a:solidFill>
              </a:rPr>
              <a:t>Nitel yük, </a:t>
            </a:r>
          </a:p>
          <a:p>
            <a:pPr lvl="2">
              <a:lnSpc>
                <a:spcPct val="90000"/>
              </a:lnSpc>
              <a:spcBef>
                <a:spcPct val="0"/>
              </a:spcBef>
              <a:spcAft>
                <a:spcPct val="20000"/>
              </a:spcAft>
              <a:buClr>
                <a:srgbClr val="292929"/>
              </a:buClr>
              <a:buFontTx/>
              <a:buAutoNum type="arabicPeriod"/>
            </a:pPr>
            <a:r>
              <a:rPr lang="tr-TR" altLang="tr-TR" b="1" i="1" dirty="0">
                <a:solidFill>
                  <a:srgbClr val="000000"/>
                </a:solidFill>
              </a:rPr>
              <a:t>İş üzerinde denetim eksikliği, </a:t>
            </a:r>
          </a:p>
          <a:p>
            <a:pPr lvl="2">
              <a:lnSpc>
                <a:spcPct val="90000"/>
              </a:lnSpc>
              <a:spcBef>
                <a:spcPct val="0"/>
              </a:spcBef>
              <a:spcAft>
                <a:spcPct val="20000"/>
              </a:spcAft>
              <a:buClr>
                <a:srgbClr val="292929"/>
              </a:buClr>
              <a:buFontTx/>
              <a:buAutoNum type="arabicPeriod"/>
            </a:pPr>
            <a:r>
              <a:rPr lang="tr-TR" altLang="tr-TR" b="1" i="1" dirty="0">
                <a:solidFill>
                  <a:srgbClr val="000000"/>
                </a:solidFill>
              </a:rPr>
              <a:t>Sosyal destek eksikliği,</a:t>
            </a:r>
          </a:p>
          <a:p>
            <a:pPr algn="ctr">
              <a:lnSpc>
                <a:spcPct val="90000"/>
              </a:lnSpc>
              <a:spcBef>
                <a:spcPct val="0"/>
              </a:spcBef>
              <a:spcAft>
                <a:spcPct val="20000"/>
              </a:spcAft>
              <a:buClr>
                <a:srgbClr val="292929"/>
              </a:buClr>
              <a:buFontTx/>
              <a:buNone/>
            </a:pPr>
            <a:endParaRPr lang="tr-TR" altLang="tr-TR" i="1" dirty="0">
              <a:solidFill>
                <a:srgbClr val="000000"/>
              </a:solidFill>
            </a:endParaRPr>
          </a:p>
          <a:p>
            <a:pPr algn="ctr">
              <a:lnSpc>
                <a:spcPct val="90000"/>
              </a:lnSpc>
              <a:spcBef>
                <a:spcPct val="0"/>
              </a:spcBef>
              <a:spcAft>
                <a:spcPct val="20000"/>
              </a:spcAft>
              <a:buClr>
                <a:srgbClr val="292929"/>
              </a:buClr>
              <a:buFontTx/>
              <a:buNone/>
            </a:pPr>
            <a:r>
              <a:rPr lang="tr-TR" altLang="tr-TR" i="1" dirty="0">
                <a:solidFill>
                  <a:srgbClr val="000000"/>
                </a:solidFill>
              </a:rPr>
              <a:t>Bunlar işçinin işini stresli olarak algılamasını neden olur ve işçinin sağlığını etkilemeye başlar. </a:t>
            </a:r>
            <a:endParaRPr lang="tr-TR" altLang="tr-TR" i="1" dirty="0">
              <a:solidFill>
                <a:srgbClr val="000000"/>
              </a:solidFill>
            </a:endParaRPr>
          </a:p>
        </p:txBody>
      </p:sp>
      <p:sp>
        <p:nvSpPr>
          <p:cNvPr id="16" name="Metin kutusu 20"/>
          <p:cNvSpPr txBox="1">
            <a:spLocks noChangeArrowheads="1"/>
          </p:cNvSpPr>
          <p:nvPr/>
        </p:nvSpPr>
        <p:spPr bwMode="auto">
          <a:xfrm>
            <a:off x="4364038" y="5073650"/>
            <a:ext cx="44243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r>
              <a:rPr lang="tr-TR" altLang="tr-TR" sz="1200" i="1" dirty="0" err="1"/>
              <a:t>Levi</a:t>
            </a:r>
            <a:r>
              <a:rPr lang="tr-TR" altLang="tr-TR" sz="1200" i="1" dirty="0"/>
              <a:t> (1984) </a:t>
            </a:r>
          </a:p>
        </p:txBody>
      </p:sp>
    </p:spTree>
    <p:extLst>
      <p:ext uri="{BB962C8B-B14F-4D97-AF65-F5344CB8AC3E}">
        <p14:creationId xmlns:p14="http://schemas.microsoft.com/office/powerpoint/2010/main" val="308773906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34"/>
                                        </p:tgtEl>
                                      </p:cBhvr>
                                    </p:animEffect>
                                    <p:animScale>
                                      <p:cBhvr>
                                        <p:cTn id="11" dur="250" autoRev="1" fill="hold"/>
                                        <p:tgtEl>
                                          <p:spTgt spid="3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19"/>
          <p:cNvSpPr>
            <a:spLocks noChangeArrowheads="1"/>
          </p:cNvSpPr>
          <p:nvPr/>
        </p:nvSpPr>
        <p:spPr bwMode="gray">
          <a:xfrm>
            <a:off x="57150" y="1004888"/>
            <a:ext cx="4500563" cy="360362"/>
          </a:xfrm>
          <a:prstGeom prst="rect">
            <a:avLst/>
          </a:prstGeom>
          <a:gradFill rotWithShape="1">
            <a:gsLst>
              <a:gs pos="0">
                <a:srgbClr val="FFFFFF"/>
              </a:gs>
              <a:gs pos="100000">
                <a:srgbClr val="C1C2C3"/>
              </a:gs>
            </a:gsLst>
            <a:lin ang="5400000" scaled="1"/>
          </a:gradFill>
          <a:ln w="12700" algn="ctr">
            <a:solidFill>
              <a:srgbClr val="C0C0C0"/>
            </a:solidFill>
            <a:miter lim="800000"/>
            <a:headEnd/>
            <a:tailEnd/>
          </a:ln>
        </p:spPr>
        <p:txBody>
          <a:bodyPr lIns="0" tIns="0" rIns="0" bIns="0" anchor="ctr"/>
          <a:lstStyle>
            <a:lvl1pPr marL="107950"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800" b="1" noProof="1">
                <a:solidFill>
                  <a:srgbClr val="000000"/>
                </a:solidFill>
              </a:rPr>
              <a:t>İŞİN YAPILDIĞI KOŞULLAR VE İŞ ÇEVRESİ</a:t>
            </a:r>
          </a:p>
        </p:txBody>
      </p:sp>
      <p:sp>
        <p:nvSpPr>
          <p:cNvPr id="11268" name="Rectangle 5"/>
          <p:cNvSpPr>
            <a:spLocks noChangeArrowheads="1"/>
          </p:cNvSpPr>
          <p:nvPr/>
        </p:nvSpPr>
        <p:spPr bwMode="gray">
          <a:xfrm>
            <a:off x="57150" y="1365250"/>
            <a:ext cx="4500563" cy="4816475"/>
          </a:xfrm>
          <a:prstGeom prst="rect">
            <a:avLst/>
          </a:prstGeom>
          <a:gradFill rotWithShape="1">
            <a:gsLst>
              <a:gs pos="0">
                <a:srgbClr val="FFFFFF"/>
              </a:gs>
              <a:gs pos="100000">
                <a:srgbClr val="EAEAEA"/>
              </a:gs>
            </a:gsLst>
            <a:lin ang="5400000" scaled="1"/>
          </a:gradFill>
          <a:ln w="12700">
            <a:solidFill>
              <a:srgbClr val="C0C0C0"/>
            </a:solidFill>
            <a:miter lim="800000"/>
            <a:headEnd/>
            <a:tailEnd/>
          </a:ln>
        </p:spPr>
        <p:txBody>
          <a:bodyPr lIns="108000" tIns="108000" rIns="144000" bIns="72000"/>
          <a:lstStyle>
            <a:lvl1pPr marL="298450" indent="-250825">
              <a:spcBef>
                <a:spcPct val="20000"/>
              </a:spcBef>
              <a:buFont typeface="Arial" panose="020B0604020202020204" pitchFamily="34" charset="0"/>
              <a:buChar char="•"/>
              <a:defRPr sz="3200">
                <a:solidFill>
                  <a:schemeClr val="tx1"/>
                </a:solidFill>
                <a:latin typeface="Calibri" panose="020F0502020204030204" pitchFamily="34" charset="0"/>
              </a:defRPr>
            </a:lvl1pPr>
            <a:lvl2pPr marL="622300" indent="-1793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Clr>
                <a:srgbClr val="292929"/>
              </a:buClr>
              <a:buFont typeface="Arial" panose="020B0604020202020204" pitchFamily="34" charset="0"/>
              <a:buAutoNum type="arabicPeriod"/>
            </a:pPr>
            <a:r>
              <a:rPr lang="tr-TR" altLang="tr-TR" sz="1800" b="1" i="1" noProof="1">
                <a:solidFill>
                  <a:srgbClr val="000000"/>
                </a:solidFill>
              </a:rPr>
              <a:t>Örgütsel Kültür ve İşlev (tehdit-çatışma)</a:t>
            </a:r>
          </a:p>
          <a:p>
            <a:pPr>
              <a:spcBef>
                <a:spcPct val="0"/>
              </a:spcBef>
              <a:buClr>
                <a:srgbClr val="292929"/>
              </a:buClr>
              <a:buFont typeface="Arial" panose="020B0604020202020204" pitchFamily="34" charset="0"/>
              <a:buAutoNum type="arabicPeriod"/>
            </a:pPr>
            <a:r>
              <a:rPr lang="tr-TR" altLang="tr-TR" sz="1800" b="1" i="1" noProof="1">
                <a:solidFill>
                  <a:srgbClr val="000000"/>
                </a:solidFill>
              </a:rPr>
              <a:t>Örgütsel Rol</a:t>
            </a:r>
          </a:p>
          <a:p>
            <a:pPr lvl="1">
              <a:spcBef>
                <a:spcPct val="0"/>
              </a:spcBef>
              <a:buClr>
                <a:srgbClr val="292929"/>
              </a:buClr>
              <a:buFont typeface="Wingdings" panose="05000000000000000000" pitchFamily="2" charset="2"/>
              <a:buChar char="§"/>
            </a:pPr>
            <a:r>
              <a:rPr lang="tr-TR" altLang="tr-TR" sz="1800" i="1" noProof="1">
                <a:solidFill>
                  <a:srgbClr val="000000"/>
                </a:solidFill>
              </a:rPr>
              <a:t>Rol belirsizliği (işteki rolün belirsizliği)</a:t>
            </a:r>
          </a:p>
          <a:p>
            <a:pPr lvl="1">
              <a:spcBef>
                <a:spcPct val="0"/>
              </a:spcBef>
              <a:buClr>
                <a:srgbClr val="292929"/>
              </a:buClr>
              <a:buFont typeface="Wingdings" panose="05000000000000000000" pitchFamily="2" charset="2"/>
              <a:buChar char="§"/>
            </a:pPr>
            <a:r>
              <a:rPr lang="tr-TR" altLang="tr-TR" sz="1800" i="1" noProof="1">
                <a:solidFill>
                  <a:srgbClr val="000000"/>
                </a:solidFill>
              </a:rPr>
              <a:t>Rol çatışması (değerlerin-rollerin çatış)</a:t>
            </a:r>
          </a:p>
          <a:p>
            <a:pPr lvl="1">
              <a:spcBef>
                <a:spcPct val="0"/>
              </a:spcBef>
              <a:buClr>
                <a:srgbClr val="292929"/>
              </a:buClr>
              <a:buFont typeface="Wingdings" panose="05000000000000000000" pitchFamily="2" charset="2"/>
              <a:buChar char="§"/>
            </a:pPr>
            <a:r>
              <a:rPr lang="tr-TR" altLang="tr-TR" sz="1800" i="1" noProof="1">
                <a:solidFill>
                  <a:srgbClr val="000000"/>
                </a:solidFill>
              </a:rPr>
              <a:t>Rol yetersizliği (yetenek-eğitiminden..)</a:t>
            </a:r>
          </a:p>
          <a:p>
            <a:pPr lvl="1">
              <a:spcBef>
                <a:spcPct val="0"/>
              </a:spcBef>
              <a:buClr>
                <a:srgbClr val="292929"/>
              </a:buClr>
              <a:buFont typeface="Wingdings" panose="05000000000000000000" pitchFamily="2" charset="2"/>
              <a:buChar char="§"/>
            </a:pPr>
            <a:r>
              <a:rPr lang="tr-TR" altLang="tr-TR" sz="1800" i="1" noProof="1">
                <a:solidFill>
                  <a:srgbClr val="000000"/>
                </a:solidFill>
              </a:rPr>
              <a:t>Kişilerle ilgili sorumluluk artışı</a:t>
            </a:r>
          </a:p>
          <a:p>
            <a:pPr>
              <a:spcBef>
                <a:spcPct val="0"/>
              </a:spcBef>
              <a:buClr>
                <a:srgbClr val="292929"/>
              </a:buClr>
              <a:buFont typeface="Arial" panose="020B0604020202020204" pitchFamily="34" charset="0"/>
              <a:buAutoNum type="arabicPeriod"/>
            </a:pPr>
            <a:r>
              <a:rPr lang="tr-TR" altLang="tr-TR" sz="1800" b="1" i="1" noProof="1">
                <a:solidFill>
                  <a:srgbClr val="000000"/>
                </a:solidFill>
              </a:rPr>
              <a:t>Kariyer Gelişimi</a:t>
            </a:r>
          </a:p>
          <a:p>
            <a:pPr lvl="1">
              <a:spcBef>
                <a:spcPct val="0"/>
              </a:spcBef>
              <a:buClr>
                <a:srgbClr val="292929"/>
              </a:buClr>
              <a:buFont typeface="Wingdings" panose="05000000000000000000" pitchFamily="2" charset="2"/>
              <a:buChar char="§"/>
            </a:pPr>
            <a:r>
              <a:rPr lang="tr-TR" altLang="tr-TR" sz="1800" i="1" noProof="1">
                <a:solidFill>
                  <a:srgbClr val="000000"/>
                </a:solidFill>
              </a:rPr>
              <a:t>İş güvensizliği ve düşük ücret</a:t>
            </a:r>
          </a:p>
          <a:p>
            <a:pPr lvl="1">
              <a:spcBef>
                <a:spcPct val="0"/>
              </a:spcBef>
              <a:buClr>
                <a:srgbClr val="292929"/>
              </a:buClr>
              <a:buFont typeface="Wingdings" panose="05000000000000000000" pitchFamily="2" charset="2"/>
              <a:buChar char="§"/>
            </a:pPr>
            <a:r>
              <a:rPr lang="tr-TR" altLang="tr-TR" sz="1800" i="1" noProof="1">
                <a:solidFill>
                  <a:srgbClr val="000000"/>
                </a:solidFill>
              </a:rPr>
              <a:t>Statü uyuşmazlığı</a:t>
            </a:r>
          </a:p>
          <a:p>
            <a:pPr>
              <a:spcBef>
                <a:spcPct val="0"/>
              </a:spcBef>
              <a:buClr>
                <a:srgbClr val="292929"/>
              </a:buClr>
              <a:buFont typeface="Arial" panose="020B0604020202020204" pitchFamily="34" charset="0"/>
              <a:buAutoNum type="arabicPeriod"/>
            </a:pPr>
            <a:r>
              <a:rPr lang="tr-TR" altLang="tr-TR" sz="1800" b="1" i="1" noProof="1">
                <a:solidFill>
                  <a:srgbClr val="000000"/>
                </a:solidFill>
              </a:rPr>
              <a:t>Karar Serbestisi/Karara Katılım/Denetim</a:t>
            </a:r>
          </a:p>
          <a:p>
            <a:pPr>
              <a:spcBef>
                <a:spcPct val="0"/>
              </a:spcBef>
              <a:buClr>
                <a:srgbClr val="292929"/>
              </a:buClr>
              <a:buFont typeface="Arial" panose="020B0604020202020204" pitchFamily="34" charset="0"/>
              <a:buAutoNum type="arabicPeriod"/>
            </a:pPr>
            <a:r>
              <a:rPr lang="tr-TR" altLang="tr-TR" sz="1800" b="1" i="1" noProof="1">
                <a:solidFill>
                  <a:srgbClr val="000000"/>
                </a:solidFill>
              </a:rPr>
              <a:t>İşte Kişiler Arası İlişkiler</a:t>
            </a:r>
          </a:p>
          <a:p>
            <a:pPr lvl="1">
              <a:spcBef>
                <a:spcPct val="0"/>
              </a:spcBef>
              <a:buClr>
                <a:srgbClr val="292929"/>
              </a:buClr>
              <a:buFont typeface="Wingdings" panose="05000000000000000000" pitchFamily="2" charset="2"/>
              <a:buChar char="§"/>
            </a:pPr>
            <a:r>
              <a:rPr lang="tr-TR" altLang="tr-TR" sz="1800" i="1" noProof="1">
                <a:solidFill>
                  <a:srgbClr val="000000"/>
                </a:solidFill>
              </a:rPr>
              <a:t>İşte şiddet (mobbing)</a:t>
            </a:r>
          </a:p>
          <a:p>
            <a:pPr lvl="1">
              <a:spcBef>
                <a:spcPct val="0"/>
              </a:spcBef>
              <a:buClr>
                <a:srgbClr val="292929"/>
              </a:buClr>
              <a:buFont typeface="Wingdings" panose="05000000000000000000" pitchFamily="2" charset="2"/>
              <a:buChar char="§"/>
            </a:pPr>
            <a:r>
              <a:rPr lang="tr-TR" altLang="tr-TR" sz="1800" i="1" noProof="1">
                <a:solidFill>
                  <a:srgbClr val="000000"/>
                </a:solidFill>
              </a:rPr>
              <a:t>Yıldırma uygulamaları</a:t>
            </a:r>
          </a:p>
          <a:p>
            <a:pPr>
              <a:spcBef>
                <a:spcPct val="0"/>
              </a:spcBef>
              <a:buClr>
                <a:srgbClr val="292929"/>
              </a:buClr>
              <a:buFont typeface="Arial" panose="020B0604020202020204" pitchFamily="34" charset="0"/>
              <a:buAutoNum type="arabicPeriod"/>
            </a:pPr>
            <a:r>
              <a:rPr lang="tr-TR" altLang="tr-TR" sz="1800" b="1" i="1" noProof="1">
                <a:solidFill>
                  <a:srgbClr val="000000"/>
                </a:solidFill>
              </a:rPr>
              <a:t>İş-Ev Çatışması</a:t>
            </a:r>
          </a:p>
          <a:p>
            <a:pPr lvl="1">
              <a:spcBef>
                <a:spcPct val="0"/>
              </a:spcBef>
              <a:buClr>
                <a:srgbClr val="292929"/>
              </a:buClr>
              <a:buFont typeface="Wingdings" panose="05000000000000000000" pitchFamily="2" charset="2"/>
              <a:buChar char="§"/>
            </a:pPr>
            <a:r>
              <a:rPr lang="tr-TR" altLang="tr-TR" sz="1800" i="1" noProof="1">
                <a:solidFill>
                  <a:srgbClr val="000000"/>
                </a:solidFill>
              </a:rPr>
              <a:t>İş-Aile çatışması</a:t>
            </a:r>
          </a:p>
          <a:p>
            <a:pPr lvl="1">
              <a:spcBef>
                <a:spcPct val="0"/>
              </a:spcBef>
              <a:buClr>
                <a:srgbClr val="292929"/>
              </a:buClr>
              <a:buFont typeface="Wingdings" panose="05000000000000000000" pitchFamily="2" charset="2"/>
              <a:buChar char="§"/>
            </a:pPr>
            <a:r>
              <a:rPr lang="tr-TR" altLang="tr-TR" sz="1800" i="1" noProof="1">
                <a:solidFill>
                  <a:srgbClr val="000000"/>
                </a:solidFill>
              </a:rPr>
              <a:t>Boş zaman yetersizliği sendromu</a:t>
            </a:r>
          </a:p>
          <a:p>
            <a:pPr lvl="1">
              <a:spcBef>
                <a:spcPct val="0"/>
              </a:spcBef>
              <a:buClr>
                <a:srgbClr val="292929"/>
              </a:buClr>
              <a:buFont typeface="Wingdings" panose="05000000000000000000" pitchFamily="2" charset="2"/>
              <a:buChar char="§"/>
            </a:pPr>
            <a:r>
              <a:rPr lang="tr-TR" altLang="tr-TR" sz="1800" i="1" noProof="1">
                <a:solidFill>
                  <a:srgbClr val="000000"/>
                </a:solidFill>
              </a:rPr>
              <a:t>Değişim </a:t>
            </a:r>
          </a:p>
          <a:p>
            <a:pPr>
              <a:lnSpc>
                <a:spcPct val="95000"/>
              </a:lnSpc>
              <a:spcBef>
                <a:spcPct val="0"/>
              </a:spcBef>
              <a:spcAft>
                <a:spcPct val="40000"/>
              </a:spcAft>
              <a:buClr>
                <a:srgbClr val="292929"/>
              </a:buClr>
              <a:buFont typeface="Wingdings" panose="05000000000000000000" pitchFamily="2" charset="2"/>
              <a:buChar char="§"/>
            </a:pPr>
            <a:endParaRPr lang="tr-TR" altLang="tr-TR" sz="1800" noProof="1">
              <a:solidFill>
                <a:srgbClr val="000000"/>
              </a:solidFill>
            </a:endParaRPr>
          </a:p>
          <a:p>
            <a:pPr>
              <a:lnSpc>
                <a:spcPct val="95000"/>
              </a:lnSpc>
              <a:spcBef>
                <a:spcPct val="0"/>
              </a:spcBef>
              <a:spcAft>
                <a:spcPct val="40000"/>
              </a:spcAft>
              <a:buClr>
                <a:srgbClr val="292929"/>
              </a:buClr>
              <a:buFont typeface="Wingdings" panose="05000000000000000000" pitchFamily="2" charset="2"/>
              <a:buChar char="§"/>
            </a:pPr>
            <a:endParaRPr lang="tr-TR" altLang="tr-TR" sz="1800" noProof="1">
              <a:solidFill>
                <a:srgbClr val="000000"/>
              </a:solidFill>
            </a:endParaRPr>
          </a:p>
        </p:txBody>
      </p:sp>
      <p:sp>
        <p:nvSpPr>
          <p:cNvPr id="11269" name="Rectangle 5"/>
          <p:cNvSpPr>
            <a:spLocks noChangeArrowheads="1"/>
          </p:cNvSpPr>
          <p:nvPr/>
        </p:nvSpPr>
        <p:spPr bwMode="gray">
          <a:xfrm>
            <a:off x="4586288" y="1365250"/>
            <a:ext cx="4500562" cy="4816475"/>
          </a:xfrm>
          <a:prstGeom prst="rect">
            <a:avLst/>
          </a:prstGeom>
          <a:gradFill rotWithShape="1">
            <a:gsLst>
              <a:gs pos="0">
                <a:srgbClr val="FFFFFF"/>
              </a:gs>
              <a:gs pos="100000">
                <a:srgbClr val="EAEAEA"/>
              </a:gs>
            </a:gsLst>
            <a:lin ang="5400000" scaled="1"/>
          </a:gradFill>
          <a:ln w="12700">
            <a:solidFill>
              <a:srgbClr val="C0C0C0"/>
            </a:solidFill>
            <a:miter lim="800000"/>
            <a:headEnd/>
            <a:tailEnd/>
          </a:ln>
        </p:spPr>
        <p:txBody>
          <a:bodyPr lIns="108000" tIns="108000" rIns="144000" bIns="72000"/>
          <a:lstStyle>
            <a:lvl1pPr marL="261938" indent="-250825">
              <a:spcBef>
                <a:spcPct val="20000"/>
              </a:spcBef>
              <a:buFont typeface="Arial" panose="020B0604020202020204" pitchFamily="34" charset="0"/>
              <a:buChar char="•"/>
              <a:defRPr sz="3200">
                <a:solidFill>
                  <a:schemeClr val="tx1"/>
                </a:solidFill>
                <a:latin typeface="Calibri" panose="020F0502020204030204" pitchFamily="34" charset="0"/>
              </a:defRPr>
            </a:lvl1pPr>
            <a:lvl2pPr marL="622300" indent="-1793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Clr>
                <a:srgbClr val="292929"/>
              </a:buClr>
              <a:buFont typeface="Arial" panose="020B0604020202020204" pitchFamily="34" charset="0"/>
              <a:buAutoNum type="arabicPeriod"/>
            </a:pPr>
            <a:r>
              <a:rPr lang="tr-TR" altLang="tr-TR" sz="1800" b="1" i="1" noProof="1">
                <a:solidFill>
                  <a:srgbClr val="000000"/>
                </a:solidFill>
              </a:rPr>
              <a:t>İş Çevresi ve Techizat</a:t>
            </a:r>
          </a:p>
          <a:p>
            <a:pPr lvl="1">
              <a:spcBef>
                <a:spcPct val="0"/>
              </a:spcBef>
              <a:buClr>
                <a:srgbClr val="292929"/>
              </a:buClr>
              <a:buFont typeface="Wingdings" panose="05000000000000000000" pitchFamily="2" charset="2"/>
              <a:buChar char="§"/>
            </a:pPr>
            <a:r>
              <a:rPr lang="tr-TR" altLang="tr-TR" sz="1800" i="1" noProof="1">
                <a:solidFill>
                  <a:srgbClr val="000000"/>
                </a:solidFill>
              </a:rPr>
              <a:t>Güvenirlilik ve uygunluk, </a:t>
            </a:r>
          </a:p>
          <a:p>
            <a:pPr lvl="1">
              <a:spcBef>
                <a:spcPct val="0"/>
              </a:spcBef>
              <a:buClr>
                <a:srgbClr val="292929"/>
              </a:buClr>
              <a:buFont typeface="Wingdings" panose="05000000000000000000" pitchFamily="2" charset="2"/>
              <a:buChar char="§"/>
            </a:pPr>
            <a:r>
              <a:rPr lang="tr-TR" altLang="tr-TR" sz="1800" i="1" noProof="1">
                <a:solidFill>
                  <a:srgbClr val="000000"/>
                </a:solidFill>
              </a:rPr>
              <a:t>Ulaşılabilirlik </a:t>
            </a:r>
          </a:p>
          <a:p>
            <a:pPr lvl="1">
              <a:spcBef>
                <a:spcPct val="0"/>
              </a:spcBef>
              <a:buClr>
                <a:srgbClr val="292929"/>
              </a:buClr>
              <a:buFont typeface="Wingdings" panose="05000000000000000000" pitchFamily="2" charset="2"/>
              <a:buChar char="§"/>
            </a:pPr>
            <a:r>
              <a:rPr lang="tr-TR" altLang="tr-TR" sz="1800" i="1" noProof="1">
                <a:solidFill>
                  <a:srgbClr val="000000"/>
                </a:solidFill>
              </a:rPr>
              <a:t>Bakım ve onarım </a:t>
            </a:r>
          </a:p>
          <a:p>
            <a:pPr>
              <a:spcBef>
                <a:spcPct val="0"/>
              </a:spcBef>
              <a:buClr>
                <a:srgbClr val="292929"/>
              </a:buClr>
              <a:buFont typeface="Arial" panose="020B0604020202020204" pitchFamily="34" charset="0"/>
              <a:buAutoNum type="arabicPeriod"/>
            </a:pPr>
            <a:r>
              <a:rPr lang="tr-TR" altLang="tr-TR" sz="1800" b="1" i="1" noProof="1">
                <a:solidFill>
                  <a:srgbClr val="000000"/>
                </a:solidFill>
              </a:rPr>
              <a:t>Görev Tasarımı</a:t>
            </a:r>
          </a:p>
          <a:p>
            <a:pPr lvl="1">
              <a:spcBef>
                <a:spcPct val="0"/>
              </a:spcBef>
              <a:buClr>
                <a:srgbClr val="292929"/>
              </a:buClr>
              <a:buFont typeface="Wingdings" panose="05000000000000000000" pitchFamily="2" charset="2"/>
              <a:buChar char="§"/>
            </a:pPr>
            <a:r>
              <a:rPr lang="tr-TR" altLang="tr-TR" sz="1800" i="1" noProof="1">
                <a:solidFill>
                  <a:srgbClr val="000000"/>
                </a:solidFill>
              </a:rPr>
              <a:t>Yarı vasıflı-vasıfsız çalışma</a:t>
            </a:r>
          </a:p>
          <a:p>
            <a:pPr lvl="1">
              <a:spcBef>
                <a:spcPct val="0"/>
              </a:spcBef>
              <a:buClr>
                <a:srgbClr val="292929"/>
              </a:buClr>
              <a:buFont typeface="Wingdings" panose="05000000000000000000" pitchFamily="2" charset="2"/>
              <a:buChar char="§"/>
            </a:pPr>
            <a:r>
              <a:rPr lang="tr-TR" altLang="tr-TR" sz="1800" i="1" noProof="1">
                <a:solidFill>
                  <a:srgbClr val="000000"/>
                </a:solidFill>
              </a:rPr>
              <a:t>Belirsizlik (Geri dönüş yok-ne işe yarar)</a:t>
            </a:r>
          </a:p>
          <a:p>
            <a:pPr>
              <a:spcBef>
                <a:spcPct val="0"/>
              </a:spcBef>
              <a:buClr>
                <a:srgbClr val="292929"/>
              </a:buClr>
              <a:buFont typeface="Arial" panose="020B0604020202020204" pitchFamily="34" charset="0"/>
              <a:buAutoNum type="arabicPeriod"/>
            </a:pPr>
            <a:r>
              <a:rPr lang="tr-TR" altLang="tr-TR" sz="1800" b="1" i="1" noProof="1">
                <a:solidFill>
                  <a:srgbClr val="000000"/>
                </a:solidFill>
              </a:rPr>
              <a:t>İş Yükü ve İş Hızının Artması</a:t>
            </a:r>
          </a:p>
          <a:p>
            <a:pPr lvl="1">
              <a:spcBef>
                <a:spcPct val="0"/>
              </a:spcBef>
              <a:buClr>
                <a:srgbClr val="292929"/>
              </a:buClr>
              <a:buFont typeface="Wingdings" panose="05000000000000000000" pitchFamily="2" charset="2"/>
              <a:buChar char="§"/>
            </a:pPr>
            <a:r>
              <a:rPr lang="tr-TR" altLang="tr-TR" sz="1800" i="1" noProof="1">
                <a:solidFill>
                  <a:srgbClr val="000000"/>
                </a:solidFill>
              </a:rPr>
              <a:t>İş yükünün artması</a:t>
            </a:r>
          </a:p>
          <a:p>
            <a:pPr lvl="1">
              <a:spcBef>
                <a:spcPct val="0"/>
              </a:spcBef>
              <a:buClr>
                <a:srgbClr val="292929"/>
              </a:buClr>
              <a:buFont typeface="Wingdings" panose="05000000000000000000" pitchFamily="2" charset="2"/>
              <a:buChar char="§"/>
            </a:pPr>
            <a:r>
              <a:rPr lang="tr-TR" altLang="tr-TR" sz="1800" i="1" noProof="1">
                <a:solidFill>
                  <a:srgbClr val="000000"/>
                </a:solidFill>
              </a:rPr>
              <a:t>İşi hızı ve zaman darlığı</a:t>
            </a:r>
          </a:p>
          <a:p>
            <a:pPr lvl="1">
              <a:spcBef>
                <a:spcPct val="0"/>
              </a:spcBef>
              <a:buClr>
                <a:srgbClr val="292929"/>
              </a:buClr>
              <a:buFont typeface="Wingdings" panose="05000000000000000000" pitchFamily="2" charset="2"/>
              <a:buChar char="§"/>
            </a:pPr>
            <a:r>
              <a:rPr lang="tr-TR" altLang="tr-TR" sz="1800" i="1" noProof="1">
                <a:solidFill>
                  <a:srgbClr val="000000"/>
                </a:solidFill>
              </a:rPr>
              <a:t>Tek düze (monoton) çalışma</a:t>
            </a:r>
          </a:p>
          <a:p>
            <a:pPr>
              <a:spcBef>
                <a:spcPct val="0"/>
              </a:spcBef>
              <a:buClr>
                <a:srgbClr val="292929"/>
              </a:buClr>
              <a:buFont typeface="Arial" panose="020B0604020202020204" pitchFamily="34" charset="0"/>
              <a:buAutoNum type="arabicPeriod"/>
            </a:pPr>
            <a:r>
              <a:rPr lang="tr-TR" altLang="tr-TR" sz="1800" b="1" i="1" noProof="1">
                <a:solidFill>
                  <a:srgbClr val="000000"/>
                </a:solidFill>
              </a:rPr>
              <a:t>Çalışma Saatleri</a:t>
            </a:r>
          </a:p>
          <a:p>
            <a:pPr lvl="1">
              <a:spcBef>
                <a:spcPct val="0"/>
              </a:spcBef>
              <a:buClr>
                <a:srgbClr val="292929"/>
              </a:buClr>
              <a:buFont typeface="Wingdings" panose="05000000000000000000" pitchFamily="2" charset="2"/>
              <a:buChar char="§"/>
            </a:pPr>
            <a:r>
              <a:rPr lang="tr-TR" altLang="tr-TR" sz="1800" i="1" noProof="1">
                <a:solidFill>
                  <a:srgbClr val="000000"/>
                </a:solidFill>
              </a:rPr>
              <a:t>Vardiyalı çalışma (gece çalışma)</a:t>
            </a:r>
          </a:p>
          <a:p>
            <a:pPr lvl="1">
              <a:spcBef>
                <a:spcPct val="0"/>
              </a:spcBef>
              <a:buClr>
                <a:srgbClr val="292929"/>
              </a:buClr>
              <a:buFont typeface="Wingdings" panose="05000000000000000000" pitchFamily="2" charset="2"/>
              <a:buChar char="§"/>
            </a:pPr>
            <a:r>
              <a:rPr lang="tr-TR" altLang="tr-TR" sz="1800" i="1" noProof="1">
                <a:solidFill>
                  <a:srgbClr val="000000"/>
                </a:solidFill>
              </a:rPr>
              <a:t>Uzun-kesintisiz çalışma süreleri</a:t>
            </a:r>
          </a:p>
        </p:txBody>
      </p:sp>
      <p:sp>
        <p:nvSpPr>
          <p:cNvPr id="11271" name="Rectangle 19"/>
          <p:cNvSpPr>
            <a:spLocks noChangeArrowheads="1"/>
          </p:cNvSpPr>
          <p:nvPr/>
        </p:nvSpPr>
        <p:spPr bwMode="gray">
          <a:xfrm>
            <a:off x="4592638" y="1004888"/>
            <a:ext cx="4500562" cy="360362"/>
          </a:xfrm>
          <a:prstGeom prst="rect">
            <a:avLst/>
          </a:prstGeom>
          <a:gradFill rotWithShape="1">
            <a:gsLst>
              <a:gs pos="0">
                <a:srgbClr val="FFFFFF"/>
              </a:gs>
              <a:gs pos="100000">
                <a:srgbClr val="C1C2C3"/>
              </a:gs>
            </a:gsLst>
            <a:lin ang="5400000" scaled="1"/>
          </a:gradFill>
          <a:ln w="12700" algn="ctr">
            <a:solidFill>
              <a:srgbClr val="C0C0C0"/>
            </a:solidFill>
            <a:miter lim="800000"/>
            <a:headEnd/>
            <a:tailEnd/>
          </a:ln>
        </p:spPr>
        <p:txBody>
          <a:bodyPr lIns="0" tIns="0" rIns="0" bIns="0" anchor="ctr"/>
          <a:lstStyle>
            <a:lvl1pPr marL="107950"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800" b="1" noProof="1">
                <a:solidFill>
                  <a:srgbClr val="000000"/>
                </a:solidFill>
              </a:rPr>
              <a:t>İŞİN İÇERİĞİ</a:t>
            </a:r>
          </a:p>
        </p:txBody>
      </p:sp>
      <p:sp>
        <p:nvSpPr>
          <p:cNvPr id="24" name="Rectangle 31"/>
          <p:cNvSpPr txBox="1">
            <a:spLocks noChangeArrowheads="1"/>
          </p:cNvSpPr>
          <p:nvPr/>
        </p:nvSpPr>
        <p:spPr bwMode="gray">
          <a:xfrm>
            <a:off x="0" y="20215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PSİKOSOSYAL RİSK ETMENLERİ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25"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26"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7"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9306070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26"/>
                                        </p:tgtEl>
                                      </p:cBhvr>
                                    </p:animEffect>
                                    <p:animScale>
                                      <p:cBhvr>
                                        <p:cTn id="7" dur="250" autoRev="1" fill="hold"/>
                                        <p:tgtEl>
                                          <p:spTgt spid="26"/>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27"/>
                                        </p:tgtEl>
                                      </p:cBhvr>
                                    </p:animEffect>
                                    <p:animScale>
                                      <p:cBhvr>
                                        <p:cTn id="11"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834" name="Group 13"/>
          <p:cNvGrpSpPr>
            <a:grpSpLocks/>
          </p:cNvGrpSpPr>
          <p:nvPr/>
        </p:nvGrpSpPr>
        <p:grpSpPr bwMode="auto">
          <a:xfrm>
            <a:off x="1588" y="0"/>
            <a:ext cx="9144000" cy="6858000"/>
            <a:chOff x="0" y="0"/>
            <a:chExt cx="5760" cy="3747"/>
          </a:xfrm>
          <a:solidFill>
            <a:schemeClr val="bg1"/>
          </a:solidFill>
        </p:grpSpPr>
        <p:sp>
          <p:nvSpPr>
            <p:cNvPr id="120878" name="Rectangle 2"/>
            <p:cNvSpPr>
              <a:spLocks noChangeArrowheads="1"/>
            </p:cNvSpPr>
            <p:nvPr/>
          </p:nvSpPr>
          <p:spPr bwMode="gray">
            <a:xfrm flipV="1">
              <a:off x="0" y="0"/>
              <a:ext cx="5760" cy="16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en-US" altLang="tr-TR" smtClean="0"/>
            </a:p>
          </p:txBody>
        </p:sp>
        <p:sp>
          <p:nvSpPr>
            <p:cNvPr id="120879" name="Rectangle 3"/>
            <p:cNvSpPr>
              <a:spLocks noChangeArrowheads="1"/>
            </p:cNvSpPr>
            <p:nvPr/>
          </p:nvSpPr>
          <p:spPr bwMode="gray">
            <a:xfrm>
              <a:off x="0" y="1842"/>
              <a:ext cx="5760" cy="9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en-US" altLang="tr-TR" smtClean="0"/>
            </a:p>
          </p:txBody>
        </p:sp>
        <p:sp>
          <p:nvSpPr>
            <p:cNvPr id="120880" name="Rectangle 16"/>
            <p:cNvSpPr>
              <a:spLocks noChangeArrowheads="1"/>
            </p:cNvSpPr>
            <p:nvPr/>
          </p:nvSpPr>
          <p:spPr bwMode="gray">
            <a:xfrm flipV="1">
              <a:off x="0" y="1603"/>
              <a:ext cx="5760" cy="2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en-US" altLang="tr-TR" smtClean="0"/>
            </a:p>
          </p:txBody>
        </p:sp>
        <p:sp>
          <p:nvSpPr>
            <p:cNvPr id="120881" name="Rectangle 5"/>
            <p:cNvSpPr>
              <a:spLocks noChangeArrowheads="1"/>
            </p:cNvSpPr>
            <p:nvPr/>
          </p:nvSpPr>
          <p:spPr bwMode="gray">
            <a:xfrm flipV="1">
              <a:off x="0" y="2762"/>
              <a:ext cx="5760" cy="98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en-US" altLang="tr-TR" smtClean="0"/>
            </a:p>
          </p:txBody>
        </p:sp>
      </p:grpSp>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pic>
        <p:nvPicPr>
          <p:cNvPr id="1229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775" y="6034088"/>
            <a:ext cx="4070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reeform 12"/>
          <p:cNvSpPr>
            <a:spLocks/>
          </p:cNvSpPr>
          <p:nvPr/>
        </p:nvSpPr>
        <p:spPr bwMode="auto">
          <a:xfrm>
            <a:off x="2564967" y="2090424"/>
            <a:ext cx="3981840" cy="4104225"/>
          </a:xfrm>
          <a:custGeom>
            <a:avLst/>
            <a:gdLst>
              <a:gd name="T0" fmla="*/ 918 w 2296"/>
              <a:gd name="T1" fmla="*/ 0 h 2387"/>
              <a:gd name="T2" fmla="*/ 1378 w 2296"/>
              <a:gd name="T3" fmla="*/ 0 h 2387"/>
              <a:gd name="T4" fmla="*/ 2064 w 2296"/>
              <a:gd name="T5" fmla="*/ 400 h 2387"/>
              <a:gd name="T6" fmla="*/ 2294 w 2296"/>
              <a:gd name="T7" fmla="*/ 800 h 2387"/>
              <a:gd name="T8" fmla="*/ 2296 w 2296"/>
              <a:gd name="T9" fmla="*/ 1594 h 2387"/>
              <a:gd name="T10" fmla="*/ 2067 w 2296"/>
              <a:gd name="T11" fmla="*/ 1984 h 2387"/>
              <a:gd name="T12" fmla="*/ 1382 w 2296"/>
              <a:gd name="T13" fmla="*/ 2387 h 2387"/>
              <a:gd name="T14" fmla="*/ 916 w 2296"/>
              <a:gd name="T15" fmla="*/ 2387 h 2387"/>
              <a:gd name="T16" fmla="*/ 229 w 2296"/>
              <a:gd name="T17" fmla="*/ 1987 h 2387"/>
              <a:gd name="T18" fmla="*/ 0 w 2296"/>
              <a:gd name="T19" fmla="*/ 1590 h 2387"/>
              <a:gd name="T20" fmla="*/ 4 w 2296"/>
              <a:gd name="T21" fmla="*/ 796 h 2387"/>
              <a:gd name="T22" fmla="*/ 227 w 2296"/>
              <a:gd name="T23" fmla="*/ 400 h 2387"/>
              <a:gd name="T24" fmla="*/ 918 w 2296"/>
              <a:gd name="T25" fmla="*/ 0 h 23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6"/>
              <a:gd name="T40" fmla="*/ 0 h 2387"/>
              <a:gd name="T41" fmla="*/ 2296 w 2296"/>
              <a:gd name="T42" fmla="*/ 2387 h 23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6" h="2387">
                <a:moveTo>
                  <a:pt x="918" y="0"/>
                </a:moveTo>
                <a:lnTo>
                  <a:pt x="1378" y="0"/>
                </a:lnTo>
                <a:lnTo>
                  <a:pt x="2064" y="400"/>
                </a:lnTo>
                <a:lnTo>
                  <a:pt x="2294" y="800"/>
                </a:lnTo>
                <a:lnTo>
                  <a:pt x="2296" y="1594"/>
                </a:lnTo>
                <a:lnTo>
                  <a:pt x="2067" y="1984"/>
                </a:lnTo>
                <a:lnTo>
                  <a:pt x="1382" y="2387"/>
                </a:lnTo>
                <a:lnTo>
                  <a:pt x="916" y="2387"/>
                </a:lnTo>
                <a:lnTo>
                  <a:pt x="229" y="1987"/>
                </a:lnTo>
                <a:lnTo>
                  <a:pt x="0" y="1590"/>
                </a:lnTo>
                <a:lnTo>
                  <a:pt x="4" y="796"/>
                </a:lnTo>
                <a:lnTo>
                  <a:pt x="227" y="400"/>
                </a:lnTo>
                <a:lnTo>
                  <a:pt x="918" y="0"/>
                </a:lnTo>
                <a:close/>
              </a:path>
            </a:pathLst>
          </a:custGeom>
          <a:gradFill rotWithShape="0">
            <a:gsLst>
              <a:gs pos="0">
                <a:schemeClr val="bg2"/>
              </a:gs>
              <a:gs pos="100000">
                <a:srgbClr val="CECEC4"/>
              </a:gs>
            </a:gsLst>
            <a:lin ang="0" scaled="1"/>
          </a:gradFill>
          <a:ln w="9525" cap="flat">
            <a:solidFill>
              <a:srgbClr val="CECEC4"/>
            </a:solidFill>
            <a:prstDash val="solid"/>
            <a:miter lim="800000"/>
            <a:headEnd/>
            <a:tailEnd/>
          </a:ln>
          <a:scene3d>
            <a:camera prst="orthographicFront"/>
            <a:lightRig rig="threePt" dir="t"/>
          </a:scene3d>
          <a:sp3d>
            <a:bevelT prst="relaxedInset"/>
          </a:sp3d>
        </p:spPr>
        <p:txBody>
          <a:bodyPr/>
          <a:lstStyle/>
          <a:p>
            <a:pPr>
              <a:defRPr/>
            </a:pPr>
            <a:endParaRPr lang="de-DE">
              <a:solidFill>
                <a:srgbClr val="000000"/>
              </a:solidFill>
              <a:latin typeface="Arial" charset="0"/>
              <a:cs typeface="Arial" charset="0"/>
            </a:endParaRPr>
          </a:p>
        </p:txBody>
      </p:sp>
      <p:grpSp>
        <p:nvGrpSpPr>
          <p:cNvPr id="11" name="Gruppieren 17"/>
          <p:cNvGrpSpPr/>
          <p:nvPr/>
        </p:nvGrpSpPr>
        <p:grpSpPr>
          <a:xfrm>
            <a:off x="2664573" y="2143538"/>
            <a:ext cx="3832666" cy="3991526"/>
            <a:chOff x="2375461" y="1925730"/>
            <a:chExt cx="4080839" cy="4249739"/>
          </a:xfrm>
          <a:scene3d>
            <a:camera prst="orthographicFront"/>
            <a:lightRig rig="balanced" dir="t"/>
          </a:scene3d>
        </p:grpSpPr>
        <p:sp>
          <p:nvSpPr>
            <p:cNvPr id="12" name="AutoShape 4"/>
            <p:cNvSpPr>
              <a:spLocks noChangeArrowheads="1"/>
            </p:cNvSpPr>
            <p:nvPr/>
          </p:nvSpPr>
          <p:spPr bwMode="auto">
            <a:xfrm>
              <a:off x="3602577" y="1925730"/>
              <a:ext cx="1633767" cy="1416103"/>
            </a:xfrm>
            <a:prstGeom prst="hexagon">
              <a:avLst>
                <a:gd name="adj" fmla="val 28862"/>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a:solidFill>
                  <a:srgbClr val="000000"/>
                </a:solidFill>
                <a:latin typeface="Arial" charset="0"/>
                <a:cs typeface="Arial" charset="0"/>
              </a:endParaRPr>
            </a:p>
          </p:txBody>
        </p:sp>
        <p:sp>
          <p:nvSpPr>
            <p:cNvPr id="13" name="AutoShape 5"/>
            <p:cNvSpPr>
              <a:spLocks noChangeArrowheads="1"/>
            </p:cNvSpPr>
            <p:nvPr/>
          </p:nvSpPr>
          <p:spPr bwMode="auto">
            <a:xfrm>
              <a:off x="3599713" y="3347560"/>
              <a:ext cx="1636631" cy="1416103"/>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a:solidFill>
                  <a:srgbClr val="000000"/>
                </a:solidFill>
                <a:latin typeface="Arial" charset="0"/>
                <a:cs typeface="Arial" charset="0"/>
              </a:endParaRPr>
            </a:p>
          </p:txBody>
        </p:sp>
        <p:sp>
          <p:nvSpPr>
            <p:cNvPr id="14" name="AutoShape 6"/>
            <p:cNvSpPr>
              <a:spLocks noChangeArrowheads="1"/>
            </p:cNvSpPr>
            <p:nvPr/>
          </p:nvSpPr>
          <p:spPr bwMode="auto">
            <a:xfrm>
              <a:off x="2378325" y="2640225"/>
              <a:ext cx="1633767" cy="1416103"/>
            </a:xfrm>
            <a:prstGeom prst="hexagon">
              <a:avLst>
                <a:gd name="adj" fmla="val 28862"/>
                <a:gd name="vf" fmla="val 115470"/>
              </a:avLst>
            </a:prstGeom>
            <a:gradFill rotWithShape="1">
              <a:gsLst>
                <a:gs pos="0">
                  <a:srgbClr val="EDEDE7"/>
                </a:gs>
                <a:gs pos="100000">
                  <a:srgbClr val="CCCCBC"/>
                </a:gs>
              </a:gsLst>
              <a:lin ang="2700000" scaled="1"/>
            </a:gradFill>
            <a:ln w="9525">
              <a:solidFill>
                <a:srgbClr val="9D9D9D"/>
              </a:solidFill>
              <a:miter lim="800000"/>
              <a:headEnd/>
              <a:tailEnd/>
            </a:ln>
            <a:sp3d prstMaterial="metal">
              <a:bevelT h="19050" prst="angle"/>
            </a:sp3d>
          </p:spPr>
          <p:txBody>
            <a:bodyPr wrap="none" anchor="ctr"/>
            <a:lstStyle/>
            <a:p>
              <a:pPr>
                <a:defRPr/>
              </a:pPr>
              <a:endParaRPr lang="de-DE">
                <a:solidFill>
                  <a:srgbClr val="000000"/>
                </a:solidFill>
                <a:latin typeface="Arial" charset="0"/>
                <a:cs typeface="Arial" charset="0"/>
              </a:endParaRPr>
            </a:p>
          </p:txBody>
        </p:sp>
        <p:sp>
          <p:nvSpPr>
            <p:cNvPr id="15" name="AutoShape 7"/>
            <p:cNvSpPr>
              <a:spLocks noChangeArrowheads="1"/>
            </p:cNvSpPr>
            <p:nvPr/>
          </p:nvSpPr>
          <p:spPr bwMode="auto">
            <a:xfrm>
              <a:off x="2375461" y="4050600"/>
              <a:ext cx="1636631" cy="1416103"/>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a:solidFill>
                  <a:srgbClr val="000000"/>
                </a:solidFill>
                <a:latin typeface="Arial" charset="0"/>
                <a:cs typeface="Arial" charset="0"/>
              </a:endParaRPr>
            </a:p>
          </p:txBody>
        </p:sp>
        <p:sp>
          <p:nvSpPr>
            <p:cNvPr id="16" name="AutoShape 8"/>
            <p:cNvSpPr>
              <a:spLocks noChangeArrowheads="1"/>
            </p:cNvSpPr>
            <p:nvPr/>
          </p:nvSpPr>
          <p:spPr bwMode="auto">
            <a:xfrm>
              <a:off x="3599713" y="4757935"/>
              <a:ext cx="1636631" cy="1417534"/>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a:solidFill>
                  <a:srgbClr val="000000"/>
                </a:solidFill>
                <a:latin typeface="Arial" charset="0"/>
                <a:cs typeface="Arial" charset="0"/>
              </a:endParaRPr>
            </a:p>
          </p:txBody>
        </p:sp>
        <p:sp>
          <p:nvSpPr>
            <p:cNvPr id="17" name="AutoShape 9"/>
            <p:cNvSpPr>
              <a:spLocks noChangeArrowheads="1"/>
            </p:cNvSpPr>
            <p:nvPr/>
          </p:nvSpPr>
          <p:spPr bwMode="auto">
            <a:xfrm>
              <a:off x="4821101" y="2640225"/>
              <a:ext cx="1635199" cy="1416103"/>
            </a:xfrm>
            <a:prstGeom prst="hexagon">
              <a:avLst>
                <a:gd name="adj" fmla="val 28862"/>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a:solidFill>
                  <a:srgbClr val="000000"/>
                </a:solidFill>
                <a:latin typeface="Arial" charset="0"/>
                <a:cs typeface="Arial" charset="0"/>
              </a:endParaRPr>
            </a:p>
          </p:txBody>
        </p:sp>
        <p:sp>
          <p:nvSpPr>
            <p:cNvPr id="18" name="AutoShape 10"/>
            <p:cNvSpPr>
              <a:spLocks noChangeArrowheads="1"/>
            </p:cNvSpPr>
            <p:nvPr/>
          </p:nvSpPr>
          <p:spPr bwMode="auto">
            <a:xfrm>
              <a:off x="4819669" y="4050600"/>
              <a:ext cx="1636631" cy="1416103"/>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a:solidFill>
                  <a:srgbClr val="000000"/>
                </a:solidFill>
                <a:latin typeface="Arial" charset="0"/>
                <a:cs typeface="Arial" charset="0"/>
              </a:endParaRPr>
            </a:p>
          </p:txBody>
        </p:sp>
      </p:grpSp>
      <p:sp>
        <p:nvSpPr>
          <p:cNvPr id="12297" name="AutoShape 52"/>
          <p:cNvSpPr>
            <a:spLocks noChangeArrowheads="1"/>
          </p:cNvSpPr>
          <p:nvPr/>
        </p:nvSpPr>
        <p:spPr bwMode="auto">
          <a:xfrm>
            <a:off x="2670175" y="2806700"/>
            <a:ext cx="1531938" cy="1330325"/>
          </a:xfrm>
          <a:prstGeom prst="hexagon">
            <a:avLst>
              <a:gd name="adj" fmla="val 28789"/>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298" name="AutoShape 53"/>
          <p:cNvSpPr>
            <a:spLocks noChangeArrowheads="1"/>
          </p:cNvSpPr>
          <p:nvPr/>
        </p:nvSpPr>
        <p:spPr bwMode="auto">
          <a:xfrm>
            <a:off x="3803650" y="4805363"/>
            <a:ext cx="1554163" cy="1331912"/>
          </a:xfrm>
          <a:prstGeom prst="hexagon">
            <a:avLst>
              <a:gd name="adj" fmla="val 29172"/>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299" name="AutoShape 54"/>
          <p:cNvSpPr>
            <a:spLocks noChangeArrowheads="1"/>
          </p:cNvSpPr>
          <p:nvPr/>
        </p:nvSpPr>
        <p:spPr bwMode="auto">
          <a:xfrm>
            <a:off x="4960938" y="2809875"/>
            <a:ext cx="1530350" cy="1330325"/>
          </a:xfrm>
          <a:prstGeom prst="hexagon">
            <a:avLst>
              <a:gd name="adj" fmla="val 28759"/>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300" name="AutoShape 53"/>
          <p:cNvSpPr>
            <a:spLocks noChangeArrowheads="1"/>
          </p:cNvSpPr>
          <p:nvPr/>
        </p:nvSpPr>
        <p:spPr bwMode="auto">
          <a:xfrm>
            <a:off x="2641600" y="4135438"/>
            <a:ext cx="1554163" cy="1331912"/>
          </a:xfrm>
          <a:prstGeom prst="hexagon">
            <a:avLst>
              <a:gd name="adj" fmla="val 29172"/>
              <a:gd name="vf" fmla="val 115470"/>
            </a:avLst>
          </a:prstGeom>
          <a:solidFill>
            <a:srgbClr val="0161B2">
              <a:alpha val="43921"/>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301" name="AutoShape 52"/>
          <p:cNvSpPr>
            <a:spLocks noChangeArrowheads="1"/>
          </p:cNvSpPr>
          <p:nvPr/>
        </p:nvSpPr>
        <p:spPr bwMode="auto">
          <a:xfrm>
            <a:off x="3816350" y="3473450"/>
            <a:ext cx="1530350" cy="1330325"/>
          </a:xfrm>
          <a:prstGeom prst="hexagon">
            <a:avLst>
              <a:gd name="adj" fmla="val 28759"/>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b="1">
              <a:solidFill>
                <a:srgbClr val="000000"/>
              </a:solidFill>
              <a:latin typeface="Cambria" panose="02040503050406030204" pitchFamily="18" charset="0"/>
            </a:endParaRPr>
          </a:p>
        </p:txBody>
      </p:sp>
      <p:sp>
        <p:nvSpPr>
          <p:cNvPr id="12302" name="AutoShape 52"/>
          <p:cNvSpPr>
            <a:spLocks noChangeArrowheads="1"/>
          </p:cNvSpPr>
          <p:nvPr/>
        </p:nvSpPr>
        <p:spPr bwMode="auto">
          <a:xfrm>
            <a:off x="3810000" y="2138363"/>
            <a:ext cx="1531938" cy="1330325"/>
          </a:xfrm>
          <a:prstGeom prst="hexagon">
            <a:avLst>
              <a:gd name="adj" fmla="val 28789"/>
              <a:gd name="vf" fmla="val 115470"/>
            </a:avLst>
          </a:prstGeom>
          <a:solidFill>
            <a:srgbClr val="0161B2">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303" name="AutoShape 52"/>
          <p:cNvSpPr>
            <a:spLocks noChangeArrowheads="1"/>
          </p:cNvSpPr>
          <p:nvPr/>
        </p:nvSpPr>
        <p:spPr bwMode="auto">
          <a:xfrm>
            <a:off x="4965700" y="4135438"/>
            <a:ext cx="1531938" cy="1330325"/>
          </a:xfrm>
          <a:prstGeom prst="hexagon">
            <a:avLst>
              <a:gd name="adj" fmla="val 28789"/>
              <a:gd name="vf" fmla="val 115470"/>
            </a:avLst>
          </a:prstGeom>
          <a:solidFill>
            <a:srgbClr val="0161B2">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304" name="Oval 19"/>
          <p:cNvSpPr>
            <a:spLocks noChangeArrowheads="1"/>
          </p:cNvSpPr>
          <p:nvPr/>
        </p:nvSpPr>
        <p:spPr bwMode="auto">
          <a:xfrm>
            <a:off x="4008438" y="2195513"/>
            <a:ext cx="1144587" cy="1143000"/>
          </a:xfrm>
          <a:prstGeom prst="ellipse">
            <a:avLst/>
          </a:prstGeom>
          <a:gradFill rotWithShape="1">
            <a:gsLst>
              <a:gs pos="0">
                <a:srgbClr val="0161B2"/>
              </a:gs>
              <a:gs pos="100000">
                <a:srgbClr val="004074"/>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305" name="Oval 20"/>
          <p:cNvSpPr>
            <a:spLocks noChangeArrowheads="1"/>
          </p:cNvSpPr>
          <p:nvPr/>
        </p:nvSpPr>
        <p:spPr bwMode="auto">
          <a:xfrm>
            <a:off x="4465638" y="2271713"/>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tr-TR" sz="1000" b="1">
                <a:solidFill>
                  <a:srgbClr val="000000"/>
                </a:solidFill>
                <a:latin typeface="Arial" panose="020B0604020202020204" pitchFamily="34" charset="0"/>
              </a:rPr>
              <a:t>1</a:t>
            </a:r>
          </a:p>
        </p:txBody>
      </p:sp>
      <p:sp>
        <p:nvSpPr>
          <p:cNvPr id="12306" name="Oval 18"/>
          <p:cNvSpPr>
            <a:spLocks noChangeArrowheads="1"/>
          </p:cNvSpPr>
          <p:nvPr/>
        </p:nvSpPr>
        <p:spPr bwMode="auto">
          <a:xfrm>
            <a:off x="5151438" y="4184650"/>
            <a:ext cx="1144587" cy="1143000"/>
          </a:xfrm>
          <a:prstGeom prst="ellipse">
            <a:avLst/>
          </a:prstGeom>
          <a:gradFill rotWithShape="1">
            <a:gsLst>
              <a:gs pos="0">
                <a:srgbClr val="0161B2"/>
              </a:gs>
              <a:gs pos="100000">
                <a:srgbClr val="004074"/>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307" name="Oval 22"/>
          <p:cNvSpPr>
            <a:spLocks noChangeArrowheads="1"/>
          </p:cNvSpPr>
          <p:nvPr/>
        </p:nvSpPr>
        <p:spPr bwMode="auto">
          <a:xfrm>
            <a:off x="5608638" y="4259263"/>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tr-TR" sz="1000" b="1">
                <a:solidFill>
                  <a:srgbClr val="000000"/>
                </a:solidFill>
                <a:latin typeface="Arial" panose="020B0604020202020204" pitchFamily="34" charset="0"/>
              </a:rPr>
              <a:t>3</a:t>
            </a:r>
          </a:p>
        </p:txBody>
      </p:sp>
      <p:sp>
        <p:nvSpPr>
          <p:cNvPr id="12308" name="Oval 16"/>
          <p:cNvSpPr>
            <a:spLocks noChangeArrowheads="1"/>
          </p:cNvSpPr>
          <p:nvPr/>
        </p:nvSpPr>
        <p:spPr bwMode="auto">
          <a:xfrm>
            <a:off x="2855913" y="4194175"/>
            <a:ext cx="1144587" cy="1144588"/>
          </a:xfrm>
          <a:prstGeom prst="ellipse">
            <a:avLst/>
          </a:prstGeom>
          <a:gradFill rotWithShape="1">
            <a:gsLst>
              <a:gs pos="0">
                <a:srgbClr val="0161B2"/>
              </a:gs>
              <a:gs pos="100000">
                <a:srgbClr val="004074"/>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309" name="Oval 21"/>
          <p:cNvSpPr>
            <a:spLocks noChangeArrowheads="1"/>
          </p:cNvSpPr>
          <p:nvPr/>
        </p:nvSpPr>
        <p:spPr bwMode="auto">
          <a:xfrm>
            <a:off x="3313113" y="4284663"/>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tr-TR" sz="1000" b="1">
                <a:solidFill>
                  <a:srgbClr val="000000"/>
                </a:solidFill>
                <a:latin typeface="Arial" panose="020B0604020202020204" pitchFamily="34" charset="0"/>
              </a:rPr>
              <a:t>2</a:t>
            </a:r>
          </a:p>
        </p:txBody>
      </p:sp>
      <p:sp>
        <p:nvSpPr>
          <p:cNvPr id="12310" name="Rectangle 9"/>
          <p:cNvSpPr>
            <a:spLocks noChangeArrowheads="1"/>
          </p:cNvSpPr>
          <p:nvPr/>
        </p:nvSpPr>
        <p:spPr bwMode="gray">
          <a:xfrm>
            <a:off x="3898900" y="3787775"/>
            <a:ext cx="141605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600" b="1">
                <a:latin typeface="Cambria" panose="02040503050406030204" pitchFamily="18" charset="0"/>
              </a:rPr>
              <a:t>İşin Yapıldığı </a:t>
            </a:r>
          </a:p>
          <a:p>
            <a:pPr algn="ctr" eaLnBrk="0" hangingPunct="0">
              <a:spcBef>
                <a:spcPct val="0"/>
              </a:spcBef>
              <a:buFontTx/>
              <a:buNone/>
            </a:pPr>
            <a:r>
              <a:rPr lang="tr-TR" altLang="tr-TR" sz="1600" b="1">
                <a:latin typeface="Cambria" panose="02040503050406030204" pitchFamily="18" charset="0"/>
              </a:rPr>
              <a:t>Koşullar </a:t>
            </a:r>
          </a:p>
          <a:p>
            <a:pPr algn="ctr" eaLnBrk="0" hangingPunct="0">
              <a:spcBef>
                <a:spcPct val="0"/>
              </a:spcBef>
              <a:buFontTx/>
              <a:buNone/>
            </a:pPr>
            <a:r>
              <a:rPr lang="tr-TR" altLang="tr-TR" sz="1600" b="1">
                <a:latin typeface="Cambria" panose="02040503050406030204" pitchFamily="18" charset="0"/>
              </a:rPr>
              <a:t>İş Çevresi</a:t>
            </a:r>
            <a:endParaRPr lang="de-DE" altLang="tr-TR" sz="1600" b="1">
              <a:latin typeface="Cambria" panose="02040503050406030204" pitchFamily="18" charset="0"/>
            </a:endParaRPr>
          </a:p>
        </p:txBody>
      </p:sp>
      <p:sp>
        <p:nvSpPr>
          <p:cNvPr id="12311" name="Rectangle 9"/>
          <p:cNvSpPr>
            <a:spLocks noChangeArrowheads="1"/>
          </p:cNvSpPr>
          <p:nvPr/>
        </p:nvSpPr>
        <p:spPr bwMode="gray">
          <a:xfrm>
            <a:off x="5153025" y="3201988"/>
            <a:ext cx="1189038"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400" b="1">
                <a:solidFill>
                  <a:srgbClr val="000000"/>
                </a:solidFill>
              </a:rPr>
              <a:t>Kişiler  Arası İlişki</a:t>
            </a:r>
          </a:p>
          <a:p>
            <a:pPr algn="ctr" eaLnBrk="0" hangingPunct="0">
              <a:spcBef>
                <a:spcPct val="0"/>
              </a:spcBef>
              <a:buFontTx/>
              <a:buNone/>
            </a:pPr>
            <a:r>
              <a:rPr lang="tr-TR" altLang="tr-TR" sz="1400" b="1">
                <a:solidFill>
                  <a:srgbClr val="000000"/>
                </a:solidFill>
              </a:rPr>
              <a:t>(Ast-Üst-Aynı)</a:t>
            </a:r>
          </a:p>
          <a:p>
            <a:pPr algn="ctr" eaLnBrk="0" hangingPunct="0">
              <a:spcBef>
                <a:spcPct val="0"/>
              </a:spcBef>
              <a:buFontTx/>
              <a:buNone/>
            </a:pPr>
            <a:r>
              <a:rPr lang="tr-TR" altLang="tr-TR" sz="1200">
                <a:solidFill>
                  <a:srgbClr val="000000"/>
                </a:solidFill>
              </a:rPr>
              <a:t>Destek Azalması</a:t>
            </a:r>
            <a:endParaRPr lang="de-DE" altLang="tr-TR" sz="1200">
              <a:solidFill>
                <a:srgbClr val="000000"/>
              </a:solidFill>
            </a:endParaRPr>
          </a:p>
        </p:txBody>
      </p:sp>
      <p:sp>
        <p:nvSpPr>
          <p:cNvPr id="12312" name="Rectangle 9"/>
          <p:cNvSpPr>
            <a:spLocks noChangeArrowheads="1"/>
          </p:cNvSpPr>
          <p:nvPr/>
        </p:nvSpPr>
        <p:spPr bwMode="gray">
          <a:xfrm>
            <a:off x="2757488" y="2992438"/>
            <a:ext cx="1373187"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0" hangingPunct="0">
              <a:spcBef>
                <a:spcPct val="0"/>
              </a:spcBef>
              <a:buFontTx/>
              <a:buNone/>
            </a:pPr>
            <a:r>
              <a:rPr lang="tr-TR" altLang="tr-TR" sz="1400" b="1">
                <a:solidFill>
                  <a:srgbClr val="000000"/>
                </a:solidFill>
              </a:rPr>
              <a:t>İş-Ev Çatışması</a:t>
            </a:r>
          </a:p>
          <a:p>
            <a:pPr eaLnBrk="0" hangingPunct="0">
              <a:spcBef>
                <a:spcPct val="0"/>
              </a:spcBef>
              <a:buFontTx/>
              <a:buNone/>
            </a:pPr>
            <a:r>
              <a:rPr lang="tr-TR" altLang="tr-TR" sz="1400" b="1">
                <a:solidFill>
                  <a:srgbClr val="000000"/>
                </a:solidFill>
              </a:rPr>
              <a:t>-</a:t>
            </a:r>
            <a:r>
              <a:rPr lang="tr-TR" altLang="tr-TR" sz="1200">
                <a:solidFill>
                  <a:srgbClr val="000000"/>
                </a:solidFill>
              </a:rPr>
              <a:t>İş-Aile </a:t>
            </a:r>
          </a:p>
          <a:p>
            <a:pPr eaLnBrk="0" hangingPunct="0">
              <a:spcBef>
                <a:spcPct val="0"/>
              </a:spcBef>
              <a:buFontTx/>
              <a:buNone/>
            </a:pPr>
            <a:r>
              <a:rPr lang="tr-TR" altLang="tr-TR" sz="1200">
                <a:solidFill>
                  <a:srgbClr val="000000"/>
                </a:solidFill>
              </a:rPr>
              <a:t>-Boş Zaman Azlığı</a:t>
            </a:r>
          </a:p>
          <a:p>
            <a:pPr eaLnBrk="0" hangingPunct="0">
              <a:spcBef>
                <a:spcPct val="0"/>
              </a:spcBef>
              <a:buFontTx/>
              <a:buNone/>
            </a:pPr>
            <a:r>
              <a:rPr lang="tr-TR" altLang="tr-TR" sz="1200">
                <a:solidFill>
                  <a:srgbClr val="000000"/>
                </a:solidFill>
              </a:rPr>
              <a:t>-İş Değişimi</a:t>
            </a:r>
            <a:endParaRPr lang="de-DE" altLang="tr-TR" sz="1200">
              <a:solidFill>
                <a:srgbClr val="000000"/>
              </a:solidFill>
            </a:endParaRPr>
          </a:p>
        </p:txBody>
      </p:sp>
      <p:sp>
        <p:nvSpPr>
          <p:cNvPr id="12313" name="Rectangle 9"/>
          <p:cNvSpPr>
            <a:spLocks noChangeArrowheads="1"/>
          </p:cNvSpPr>
          <p:nvPr/>
        </p:nvSpPr>
        <p:spPr bwMode="gray">
          <a:xfrm>
            <a:off x="4116388" y="5137150"/>
            <a:ext cx="928687"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400" b="1">
                <a:solidFill>
                  <a:srgbClr val="000000"/>
                </a:solidFill>
              </a:rPr>
              <a:t>Karar Serbestisi</a:t>
            </a:r>
          </a:p>
          <a:p>
            <a:pPr algn="ctr" eaLnBrk="0" hangingPunct="0">
              <a:spcBef>
                <a:spcPct val="0"/>
              </a:spcBef>
              <a:buFontTx/>
              <a:buNone/>
            </a:pPr>
            <a:r>
              <a:rPr lang="tr-TR" altLang="tr-TR" sz="1400" b="1">
                <a:solidFill>
                  <a:srgbClr val="000000"/>
                </a:solidFill>
              </a:rPr>
              <a:t>&amp; </a:t>
            </a:r>
          </a:p>
          <a:p>
            <a:pPr algn="ctr" eaLnBrk="0" hangingPunct="0">
              <a:spcBef>
                <a:spcPct val="0"/>
              </a:spcBef>
              <a:buFontTx/>
              <a:buNone/>
            </a:pPr>
            <a:r>
              <a:rPr lang="tr-TR" altLang="tr-TR" sz="1400" b="1">
                <a:solidFill>
                  <a:srgbClr val="000000"/>
                </a:solidFill>
              </a:rPr>
              <a:t>Karara Katılım</a:t>
            </a:r>
            <a:endParaRPr lang="de-DE" altLang="tr-TR" sz="1400" b="1">
              <a:solidFill>
                <a:srgbClr val="000000"/>
              </a:solidFill>
            </a:endParaRPr>
          </a:p>
        </p:txBody>
      </p:sp>
      <p:sp>
        <p:nvSpPr>
          <p:cNvPr id="12314" name="Text Box 19"/>
          <p:cNvSpPr txBox="1">
            <a:spLocks noChangeArrowheads="1"/>
          </p:cNvSpPr>
          <p:nvPr/>
        </p:nvSpPr>
        <p:spPr bwMode="gray">
          <a:xfrm>
            <a:off x="4043363" y="2589213"/>
            <a:ext cx="1098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1400" b="1">
                <a:solidFill>
                  <a:srgbClr val="FFFFFF"/>
                </a:solidFill>
              </a:rPr>
              <a:t>Örgütsel Kültür  &amp;                                 İşleyiş</a:t>
            </a:r>
            <a:endParaRPr lang="tr-TR" altLang="tr-TR" sz="1400" b="1" noProof="1">
              <a:solidFill>
                <a:srgbClr val="FFFFFF"/>
              </a:solidFill>
            </a:endParaRPr>
          </a:p>
        </p:txBody>
      </p:sp>
      <p:sp>
        <p:nvSpPr>
          <p:cNvPr id="12315" name="Text Box 19"/>
          <p:cNvSpPr txBox="1">
            <a:spLocks noChangeArrowheads="1"/>
          </p:cNvSpPr>
          <p:nvPr/>
        </p:nvSpPr>
        <p:spPr bwMode="gray">
          <a:xfrm>
            <a:off x="5140325" y="4592638"/>
            <a:ext cx="12017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1400" b="1">
                <a:solidFill>
                  <a:srgbClr val="FFFFFF"/>
                </a:solidFill>
              </a:rPr>
              <a:t>Kariyer       Gelişimi</a:t>
            </a:r>
            <a:endParaRPr lang="tr-TR" altLang="tr-TR" sz="1400" b="1" noProof="1">
              <a:solidFill>
                <a:srgbClr val="FFFFFF"/>
              </a:solidFill>
            </a:endParaRPr>
          </a:p>
        </p:txBody>
      </p:sp>
      <p:sp>
        <p:nvSpPr>
          <p:cNvPr id="12316" name="Text Box 19"/>
          <p:cNvSpPr txBox="1">
            <a:spLocks noChangeArrowheads="1"/>
          </p:cNvSpPr>
          <p:nvPr/>
        </p:nvSpPr>
        <p:spPr bwMode="gray">
          <a:xfrm>
            <a:off x="3028950" y="4668838"/>
            <a:ext cx="7905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1400" b="1">
                <a:solidFill>
                  <a:srgbClr val="FFFFFF"/>
                </a:solidFill>
              </a:rPr>
              <a:t>Örgütteki Rol</a:t>
            </a:r>
            <a:endParaRPr lang="tr-TR" altLang="tr-TR" sz="1400" b="1" noProof="1">
              <a:solidFill>
                <a:srgbClr val="FFFFFF"/>
              </a:solidFill>
            </a:endParaRPr>
          </a:p>
        </p:txBody>
      </p:sp>
      <p:sp>
        <p:nvSpPr>
          <p:cNvPr id="41" name="Text Box 14"/>
          <p:cNvSpPr txBox="1">
            <a:spLocks noChangeArrowheads="1"/>
          </p:cNvSpPr>
          <p:nvPr/>
        </p:nvSpPr>
        <p:spPr bwMode="gray">
          <a:xfrm>
            <a:off x="6605588" y="4249738"/>
            <a:ext cx="2530475" cy="1077912"/>
          </a:xfrm>
          <a:prstGeom prst="rect">
            <a:avLst/>
          </a:prstGeom>
          <a:noFill/>
          <a:ln w="9525">
            <a:solidFill>
              <a:schemeClr val="bg1">
                <a:lumMod val="65000"/>
              </a:schemeClr>
            </a:solidFill>
            <a:miter lim="800000"/>
            <a:headEnd/>
            <a:tailEnd/>
          </a:ln>
        </p:spPr>
        <p:txBody>
          <a:bodyPr lIns="0" tIns="0" rIns="0" bIns="0">
            <a:spAutoFit/>
          </a:bodyPr>
          <a:lstStyle>
            <a:lvl1pPr defTabSz="801688" eaLnBrk="0" hangingPunct="0">
              <a:defRPr>
                <a:solidFill>
                  <a:schemeClr val="tx1"/>
                </a:solidFill>
                <a:latin typeface="Arial" pitchFamily="34" charset="0"/>
                <a:cs typeface="Arial" pitchFamily="34" charset="0"/>
              </a:defRPr>
            </a:lvl1pPr>
            <a:lvl2pPr marL="742950" indent="-285750" defTabSz="801688" eaLnBrk="0" hangingPunct="0">
              <a:defRPr>
                <a:solidFill>
                  <a:schemeClr val="tx1"/>
                </a:solidFill>
                <a:latin typeface="Arial" pitchFamily="34" charset="0"/>
                <a:cs typeface="Arial" pitchFamily="34" charset="0"/>
              </a:defRPr>
            </a:lvl2pPr>
            <a:lvl3pPr marL="1143000" indent="-228600" defTabSz="801688" eaLnBrk="0" hangingPunct="0">
              <a:defRPr>
                <a:solidFill>
                  <a:schemeClr val="tx1"/>
                </a:solidFill>
                <a:latin typeface="Arial" pitchFamily="34" charset="0"/>
                <a:cs typeface="Arial" pitchFamily="34" charset="0"/>
              </a:defRPr>
            </a:lvl3pPr>
            <a:lvl4pPr marL="1600200" indent="-228600" defTabSz="801688" eaLnBrk="0" hangingPunct="0">
              <a:defRPr>
                <a:solidFill>
                  <a:schemeClr val="tx1"/>
                </a:solidFill>
                <a:latin typeface="Arial" pitchFamily="34" charset="0"/>
                <a:cs typeface="Arial" pitchFamily="34" charset="0"/>
              </a:defRPr>
            </a:lvl4pPr>
            <a:lvl5pPr marL="2057400" indent="-228600" defTabSz="801688" eaLnBrk="0" hangingPunct="0">
              <a:defRPr>
                <a:solidFill>
                  <a:schemeClr val="tx1"/>
                </a:solidFill>
                <a:latin typeface="Arial" pitchFamily="34" charset="0"/>
                <a:cs typeface="Arial" pitchFamily="34" charset="0"/>
              </a:defRPr>
            </a:lvl5pPr>
            <a:lvl6pPr marL="2514600" indent="-228600" defTabSz="8016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016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016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01688"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tr-TR" altLang="tr-TR" sz="1400" b="1" i="1" noProof="1" smtClean="0">
                <a:latin typeface="Calibri" pitchFamily="34" charset="0"/>
              </a:rPr>
              <a:t>Beklenen kariyer gelişiminin </a:t>
            </a:r>
            <a:r>
              <a:rPr lang="tr-TR" altLang="tr-TR" sz="1400" i="1" noProof="1" smtClean="0">
                <a:latin typeface="Calibri" pitchFamily="34" charset="0"/>
              </a:rPr>
              <a:t>sağlanmaması strese neden olur</a:t>
            </a:r>
          </a:p>
          <a:p>
            <a:pPr eaLnBrk="1" hangingPunct="1">
              <a:buFont typeface="Wingdings" pitchFamily="2" charset="2"/>
              <a:buChar char="§"/>
              <a:defRPr/>
            </a:pPr>
            <a:r>
              <a:rPr lang="tr-TR" altLang="tr-TR" sz="1400" i="1" noProof="1" smtClean="0">
                <a:latin typeface="Calibri" pitchFamily="34" charset="0"/>
              </a:rPr>
              <a:t>İş güvencesizliği ve düşük ücret</a:t>
            </a:r>
          </a:p>
          <a:p>
            <a:pPr eaLnBrk="1" hangingPunct="1">
              <a:buFont typeface="Wingdings" pitchFamily="2" charset="2"/>
              <a:buChar char="§"/>
              <a:defRPr/>
            </a:pPr>
            <a:r>
              <a:rPr lang="tr-TR" altLang="tr-TR" sz="1400" i="1" noProof="1" smtClean="0">
                <a:latin typeface="Calibri" pitchFamily="34" charset="0"/>
              </a:rPr>
              <a:t>İşte eskimiş olarak görülme,</a:t>
            </a:r>
          </a:p>
          <a:p>
            <a:pPr eaLnBrk="1" hangingPunct="1">
              <a:buFont typeface="Wingdings" pitchFamily="2" charset="2"/>
              <a:buChar char="§"/>
              <a:defRPr/>
            </a:pPr>
            <a:r>
              <a:rPr lang="tr-TR" altLang="tr-TR" sz="1400" i="1" noProof="1" smtClean="0">
                <a:latin typeface="Calibri" pitchFamily="34" charset="0"/>
              </a:rPr>
              <a:t>Statü uyuşmazlığı (geçmişle…),</a:t>
            </a:r>
          </a:p>
        </p:txBody>
      </p:sp>
      <p:sp>
        <p:nvSpPr>
          <p:cNvPr id="42" name="Text Box 19"/>
          <p:cNvSpPr txBox="1">
            <a:spLocks noChangeArrowheads="1"/>
          </p:cNvSpPr>
          <p:nvPr/>
        </p:nvSpPr>
        <p:spPr bwMode="gray">
          <a:xfrm>
            <a:off x="3006725" y="968375"/>
            <a:ext cx="3048000" cy="1077913"/>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i="1" noProof="1"/>
              <a:t>Kişi bir örgütün parçası olmayı; kendi </a:t>
            </a:r>
            <a:r>
              <a:rPr lang="tr-TR" altLang="tr-TR" sz="1400" b="1" i="1" noProof="1"/>
              <a:t>kimliği, özgürlüğü ve özerkliği </a:t>
            </a:r>
            <a:r>
              <a:rPr lang="tr-TR" altLang="tr-TR" sz="1400" i="1" noProof="1"/>
              <a:t>için bir tehdit olarak algılayabilir.</a:t>
            </a:r>
          </a:p>
          <a:p>
            <a:pPr algn="ctr">
              <a:spcBef>
                <a:spcPct val="0"/>
              </a:spcBef>
              <a:buFontTx/>
              <a:buNone/>
            </a:pPr>
            <a:r>
              <a:rPr lang="tr-TR" altLang="tr-TR" sz="1400" b="1" i="1" noProof="1"/>
              <a:t>Görev , sorun çözme, gelişme çevresi </a:t>
            </a:r>
            <a:r>
              <a:rPr lang="tr-TR" altLang="tr-TR" sz="1400" i="1" noProof="1"/>
              <a:t>olarak örgüt</a:t>
            </a:r>
            <a:r>
              <a:rPr lang="tr-TR" altLang="tr-TR" sz="1400" b="1" i="1" noProof="1"/>
              <a:t> yetersiz ise; Stres</a:t>
            </a:r>
            <a:endParaRPr lang="tr-TR" altLang="tr-TR" sz="1400" i="1" noProof="1"/>
          </a:p>
        </p:txBody>
      </p:sp>
      <p:sp>
        <p:nvSpPr>
          <p:cNvPr id="43" name="Text Box 20"/>
          <p:cNvSpPr txBox="1">
            <a:spLocks noChangeArrowheads="1"/>
          </p:cNvSpPr>
          <p:nvPr/>
        </p:nvSpPr>
        <p:spPr bwMode="gray">
          <a:xfrm>
            <a:off x="11113" y="5491163"/>
            <a:ext cx="2873375" cy="1169987"/>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600" i="1" noProof="1">
              <a:solidFill>
                <a:srgbClr val="080808"/>
              </a:solidFill>
            </a:endParaRPr>
          </a:p>
          <a:p>
            <a:pPr algn="ctr">
              <a:spcBef>
                <a:spcPct val="0"/>
              </a:spcBef>
              <a:buFontTx/>
              <a:buNone/>
            </a:pPr>
            <a:r>
              <a:rPr lang="tr-TR" altLang="tr-TR" sz="1400" b="1" i="1" noProof="1">
                <a:solidFill>
                  <a:srgbClr val="080808"/>
                </a:solidFill>
              </a:rPr>
              <a:t>Örgütsel Rol;</a:t>
            </a:r>
          </a:p>
          <a:p>
            <a:pPr>
              <a:spcBef>
                <a:spcPct val="0"/>
              </a:spcBef>
              <a:buFont typeface="Wingdings" panose="05000000000000000000" pitchFamily="2" charset="2"/>
              <a:buChar char="§"/>
            </a:pPr>
            <a:r>
              <a:rPr lang="tr-TR" altLang="tr-TR" sz="1400" i="1" noProof="1">
                <a:solidFill>
                  <a:srgbClr val="080808"/>
                </a:solidFill>
              </a:rPr>
              <a:t>Rol belirsizliği (bilgilendirmeme),</a:t>
            </a:r>
          </a:p>
          <a:p>
            <a:pPr>
              <a:spcBef>
                <a:spcPct val="0"/>
              </a:spcBef>
              <a:buFont typeface="Wingdings" panose="05000000000000000000" pitchFamily="2" charset="2"/>
              <a:buChar char="§"/>
            </a:pPr>
            <a:r>
              <a:rPr lang="tr-TR" altLang="tr-TR" sz="1400" i="1" noProof="1">
                <a:solidFill>
                  <a:srgbClr val="080808"/>
                </a:solidFill>
              </a:rPr>
              <a:t>Rol çatışması (değerleriyle-birbiriyle),</a:t>
            </a:r>
          </a:p>
          <a:p>
            <a:pPr>
              <a:spcBef>
                <a:spcPct val="0"/>
              </a:spcBef>
              <a:buFont typeface="Wingdings" panose="05000000000000000000" pitchFamily="2" charset="2"/>
              <a:buChar char="§"/>
            </a:pPr>
            <a:r>
              <a:rPr lang="tr-TR" altLang="tr-TR" sz="1400" i="1" noProof="1">
                <a:solidFill>
                  <a:srgbClr val="080808"/>
                </a:solidFill>
              </a:rPr>
              <a:t>Rol yetersizliği (yetenek-eğitim atıl),</a:t>
            </a:r>
          </a:p>
          <a:p>
            <a:pPr>
              <a:spcBef>
                <a:spcPct val="0"/>
              </a:spcBef>
              <a:buFont typeface="Wingdings" panose="05000000000000000000" pitchFamily="2" charset="2"/>
              <a:buChar char="§"/>
            </a:pPr>
            <a:r>
              <a:rPr lang="tr-TR" altLang="tr-TR" sz="1400" i="1" noProof="1">
                <a:solidFill>
                  <a:srgbClr val="080808"/>
                </a:solidFill>
              </a:rPr>
              <a:t>Sorumluluk artışı,</a:t>
            </a:r>
          </a:p>
        </p:txBody>
      </p:sp>
      <p:sp>
        <p:nvSpPr>
          <p:cNvPr id="44" name="Rectangle 31"/>
          <p:cNvSpPr txBox="1">
            <a:spLocks noChangeArrowheads="1"/>
          </p:cNvSpPr>
          <p:nvPr/>
        </p:nvSpPr>
        <p:spPr bwMode="gray">
          <a:xfrm>
            <a:off x="11112" y="123777"/>
            <a:ext cx="9132887"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effectLst>
                  <a:innerShdw blurRad="63500" dist="50800" dir="8100000">
                    <a:prstClr val="black">
                      <a:alpha val="50000"/>
                    </a:prstClr>
                  </a:innerShdw>
                </a:effectLst>
                <a:latin typeface="+mn-lt"/>
                <a:cs typeface="Calibri" pitchFamily="34" charset="0"/>
              </a:rPr>
              <a:t>İŞİN YAPILDIĞI KOŞULLAR VE İŞ ÇEVRESİ </a:t>
            </a:r>
            <a:endParaRPr lang="en-GB" sz="3200" noProof="1" smtClean="0">
              <a:effectLst>
                <a:innerShdw blurRad="63500" dist="50800" dir="8100000">
                  <a:prstClr val="black">
                    <a:alpha val="50000"/>
                  </a:prstClr>
                </a:innerShdw>
              </a:effectLst>
              <a:latin typeface="+mn-lt"/>
              <a:cs typeface="Calibri" pitchFamily="34" charset="0"/>
            </a:endParaRPr>
          </a:p>
        </p:txBody>
      </p:sp>
      <p:sp>
        <p:nvSpPr>
          <p:cNvPr id="12321" name="Oval 20"/>
          <p:cNvSpPr>
            <a:spLocks noChangeArrowheads="1"/>
          </p:cNvSpPr>
          <p:nvPr/>
        </p:nvSpPr>
        <p:spPr bwMode="auto">
          <a:xfrm>
            <a:off x="3303588" y="2843213"/>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000" b="1">
                <a:solidFill>
                  <a:srgbClr val="000000"/>
                </a:solidFill>
                <a:latin typeface="Arial" panose="020B0604020202020204" pitchFamily="34" charset="0"/>
              </a:rPr>
              <a:t>4</a:t>
            </a:r>
            <a:endParaRPr lang="de-DE" altLang="tr-TR" sz="1000" b="1">
              <a:solidFill>
                <a:srgbClr val="000000"/>
              </a:solidFill>
              <a:latin typeface="Arial" panose="020B0604020202020204" pitchFamily="34" charset="0"/>
            </a:endParaRPr>
          </a:p>
        </p:txBody>
      </p:sp>
      <p:sp>
        <p:nvSpPr>
          <p:cNvPr id="12322" name="Oval 20"/>
          <p:cNvSpPr>
            <a:spLocks noChangeArrowheads="1"/>
          </p:cNvSpPr>
          <p:nvPr/>
        </p:nvSpPr>
        <p:spPr bwMode="auto">
          <a:xfrm>
            <a:off x="5605463" y="2903538"/>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000" b="1">
                <a:solidFill>
                  <a:srgbClr val="000000"/>
                </a:solidFill>
                <a:latin typeface="Arial" panose="020B0604020202020204" pitchFamily="34" charset="0"/>
              </a:rPr>
              <a:t>5</a:t>
            </a:r>
            <a:endParaRPr lang="de-DE" altLang="tr-TR" sz="1000" b="1">
              <a:solidFill>
                <a:srgbClr val="000000"/>
              </a:solidFill>
              <a:latin typeface="Arial" panose="020B0604020202020204" pitchFamily="34" charset="0"/>
            </a:endParaRPr>
          </a:p>
        </p:txBody>
      </p:sp>
      <p:sp>
        <p:nvSpPr>
          <p:cNvPr id="12323" name="Oval 20"/>
          <p:cNvSpPr>
            <a:spLocks noChangeArrowheads="1"/>
          </p:cNvSpPr>
          <p:nvPr/>
        </p:nvSpPr>
        <p:spPr bwMode="auto">
          <a:xfrm>
            <a:off x="4437063" y="4902200"/>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000" b="1">
                <a:solidFill>
                  <a:srgbClr val="000000"/>
                </a:solidFill>
                <a:latin typeface="Arial" panose="020B0604020202020204" pitchFamily="34" charset="0"/>
              </a:rPr>
              <a:t>6</a:t>
            </a:r>
            <a:endParaRPr lang="de-DE" altLang="tr-TR" sz="1000" b="1">
              <a:solidFill>
                <a:srgbClr val="000000"/>
              </a:solidFill>
              <a:latin typeface="Arial" panose="020B0604020202020204" pitchFamily="34" charset="0"/>
            </a:endParaRPr>
          </a:p>
        </p:txBody>
      </p:sp>
      <p:sp>
        <p:nvSpPr>
          <p:cNvPr id="49" name="Text Box 19"/>
          <p:cNvSpPr txBox="1">
            <a:spLocks noChangeArrowheads="1"/>
          </p:cNvSpPr>
          <p:nvPr/>
        </p:nvSpPr>
        <p:spPr bwMode="gray">
          <a:xfrm>
            <a:off x="319088" y="2382838"/>
            <a:ext cx="1909762" cy="862012"/>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i="1" noProof="1"/>
              <a:t>İş-Ev Çatışması;</a:t>
            </a:r>
          </a:p>
          <a:p>
            <a:pPr>
              <a:spcBef>
                <a:spcPct val="0"/>
              </a:spcBef>
              <a:buFont typeface="Wingdings" panose="05000000000000000000" pitchFamily="2" charset="2"/>
              <a:buChar char="§"/>
            </a:pPr>
            <a:r>
              <a:rPr lang="tr-TR" altLang="tr-TR" sz="1400" i="1" noProof="1"/>
              <a:t>Ev ile zaman istemi </a:t>
            </a:r>
          </a:p>
          <a:p>
            <a:pPr>
              <a:spcBef>
                <a:spcPct val="0"/>
              </a:spcBef>
              <a:buFont typeface="Wingdings" panose="05000000000000000000" pitchFamily="2" charset="2"/>
              <a:buChar char="§"/>
            </a:pPr>
            <a:r>
              <a:rPr lang="tr-TR" altLang="tr-TR" sz="1400" i="1" noProof="1"/>
              <a:t>İşe yönelik taahhütler </a:t>
            </a:r>
          </a:p>
          <a:p>
            <a:pPr>
              <a:spcBef>
                <a:spcPct val="0"/>
              </a:spcBef>
              <a:buFont typeface="Wingdings" panose="05000000000000000000" pitchFamily="2" charset="2"/>
              <a:buChar char="§"/>
            </a:pPr>
            <a:r>
              <a:rPr lang="tr-TR" altLang="tr-TR" sz="1400" i="1" noProof="1"/>
              <a:t>Destek ile ilgili</a:t>
            </a:r>
          </a:p>
        </p:txBody>
      </p:sp>
      <p:sp>
        <p:nvSpPr>
          <p:cNvPr id="50" name="Text Box 13"/>
          <p:cNvSpPr txBox="1">
            <a:spLocks noChangeArrowheads="1"/>
          </p:cNvSpPr>
          <p:nvPr/>
        </p:nvSpPr>
        <p:spPr bwMode="gray">
          <a:xfrm>
            <a:off x="6296025" y="1169988"/>
            <a:ext cx="2770188" cy="1508125"/>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i="1" noProof="1"/>
              <a:t>Kişiler arası ilişkilerde ;</a:t>
            </a:r>
          </a:p>
          <a:p>
            <a:pPr algn="ctr">
              <a:spcBef>
                <a:spcPct val="0"/>
              </a:spcBef>
              <a:buFontTx/>
              <a:buNone/>
            </a:pPr>
            <a:r>
              <a:rPr lang="tr-TR" altLang="tr-TR" sz="1400" i="1" noProof="1"/>
              <a:t>Sosyal desteğin azalması sıkıntı hissini, duygulanımsal tükenmeyi, iş gerilimini ve iş doyumsuzluğunu artırır. </a:t>
            </a:r>
          </a:p>
          <a:p>
            <a:pPr algn="ctr">
              <a:spcBef>
                <a:spcPct val="0"/>
              </a:spcBef>
              <a:buFontTx/>
              <a:buNone/>
            </a:pPr>
            <a:r>
              <a:rPr lang="tr-TR" altLang="tr-TR" sz="1400" i="1" noProof="1"/>
              <a:t>İşte şiddet ve taciz (mobbing) olayları %40 depresyon nedenidir.</a:t>
            </a:r>
          </a:p>
        </p:txBody>
      </p:sp>
      <p:sp>
        <p:nvSpPr>
          <p:cNvPr id="51" name="Text Box 14"/>
          <p:cNvSpPr txBox="1">
            <a:spLocks noChangeArrowheads="1"/>
          </p:cNvSpPr>
          <p:nvPr/>
        </p:nvSpPr>
        <p:spPr bwMode="gray">
          <a:xfrm>
            <a:off x="5973763" y="5667375"/>
            <a:ext cx="3162300" cy="646113"/>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i="1" noProof="1"/>
              <a:t>Denetim yetersizliği/kaybı «karar serbestisinin azalması» stresi, sıkıntıyı, depresyonu, isteksizliği ve tükenmeyi artırır. </a:t>
            </a:r>
          </a:p>
        </p:txBody>
      </p:sp>
      <p:cxnSp>
        <p:nvCxnSpPr>
          <p:cNvPr id="8" name="Dirsek Bağlayıcısı 7"/>
          <p:cNvCxnSpPr/>
          <p:nvPr/>
        </p:nvCxnSpPr>
        <p:spPr>
          <a:xfrm>
            <a:off x="2247900" y="2566988"/>
            <a:ext cx="1046163" cy="425450"/>
          </a:xfrm>
          <a:prstGeom prst="bentConnector3">
            <a:avLst>
              <a:gd name="adj1" fmla="val 32714"/>
            </a:avLst>
          </a:prstGeom>
          <a:ln w="158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Dirsek Bağlayıcısı 51"/>
          <p:cNvCxnSpPr/>
          <p:nvPr/>
        </p:nvCxnSpPr>
        <p:spPr>
          <a:xfrm rot="10800000" flipV="1">
            <a:off x="4713288" y="2081213"/>
            <a:ext cx="1123950" cy="304800"/>
          </a:xfrm>
          <a:prstGeom prst="bentConnector3">
            <a:avLst>
              <a:gd name="adj1" fmla="val -48"/>
            </a:avLst>
          </a:prstGeom>
          <a:ln w="158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0" name="Dirsek Bağlayıcısı 59"/>
          <p:cNvCxnSpPr/>
          <p:nvPr/>
        </p:nvCxnSpPr>
        <p:spPr>
          <a:xfrm flipV="1">
            <a:off x="1571625" y="4387850"/>
            <a:ext cx="1704975" cy="1069975"/>
          </a:xfrm>
          <a:prstGeom prst="bentConnector3">
            <a:avLst>
              <a:gd name="adj1" fmla="val -303"/>
            </a:avLst>
          </a:prstGeom>
          <a:ln w="158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5" name="Dirsek Bağlayıcısı 74"/>
          <p:cNvCxnSpPr/>
          <p:nvPr/>
        </p:nvCxnSpPr>
        <p:spPr>
          <a:xfrm>
            <a:off x="5840413" y="4386263"/>
            <a:ext cx="747712" cy="515937"/>
          </a:xfrm>
          <a:prstGeom prst="bentConnector3">
            <a:avLst>
              <a:gd name="adj1" fmla="val 50000"/>
            </a:avLst>
          </a:prstGeom>
          <a:ln w="158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0" name="Dirsek Bağlayıcısı 79"/>
          <p:cNvCxnSpPr/>
          <p:nvPr/>
        </p:nvCxnSpPr>
        <p:spPr>
          <a:xfrm rot="10800000" flipV="1">
            <a:off x="5837238" y="2728913"/>
            <a:ext cx="1535112" cy="304800"/>
          </a:xfrm>
          <a:prstGeom prst="bentConnector3">
            <a:avLst>
              <a:gd name="adj1" fmla="val -870"/>
            </a:avLst>
          </a:prstGeom>
          <a:ln w="158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4" name="Dirsek Bağlayıcısı 83"/>
          <p:cNvCxnSpPr/>
          <p:nvPr/>
        </p:nvCxnSpPr>
        <p:spPr>
          <a:xfrm>
            <a:off x="4668838" y="5043488"/>
            <a:ext cx="1304925" cy="946150"/>
          </a:xfrm>
          <a:prstGeom prst="bentConnector3">
            <a:avLst>
              <a:gd name="adj1" fmla="val 50000"/>
            </a:avLst>
          </a:prstGeom>
          <a:ln w="158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4" name="Freeform 20"/>
          <p:cNvSpPr/>
          <p:nvPr/>
        </p:nvSpPr>
        <p:spPr bwMode="auto">
          <a:xfrm>
            <a:off x="-2" y="736299"/>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Tree>
    <p:extLst>
      <p:ext uri="{BB962C8B-B14F-4D97-AF65-F5344CB8AC3E}">
        <p14:creationId xmlns:p14="http://schemas.microsoft.com/office/powerpoint/2010/main" val="341097707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3000" tmFilter="0, 0; .2, .5; .8, .5; 1, 0"/>
                                        <p:tgtEl>
                                          <p:spTgt spid="217117"/>
                                        </p:tgtEl>
                                      </p:cBhvr>
                                    </p:animEffect>
                                    <p:animScale>
                                      <p:cBhvr>
                                        <p:cTn id="7" dur="1500" autoRev="1" fill="hold"/>
                                        <p:tgtEl>
                                          <p:spTgt spid="217117"/>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down)">
                                      <p:cBhvr>
                                        <p:cTn id="12" dur="500"/>
                                        <p:tgtEl>
                                          <p:spTgt spid="52"/>
                                        </p:tgtEl>
                                      </p:cBhvr>
                                    </p:animEffect>
                                  </p:childTnLst>
                                </p:cTn>
                              </p:par>
                            </p:childTnLst>
                          </p:cTn>
                        </p:par>
                        <p:par>
                          <p:cTn id="13" fill="hold" nodeType="afterGroup">
                            <p:stCondLst>
                              <p:cond delay="500"/>
                            </p:stCondLst>
                            <p:childTnLst>
                              <p:par>
                                <p:cTn id="14" presetID="6" presetClass="entr" presetSubtype="16"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circle(in)">
                                      <p:cBhvr>
                                        <p:cTn id="16" dur="500"/>
                                        <p:tgtEl>
                                          <p:spTgt spid="4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wipe(down)">
                                      <p:cBhvr>
                                        <p:cTn id="21" dur="500"/>
                                        <p:tgtEl>
                                          <p:spTgt spid="60"/>
                                        </p:tgtEl>
                                      </p:cBhvr>
                                    </p:animEffect>
                                  </p:childTnLst>
                                </p:cTn>
                              </p:par>
                            </p:childTnLst>
                          </p:cTn>
                        </p:par>
                        <p:par>
                          <p:cTn id="22" fill="hold" nodeType="afterGroup">
                            <p:stCondLst>
                              <p:cond delay="500"/>
                            </p:stCondLst>
                            <p:childTnLst>
                              <p:par>
                                <p:cTn id="23" presetID="6" presetClass="entr" presetSubtype="16"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circle(in)">
                                      <p:cBhvr>
                                        <p:cTn id="25" dur="500"/>
                                        <p:tgtEl>
                                          <p:spTgt spid="4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4" fill="hold" nodeType="click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down)">
                                      <p:cBhvr>
                                        <p:cTn id="30" dur="500"/>
                                        <p:tgtEl>
                                          <p:spTgt spid="75"/>
                                        </p:tgtEl>
                                      </p:cBhvr>
                                    </p:animEffect>
                                  </p:childTnLst>
                                </p:cTn>
                              </p:par>
                            </p:childTnLst>
                          </p:cTn>
                        </p:par>
                        <p:par>
                          <p:cTn id="31" fill="hold" nodeType="afterGroup">
                            <p:stCondLst>
                              <p:cond delay="500"/>
                            </p:stCondLst>
                            <p:childTnLst>
                              <p:par>
                                <p:cTn id="32" presetID="6" presetClass="entr" presetSubtype="16"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circle(in)">
                                      <p:cBhvr>
                                        <p:cTn id="34" dur="500"/>
                                        <p:tgtEl>
                                          <p:spTgt spid="41"/>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4"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nodeType="afterGroup">
                            <p:stCondLst>
                              <p:cond delay="500"/>
                            </p:stCondLst>
                            <p:childTnLst>
                              <p:par>
                                <p:cTn id="41" presetID="6" presetClass="entr" presetSubtype="16"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circle(in)">
                                      <p:cBhvr>
                                        <p:cTn id="43" dur="500"/>
                                        <p:tgtEl>
                                          <p:spTgt spid="4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4" fill="hold" nodeType="click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wipe(down)">
                                      <p:cBhvr>
                                        <p:cTn id="48" dur="500"/>
                                        <p:tgtEl>
                                          <p:spTgt spid="80"/>
                                        </p:tgtEl>
                                      </p:cBhvr>
                                    </p:animEffect>
                                  </p:childTnLst>
                                </p:cTn>
                              </p:par>
                            </p:childTnLst>
                          </p:cTn>
                        </p:par>
                        <p:par>
                          <p:cTn id="49" fill="hold" nodeType="afterGroup">
                            <p:stCondLst>
                              <p:cond delay="500"/>
                            </p:stCondLst>
                            <p:childTnLst>
                              <p:par>
                                <p:cTn id="50" presetID="6" presetClass="entr" presetSubtype="16"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circle(in)">
                                      <p:cBhvr>
                                        <p:cTn id="52" dur="500"/>
                                        <p:tgtEl>
                                          <p:spTgt spid="5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4" fill="hold" nodeType="clickEffect">
                                  <p:stCondLst>
                                    <p:cond delay="0"/>
                                  </p:stCondLst>
                                  <p:childTnLst>
                                    <p:set>
                                      <p:cBhvr>
                                        <p:cTn id="56" dur="1" fill="hold">
                                          <p:stCondLst>
                                            <p:cond delay="0"/>
                                          </p:stCondLst>
                                        </p:cTn>
                                        <p:tgtEl>
                                          <p:spTgt spid="84"/>
                                        </p:tgtEl>
                                        <p:attrNameLst>
                                          <p:attrName>style.visibility</p:attrName>
                                        </p:attrNameLst>
                                      </p:cBhvr>
                                      <p:to>
                                        <p:strVal val="visible"/>
                                      </p:to>
                                    </p:set>
                                    <p:animEffect transition="in" filter="wipe(down)">
                                      <p:cBhvr>
                                        <p:cTn id="57" dur="500"/>
                                        <p:tgtEl>
                                          <p:spTgt spid="84"/>
                                        </p:tgtEl>
                                      </p:cBhvr>
                                    </p:animEffect>
                                  </p:childTnLst>
                                </p:cTn>
                              </p:par>
                            </p:childTnLst>
                          </p:cTn>
                        </p:par>
                        <p:par>
                          <p:cTn id="58" fill="hold" nodeType="afterGroup">
                            <p:stCondLst>
                              <p:cond delay="500"/>
                            </p:stCondLst>
                            <p:childTnLst>
                              <p:par>
                                <p:cTn id="59" presetID="6" presetClass="entr" presetSubtype="16"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circle(in)">
                                      <p:cBhvr>
                                        <p:cTn id="61"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17" grpId="0" animBg="1"/>
      <p:bldP spid="41" grpId="0" animBg="1"/>
      <p:bldP spid="42" grpId="0" animBg="1"/>
      <p:bldP spid="43" grpId="0" animBg="1"/>
      <p:bldP spid="49" grpId="0" animBg="1"/>
      <p:bldP spid="50" grpId="0" animBg="1"/>
      <p:bldP spid="5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155937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 name="Freeform 13"/>
          <p:cNvSpPr>
            <a:spLocks/>
          </p:cNvSpPr>
          <p:nvPr/>
        </p:nvSpPr>
        <p:spPr bwMode="gray">
          <a:xfrm>
            <a:off x="3081093" y="2961963"/>
            <a:ext cx="1296987" cy="1300163"/>
          </a:xfrm>
          <a:custGeom>
            <a:avLst/>
            <a:gdLst/>
            <a:ahLst/>
            <a:cxnLst>
              <a:cxn ang="0">
                <a:pos x="0" y="0"/>
              </a:cxn>
              <a:cxn ang="0">
                <a:pos x="93" y="154"/>
              </a:cxn>
              <a:cxn ang="0">
                <a:pos x="178" y="179"/>
              </a:cxn>
              <a:cxn ang="0">
                <a:pos x="178" y="0"/>
              </a:cxn>
              <a:cxn ang="0">
                <a:pos x="0" y="0"/>
              </a:cxn>
            </a:cxnLst>
            <a:rect l="0" t="0" r="r" b="b"/>
            <a:pathLst>
              <a:path w="178" h="179">
                <a:moveTo>
                  <a:pt x="0" y="0"/>
                </a:moveTo>
                <a:cubicBezTo>
                  <a:pt x="2" y="62"/>
                  <a:pt x="35" y="121"/>
                  <a:pt x="93" y="154"/>
                </a:cubicBezTo>
                <a:cubicBezTo>
                  <a:pt x="120" y="170"/>
                  <a:pt x="149" y="178"/>
                  <a:pt x="178" y="179"/>
                </a:cubicBezTo>
                <a:cubicBezTo>
                  <a:pt x="178" y="0"/>
                  <a:pt x="178" y="0"/>
                  <a:pt x="178" y="0"/>
                </a:cubicBezTo>
                <a:lnTo>
                  <a:pt x="0" y="0"/>
                </a:lnTo>
                <a:close/>
              </a:path>
            </a:pathLst>
          </a:custGeom>
          <a:gradFill rotWithShape="1">
            <a:gsLst>
              <a:gs pos="0">
                <a:srgbClr val="C0C0C0">
                  <a:gamma/>
                  <a:tint val="26275"/>
                  <a:invGamma/>
                </a:srgbClr>
              </a:gs>
              <a:gs pos="100000">
                <a:srgbClr val="C0C0C0"/>
              </a:gs>
            </a:gsLst>
            <a:lin ang="5400000" scaled="1"/>
          </a:gradFill>
          <a:ln w="19050">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defRPr/>
            </a:pPr>
            <a:endParaRPr lang="fi-FI">
              <a:solidFill>
                <a:srgbClr val="000000"/>
              </a:solidFill>
              <a:latin typeface="Arial" charset="0"/>
              <a:cs typeface="Arial"/>
            </a:endParaRPr>
          </a:p>
        </p:txBody>
      </p:sp>
      <p:sp>
        <p:nvSpPr>
          <p:cNvPr id="5" name="Freeform 14"/>
          <p:cNvSpPr>
            <a:spLocks/>
          </p:cNvSpPr>
          <p:nvPr/>
        </p:nvSpPr>
        <p:spPr bwMode="gray">
          <a:xfrm>
            <a:off x="4486030" y="1555438"/>
            <a:ext cx="1293813" cy="1301750"/>
          </a:xfrm>
          <a:custGeom>
            <a:avLst/>
            <a:gdLst/>
            <a:ahLst/>
            <a:cxnLst>
              <a:cxn ang="0">
                <a:pos x="178" y="179"/>
              </a:cxn>
              <a:cxn ang="0">
                <a:pos x="86" y="25"/>
              </a:cxn>
              <a:cxn ang="0">
                <a:pos x="0" y="0"/>
              </a:cxn>
              <a:cxn ang="0">
                <a:pos x="0" y="179"/>
              </a:cxn>
              <a:cxn ang="0">
                <a:pos x="178" y="179"/>
              </a:cxn>
            </a:cxnLst>
            <a:rect l="0" t="0" r="r" b="b"/>
            <a:pathLst>
              <a:path w="178" h="179">
                <a:moveTo>
                  <a:pt x="178" y="179"/>
                </a:moveTo>
                <a:cubicBezTo>
                  <a:pt x="176" y="117"/>
                  <a:pt x="143" y="58"/>
                  <a:pt x="86" y="25"/>
                </a:cubicBezTo>
                <a:cubicBezTo>
                  <a:pt x="58" y="9"/>
                  <a:pt x="29" y="1"/>
                  <a:pt x="0" y="0"/>
                </a:cubicBezTo>
                <a:cubicBezTo>
                  <a:pt x="0" y="179"/>
                  <a:pt x="0" y="179"/>
                  <a:pt x="0" y="179"/>
                </a:cubicBezTo>
                <a:lnTo>
                  <a:pt x="178" y="179"/>
                </a:lnTo>
                <a:close/>
              </a:path>
            </a:pathLst>
          </a:custGeom>
          <a:gradFill rotWithShape="1">
            <a:gsLst>
              <a:gs pos="0">
                <a:srgbClr val="C0C0C0">
                  <a:gamma/>
                  <a:tint val="26275"/>
                  <a:invGamma/>
                </a:srgbClr>
              </a:gs>
              <a:gs pos="100000">
                <a:srgbClr val="C0C0C0"/>
              </a:gs>
            </a:gsLst>
            <a:lin ang="5400000" scaled="1"/>
          </a:gradFill>
          <a:ln w="19050">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defRPr/>
            </a:pPr>
            <a:endParaRPr lang="tr-TR" dirty="0">
              <a:solidFill>
                <a:srgbClr val="000000"/>
              </a:solidFill>
              <a:latin typeface="Arial" charset="0"/>
              <a:cs typeface="Arial"/>
            </a:endParaRPr>
          </a:p>
          <a:p>
            <a:pPr>
              <a:defRPr/>
            </a:pPr>
            <a:endParaRPr lang="tr-TR" dirty="0">
              <a:solidFill>
                <a:srgbClr val="000000"/>
              </a:solidFill>
              <a:latin typeface="Arial" charset="0"/>
              <a:cs typeface="Arial"/>
            </a:endParaRPr>
          </a:p>
        </p:txBody>
      </p:sp>
      <p:sp>
        <p:nvSpPr>
          <p:cNvPr id="7" name="Freeform 15"/>
          <p:cNvSpPr>
            <a:spLocks/>
          </p:cNvSpPr>
          <p:nvPr/>
        </p:nvSpPr>
        <p:spPr bwMode="gray">
          <a:xfrm>
            <a:off x="3081093" y="1555438"/>
            <a:ext cx="1296987" cy="1301750"/>
          </a:xfrm>
          <a:custGeom>
            <a:avLst/>
            <a:gdLst/>
            <a:ahLst/>
            <a:cxnLst>
              <a:cxn ang="0">
                <a:pos x="178" y="0"/>
              </a:cxn>
              <a:cxn ang="0">
                <a:pos x="24" y="93"/>
              </a:cxn>
              <a:cxn ang="0">
                <a:pos x="0" y="179"/>
              </a:cxn>
              <a:cxn ang="0">
                <a:pos x="178" y="179"/>
              </a:cxn>
              <a:cxn ang="0">
                <a:pos x="178" y="0"/>
              </a:cxn>
            </a:cxnLst>
            <a:rect l="0" t="0" r="r" b="b"/>
            <a:pathLst>
              <a:path w="178" h="179">
                <a:moveTo>
                  <a:pt x="178" y="0"/>
                </a:moveTo>
                <a:cubicBezTo>
                  <a:pt x="117" y="3"/>
                  <a:pt x="58" y="36"/>
                  <a:pt x="24" y="93"/>
                </a:cubicBezTo>
                <a:cubicBezTo>
                  <a:pt x="9" y="120"/>
                  <a:pt x="1" y="150"/>
                  <a:pt x="0" y="179"/>
                </a:cubicBezTo>
                <a:cubicBezTo>
                  <a:pt x="178" y="179"/>
                  <a:pt x="178" y="179"/>
                  <a:pt x="178" y="179"/>
                </a:cubicBezTo>
                <a:lnTo>
                  <a:pt x="178" y="0"/>
                </a:lnTo>
                <a:close/>
              </a:path>
            </a:pathLst>
          </a:custGeom>
          <a:gradFill rotWithShape="1">
            <a:gsLst>
              <a:gs pos="0">
                <a:srgbClr val="C0C0C0">
                  <a:gamma/>
                  <a:tint val="26275"/>
                  <a:invGamma/>
                </a:srgbClr>
              </a:gs>
              <a:gs pos="100000">
                <a:srgbClr val="C0C0C0"/>
              </a:gs>
            </a:gsLst>
            <a:lin ang="5400000" scaled="1"/>
          </a:gradFill>
          <a:ln w="19050">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defRPr/>
            </a:pPr>
            <a:endParaRPr lang="fi-FI">
              <a:solidFill>
                <a:srgbClr val="000000"/>
              </a:solidFill>
              <a:latin typeface="Arial" charset="0"/>
              <a:cs typeface="Arial"/>
            </a:endParaRPr>
          </a:p>
        </p:txBody>
      </p:sp>
      <p:sp>
        <p:nvSpPr>
          <p:cNvPr id="8" name="Freeform 16"/>
          <p:cNvSpPr>
            <a:spLocks/>
          </p:cNvSpPr>
          <p:nvPr/>
        </p:nvSpPr>
        <p:spPr bwMode="gray">
          <a:xfrm>
            <a:off x="4456160" y="2961962"/>
            <a:ext cx="1293813" cy="1300163"/>
          </a:xfrm>
          <a:custGeom>
            <a:avLst/>
            <a:gdLst/>
            <a:ahLst/>
            <a:cxnLst>
              <a:cxn ang="0">
                <a:pos x="0" y="179"/>
              </a:cxn>
              <a:cxn ang="0">
                <a:pos x="154" y="86"/>
              </a:cxn>
              <a:cxn ang="0">
                <a:pos x="178" y="0"/>
              </a:cxn>
              <a:cxn ang="0">
                <a:pos x="0" y="0"/>
              </a:cxn>
              <a:cxn ang="0">
                <a:pos x="0" y="179"/>
              </a:cxn>
            </a:cxnLst>
            <a:rect l="0" t="0" r="r" b="b"/>
            <a:pathLst>
              <a:path w="178" h="179">
                <a:moveTo>
                  <a:pt x="0" y="179"/>
                </a:moveTo>
                <a:cubicBezTo>
                  <a:pt x="61" y="177"/>
                  <a:pt x="120" y="144"/>
                  <a:pt x="154" y="86"/>
                </a:cubicBezTo>
                <a:cubicBezTo>
                  <a:pt x="169" y="59"/>
                  <a:pt x="177" y="29"/>
                  <a:pt x="178" y="0"/>
                </a:cubicBezTo>
                <a:cubicBezTo>
                  <a:pt x="0" y="0"/>
                  <a:pt x="0" y="0"/>
                  <a:pt x="0" y="0"/>
                </a:cubicBezTo>
                <a:lnTo>
                  <a:pt x="0" y="179"/>
                </a:lnTo>
                <a:close/>
              </a:path>
            </a:pathLst>
          </a:custGeom>
          <a:gradFill rotWithShape="1">
            <a:gsLst>
              <a:gs pos="0">
                <a:srgbClr val="C0C0C0">
                  <a:gamma/>
                  <a:tint val="26275"/>
                  <a:invGamma/>
                </a:srgbClr>
              </a:gs>
              <a:gs pos="100000">
                <a:srgbClr val="C0C0C0"/>
              </a:gs>
            </a:gsLst>
            <a:lin ang="5400000" scaled="1"/>
          </a:gradFill>
          <a:ln w="19050">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defRPr/>
            </a:pPr>
            <a:endParaRPr lang="fi-FI">
              <a:solidFill>
                <a:srgbClr val="000000"/>
              </a:solidFill>
              <a:latin typeface="Arial" charset="0"/>
              <a:cs typeface="Arial"/>
            </a:endParaRPr>
          </a:p>
        </p:txBody>
      </p:sp>
      <p:sp>
        <p:nvSpPr>
          <p:cNvPr id="9" name="Rectangle 3"/>
          <p:cNvSpPr>
            <a:spLocks noChangeArrowheads="1"/>
          </p:cNvSpPr>
          <p:nvPr/>
        </p:nvSpPr>
        <p:spPr bwMode="gray">
          <a:xfrm>
            <a:off x="6397625" y="86170"/>
            <a:ext cx="2632075" cy="1568450"/>
          </a:xfrm>
          <a:prstGeom prst="rect">
            <a:avLst/>
          </a:prstGeom>
          <a:noFill/>
          <a:ln w="9525">
            <a:solidFill>
              <a:schemeClr val="bg1">
                <a:lumMod val="65000"/>
              </a:schemeClr>
            </a:solidFill>
            <a:miter lim="800000"/>
            <a:headEnd/>
            <a:tailEnd/>
          </a:ln>
        </p:spPr>
        <p:txBody>
          <a:bodyPr lIns="0" rIns="0"/>
          <a:lstStyle>
            <a:lvl1pPr marL="142875" indent="-1079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buFont typeface="Arial" pitchFamily="34" charset="0"/>
              <a:buChar char="•"/>
              <a:defRPr/>
            </a:pPr>
            <a:r>
              <a:rPr lang="tr-TR" altLang="tr-TR" sz="1600" i="1" noProof="1" smtClean="0">
                <a:solidFill>
                  <a:srgbClr val="000000"/>
                </a:solidFill>
                <a:latin typeface="Calibri" pitchFamily="34" charset="0"/>
              </a:rPr>
              <a:t>İş yükü (nicel-nitel yük),</a:t>
            </a:r>
          </a:p>
          <a:p>
            <a:pPr>
              <a:buFont typeface="Arial" pitchFamily="34" charset="0"/>
              <a:buChar char="•"/>
              <a:defRPr/>
            </a:pPr>
            <a:r>
              <a:rPr lang="tr-TR" altLang="tr-TR" sz="1600" i="1" noProof="1" smtClean="0">
                <a:solidFill>
                  <a:srgbClr val="000000"/>
                </a:solidFill>
                <a:latin typeface="Calibri" pitchFamily="34" charset="0"/>
              </a:rPr>
              <a:t>İş hızı ve zaman darlığı,</a:t>
            </a:r>
          </a:p>
          <a:p>
            <a:pPr>
              <a:buFont typeface="Arial" pitchFamily="34" charset="0"/>
              <a:buChar char="•"/>
              <a:defRPr/>
            </a:pPr>
            <a:r>
              <a:rPr lang="tr-TR" altLang="tr-TR" sz="1600" i="1" noProof="1" smtClean="0">
                <a:solidFill>
                  <a:srgbClr val="000000"/>
                </a:solidFill>
                <a:latin typeface="Calibri" pitchFamily="34" charset="0"/>
              </a:rPr>
              <a:t>Tek düze çalışma</a:t>
            </a:r>
          </a:p>
          <a:p>
            <a:pPr>
              <a:buFont typeface="Arial" pitchFamily="34" charset="0"/>
              <a:buChar char="•"/>
              <a:defRPr/>
            </a:pPr>
            <a:r>
              <a:rPr lang="tr-TR" altLang="tr-TR" sz="1600" i="1" noProof="1" smtClean="0">
                <a:solidFill>
                  <a:srgbClr val="000000"/>
                </a:solidFill>
                <a:latin typeface="Calibri" pitchFamily="34" charset="0"/>
              </a:rPr>
              <a:t>Tekrarlayıcı-monoton çalışma</a:t>
            </a:r>
          </a:p>
          <a:p>
            <a:pPr>
              <a:buFont typeface="Arial" pitchFamily="34" charset="0"/>
              <a:buChar char="•"/>
              <a:defRPr/>
            </a:pPr>
            <a:r>
              <a:rPr lang="tr-TR" altLang="tr-TR" sz="1600" i="1" noProof="1" smtClean="0">
                <a:solidFill>
                  <a:srgbClr val="000000"/>
                </a:solidFill>
                <a:latin typeface="Calibri" pitchFamily="34" charset="0"/>
              </a:rPr>
              <a:t>Sistem veya makine denetimli çalışma </a:t>
            </a:r>
          </a:p>
          <a:p>
            <a:pPr>
              <a:defRPr/>
            </a:pPr>
            <a:endParaRPr lang="tr-TR" altLang="tr-TR" sz="800" i="1" noProof="1" smtClean="0">
              <a:solidFill>
                <a:srgbClr val="000000"/>
              </a:solidFill>
              <a:latin typeface="Calibri" pitchFamily="34" charset="0"/>
            </a:endParaRPr>
          </a:p>
        </p:txBody>
      </p:sp>
      <p:sp>
        <p:nvSpPr>
          <p:cNvPr id="10" name="Rectangle 5"/>
          <p:cNvSpPr>
            <a:spLocks noChangeArrowheads="1"/>
          </p:cNvSpPr>
          <p:nvPr/>
        </p:nvSpPr>
        <p:spPr bwMode="gray">
          <a:xfrm>
            <a:off x="6273800" y="4378770"/>
            <a:ext cx="2784475" cy="679450"/>
          </a:xfrm>
          <a:prstGeom prst="rect">
            <a:avLst/>
          </a:prstGeom>
          <a:noFill/>
          <a:ln w="9525">
            <a:solidFill>
              <a:schemeClr val="bg1">
                <a:lumMod val="65000"/>
              </a:schemeClr>
            </a:solidFill>
            <a:miter lim="800000"/>
            <a:headEnd/>
            <a:tailEnd/>
          </a:ln>
        </p:spPr>
        <p:txBody>
          <a:bodyPr lIns="0" rIns="0"/>
          <a:lstStyle>
            <a:lvl1pPr marL="142875" indent="-1079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buFont typeface="Arial" pitchFamily="34" charset="0"/>
              <a:buChar char="•"/>
              <a:defRPr/>
            </a:pPr>
            <a:r>
              <a:rPr lang="tr-TR" altLang="tr-TR" sz="1600" i="1" noProof="1" smtClean="0">
                <a:solidFill>
                  <a:srgbClr val="000000"/>
                </a:solidFill>
                <a:latin typeface="Calibri" pitchFamily="34" charset="0"/>
              </a:rPr>
              <a:t>Vardiyalı çalışma (gece çalışma)</a:t>
            </a:r>
          </a:p>
          <a:p>
            <a:pPr>
              <a:buFont typeface="Arial" pitchFamily="34" charset="0"/>
              <a:buChar char="•"/>
              <a:defRPr/>
            </a:pPr>
            <a:r>
              <a:rPr lang="tr-TR" altLang="tr-TR" sz="1600" i="1" noProof="1" smtClean="0">
                <a:solidFill>
                  <a:srgbClr val="000000"/>
                </a:solidFill>
                <a:latin typeface="Calibri" pitchFamily="34" charset="0"/>
              </a:rPr>
              <a:t>Uzun süreli kesintisiz çalışma</a:t>
            </a:r>
          </a:p>
        </p:txBody>
      </p:sp>
      <p:sp>
        <p:nvSpPr>
          <p:cNvPr id="11" name="Rectangle 6"/>
          <p:cNvSpPr>
            <a:spLocks noChangeArrowheads="1"/>
          </p:cNvSpPr>
          <p:nvPr/>
        </p:nvSpPr>
        <p:spPr bwMode="gray">
          <a:xfrm>
            <a:off x="85725" y="562420"/>
            <a:ext cx="2486025" cy="1130300"/>
          </a:xfrm>
          <a:prstGeom prst="rect">
            <a:avLst/>
          </a:prstGeom>
          <a:noFill/>
          <a:ln w="9525">
            <a:solidFill>
              <a:schemeClr val="bg1">
                <a:lumMod val="65000"/>
              </a:schemeClr>
            </a:solidFill>
            <a:miter lim="800000"/>
            <a:headEnd/>
            <a:tailEnd/>
          </a:ln>
        </p:spPr>
        <p:txBody>
          <a:bodyPr lIns="0" rIns="0"/>
          <a:lstStyle>
            <a:lvl1pPr marL="142875" indent="-1079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buFont typeface="Arial" pitchFamily="34" charset="0"/>
              <a:buChar char="•"/>
              <a:defRPr/>
            </a:pPr>
            <a:r>
              <a:rPr lang="tr-TR" altLang="tr-TR" sz="1600" i="1" noProof="1" smtClean="0">
                <a:solidFill>
                  <a:srgbClr val="000000"/>
                </a:solidFill>
                <a:latin typeface="Calibri" pitchFamily="34" charset="0"/>
              </a:rPr>
              <a:t>Güvenilirlik, </a:t>
            </a:r>
          </a:p>
          <a:p>
            <a:pPr>
              <a:buFont typeface="Arial" pitchFamily="34" charset="0"/>
              <a:buChar char="•"/>
              <a:defRPr/>
            </a:pPr>
            <a:r>
              <a:rPr lang="tr-TR" altLang="tr-TR" sz="1600" i="1" noProof="1" smtClean="0">
                <a:solidFill>
                  <a:srgbClr val="000000"/>
                </a:solidFill>
                <a:latin typeface="Calibri" pitchFamily="34" charset="0"/>
              </a:rPr>
              <a:t>Uygunluk, </a:t>
            </a:r>
          </a:p>
          <a:p>
            <a:pPr>
              <a:buFont typeface="Arial" pitchFamily="34" charset="0"/>
              <a:buChar char="•"/>
              <a:defRPr/>
            </a:pPr>
            <a:r>
              <a:rPr lang="tr-TR" altLang="tr-TR" sz="1600" i="1" noProof="1" smtClean="0">
                <a:solidFill>
                  <a:srgbClr val="000000"/>
                </a:solidFill>
                <a:latin typeface="Calibri" pitchFamily="34" charset="0"/>
              </a:rPr>
              <a:t>Ulaşılabilirlik, </a:t>
            </a:r>
          </a:p>
          <a:p>
            <a:pPr>
              <a:buFont typeface="Arial" pitchFamily="34" charset="0"/>
              <a:buChar char="•"/>
              <a:defRPr/>
            </a:pPr>
            <a:r>
              <a:rPr lang="tr-TR" altLang="tr-TR" sz="1600" i="1" noProof="1" smtClean="0">
                <a:solidFill>
                  <a:srgbClr val="000000"/>
                </a:solidFill>
                <a:latin typeface="Calibri" pitchFamily="34" charset="0"/>
              </a:rPr>
              <a:t>Bakım ve onarım sorunları</a:t>
            </a:r>
          </a:p>
        </p:txBody>
      </p:sp>
      <p:sp>
        <p:nvSpPr>
          <p:cNvPr id="12" name="Rectangle 7"/>
          <p:cNvSpPr>
            <a:spLocks noChangeArrowheads="1"/>
          </p:cNvSpPr>
          <p:nvPr/>
        </p:nvSpPr>
        <p:spPr bwMode="gray">
          <a:xfrm>
            <a:off x="47625" y="4134295"/>
            <a:ext cx="2571750" cy="2054226"/>
          </a:xfrm>
          <a:prstGeom prst="rect">
            <a:avLst/>
          </a:prstGeom>
          <a:noFill/>
          <a:ln w="9525">
            <a:solidFill>
              <a:schemeClr val="bg1">
                <a:lumMod val="65000"/>
              </a:schemeClr>
            </a:solidFill>
            <a:miter lim="800000"/>
            <a:headEnd/>
            <a:tailEnd/>
          </a:ln>
        </p:spPr>
        <p:txBody>
          <a:bodyPr lIns="0" rIns="0"/>
          <a:lstStyle>
            <a:lvl1pPr marL="142875" indent="-1079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buFont typeface="Arial" pitchFamily="34" charset="0"/>
              <a:buChar char="•"/>
              <a:defRPr/>
            </a:pPr>
            <a:r>
              <a:rPr lang="tr-TR" altLang="tr-TR" sz="1600" i="1" noProof="1" smtClean="0">
                <a:solidFill>
                  <a:srgbClr val="000000"/>
                </a:solidFill>
                <a:latin typeface="Calibri" pitchFamily="34" charset="0"/>
              </a:rPr>
              <a:t>Belirsizlik (geri bildirim yok)</a:t>
            </a:r>
          </a:p>
          <a:p>
            <a:pPr>
              <a:buFont typeface="Arial" pitchFamily="34" charset="0"/>
              <a:buChar char="•"/>
              <a:defRPr/>
            </a:pPr>
            <a:r>
              <a:rPr lang="tr-TR" altLang="tr-TR" sz="1600" i="1" noProof="1" smtClean="0">
                <a:solidFill>
                  <a:srgbClr val="000000"/>
                </a:solidFill>
                <a:latin typeface="Calibri" pitchFamily="34" charset="0"/>
              </a:rPr>
              <a:t>Yarı vasıflı-vasıfsız çalışma</a:t>
            </a:r>
          </a:p>
          <a:p>
            <a:pPr algn="ctr">
              <a:defRPr/>
            </a:pPr>
            <a:r>
              <a:rPr lang="tr-TR" altLang="tr-TR" sz="1400" i="1" noProof="1" smtClean="0">
                <a:solidFill>
                  <a:srgbClr val="000000"/>
                </a:solidFill>
                <a:latin typeface="Calibri" pitchFamily="34" charset="0"/>
              </a:rPr>
              <a:t>«İşin değersiz olması, vasıfların kullanılmaması, görev çeşitliliğinin olmaması, tekrarlayıcı iş, belirsizlik, öğrenme fırsatı bulamama ve yetersiz kaynaklar kronik stres nedenidir»</a:t>
            </a:r>
          </a:p>
        </p:txBody>
      </p:sp>
      <p:sp>
        <p:nvSpPr>
          <p:cNvPr id="13" name="Freeform 9"/>
          <p:cNvSpPr>
            <a:spLocks/>
          </p:cNvSpPr>
          <p:nvPr/>
        </p:nvSpPr>
        <p:spPr bwMode="gray">
          <a:xfrm>
            <a:off x="2301630" y="2961963"/>
            <a:ext cx="2076450" cy="2079625"/>
          </a:xfrm>
          <a:custGeom>
            <a:avLst/>
            <a:gdLst/>
            <a:ahLst/>
            <a:cxnLst>
              <a:cxn ang="0">
                <a:pos x="193" y="165"/>
              </a:cxn>
              <a:cxn ang="0">
                <a:pos x="94" y="0"/>
              </a:cxn>
              <a:cxn ang="0">
                <a:pos x="0" y="0"/>
              </a:cxn>
              <a:cxn ang="0">
                <a:pos x="285" y="286"/>
              </a:cxn>
              <a:cxn ang="0">
                <a:pos x="285" y="192"/>
              </a:cxn>
              <a:cxn ang="0">
                <a:pos x="193" y="165"/>
              </a:cxn>
            </a:cxnLst>
            <a:rect l="0" t="0" r="r" b="b"/>
            <a:pathLst>
              <a:path w="285" h="286">
                <a:moveTo>
                  <a:pt x="193" y="165"/>
                </a:moveTo>
                <a:cubicBezTo>
                  <a:pt x="132" y="130"/>
                  <a:pt x="97" y="66"/>
                  <a:pt x="94" y="0"/>
                </a:cubicBezTo>
                <a:cubicBezTo>
                  <a:pt x="0" y="0"/>
                  <a:pt x="0" y="0"/>
                  <a:pt x="0" y="0"/>
                </a:cubicBezTo>
                <a:cubicBezTo>
                  <a:pt x="3" y="156"/>
                  <a:pt x="129" y="282"/>
                  <a:pt x="285" y="286"/>
                </a:cubicBezTo>
                <a:cubicBezTo>
                  <a:pt x="285" y="192"/>
                  <a:pt x="285" y="192"/>
                  <a:pt x="285" y="192"/>
                </a:cubicBezTo>
                <a:cubicBezTo>
                  <a:pt x="254" y="190"/>
                  <a:pt x="222" y="182"/>
                  <a:pt x="193" y="165"/>
                </a:cubicBezTo>
                <a:close/>
              </a:path>
            </a:pathLst>
          </a:custGeom>
          <a:solidFill>
            <a:schemeClr val="bg2">
              <a:lumMod val="75000"/>
            </a:schemeClr>
          </a:solidFill>
          <a:ln w="19050">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defRPr/>
            </a:pPr>
            <a:endParaRPr lang="fi-FI">
              <a:solidFill>
                <a:srgbClr val="000000"/>
              </a:solidFill>
              <a:latin typeface="Arial" charset="0"/>
              <a:cs typeface="Arial"/>
            </a:endParaRPr>
          </a:p>
        </p:txBody>
      </p:sp>
      <p:sp>
        <p:nvSpPr>
          <p:cNvPr id="14" name="Freeform 10"/>
          <p:cNvSpPr>
            <a:spLocks/>
          </p:cNvSpPr>
          <p:nvPr/>
        </p:nvSpPr>
        <p:spPr bwMode="gray">
          <a:xfrm>
            <a:off x="2301630" y="783913"/>
            <a:ext cx="2076450" cy="2073275"/>
          </a:xfrm>
          <a:custGeom>
            <a:avLst/>
            <a:gdLst/>
            <a:ahLst/>
            <a:cxnLst>
              <a:cxn ang="0">
                <a:pos x="121" y="193"/>
              </a:cxn>
              <a:cxn ang="0">
                <a:pos x="285" y="94"/>
              </a:cxn>
              <a:cxn ang="0">
                <a:pos x="285" y="0"/>
              </a:cxn>
              <a:cxn ang="0">
                <a:pos x="0" y="285"/>
              </a:cxn>
              <a:cxn ang="0">
                <a:pos x="94" y="285"/>
              </a:cxn>
              <a:cxn ang="0">
                <a:pos x="121" y="193"/>
              </a:cxn>
            </a:cxnLst>
            <a:rect l="0" t="0" r="r" b="b"/>
            <a:pathLst>
              <a:path w="285" h="285">
                <a:moveTo>
                  <a:pt x="121" y="193"/>
                </a:moveTo>
                <a:cubicBezTo>
                  <a:pt x="156" y="132"/>
                  <a:pt x="219" y="96"/>
                  <a:pt x="285" y="94"/>
                </a:cubicBezTo>
                <a:cubicBezTo>
                  <a:pt x="285" y="0"/>
                  <a:pt x="285" y="0"/>
                  <a:pt x="285" y="0"/>
                </a:cubicBezTo>
                <a:cubicBezTo>
                  <a:pt x="129" y="3"/>
                  <a:pt x="4" y="129"/>
                  <a:pt x="0" y="285"/>
                </a:cubicBezTo>
                <a:cubicBezTo>
                  <a:pt x="94" y="285"/>
                  <a:pt x="94" y="285"/>
                  <a:pt x="94" y="285"/>
                </a:cubicBezTo>
                <a:cubicBezTo>
                  <a:pt x="95" y="253"/>
                  <a:pt x="104" y="222"/>
                  <a:pt x="121" y="193"/>
                </a:cubicBezTo>
                <a:close/>
              </a:path>
            </a:pathLst>
          </a:custGeom>
          <a:solidFill>
            <a:srgbClr val="0070C0"/>
          </a:solidFill>
          <a:ln w="19050">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defRPr/>
            </a:pPr>
            <a:endParaRPr lang="fi-FI">
              <a:solidFill>
                <a:srgbClr val="000000"/>
              </a:solidFill>
              <a:latin typeface="Arial" charset="0"/>
              <a:cs typeface="Arial"/>
            </a:endParaRPr>
          </a:p>
        </p:txBody>
      </p:sp>
      <p:sp>
        <p:nvSpPr>
          <p:cNvPr id="15" name="Freeform 11"/>
          <p:cNvSpPr>
            <a:spLocks/>
          </p:cNvSpPr>
          <p:nvPr/>
        </p:nvSpPr>
        <p:spPr bwMode="gray">
          <a:xfrm>
            <a:off x="4486030" y="783913"/>
            <a:ext cx="2073275" cy="2073275"/>
          </a:xfrm>
          <a:custGeom>
            <a:avLst/>
            <a:gdLst/>
            <a:ahLst/>
            <a:cxnLst>
              <a:cxn ang="0">
                <a:pos x="92" y="120"/>
              </a:cxn>
              <a:cxn ang="0">
                <a:pos x="191" y="285"/>
              </a:cxn>
              <a:cxn ang="0">
                <a:pos x="285" y="285"/>
              </a:cxn>
              <a:cxn ang="0">
                <a:pos x="0" y="0"/>
              </a:cxn>
              <a:cxn ang="0">
                <a:pos x="0" y="94"/>
              </a:cxn>
              <a:cxn ang="0">
                <a:pos x="92" y="120"/>
              </a:cxn>
            </a:cxnLst>
            <a:rect l="0" t="0" r="r" b="b"/>
            <a:pathLst>
              <a:path w="285" h="285">
                <a:moveTo>
                  <a:pt x="92" y="120"/>
                </a:moveTo>
                <a:cubicBezTo>
                  <a:pt x="153" y="156"/>
                  <a:pt x="188" y="219"/>
                  <a:pt x="191" y="285"/>
                </a:cubicBezTo>
                <a:cubicBezTo>
                  <a:pt x="285" y="285"/>
                  <a:pt x="285" y="285"/>
                  <a:pt x="285" y="285"/>
                </a:cubicBezTo>
                <a:cubicBezTo>
                  <a:pt x="281" y="129"/>
                  <a:pt x="156" y="3"/>
                  <a:pt x="0" y="0"/>
                </a:cubicBezTo>
                <a:cubicBezTo>
                  <a:pt x="0" y="94"/>
                  <a:pt x="0" y="94"/>
                  <a:pt x="0" y="94"/>
                </a:cubicBezTo>
                <a:cubicBezTo>
                  <a:pt x="31" y="95"/>
                  <a:pt x="63" y="104"/>
                  <a:pt x="92" y="120"/>
                </a:cubicBezTo>
                <a:close/>
              </a:path>
            </a:pathLst>
          </a:custGeom>
          <a:solidFill>
            <a:schemeClr val="bg2">
              <a:lumMod val="75000"/>
            </a:schemeClr>
          </a:solidFill>
          <a:ln w="19050">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defRPr/>
            </a:pPr>
            <a:endParaRPr lang="fi-FI">
              <a:solidFill>
                <a:srgbClr val="000000"/>
              </a:solidFill>
              <a:latin typeface="Arial" charset="0"/>
              <a:cs typeface="Arial"/>
            </a:endParaRPr>
          </a:p>
        </p:txBody>
      </p:sp>
      <p:sp>
        <p:nvSpPr>
          <p:cNvPr id="16" name="Freeform 12"/>
          <p:cNvSpPr>
            <a:spLocks/>
          </p:cNvSpPr>
          <p:nvPr/>
        </p:nvSpPr>
        <p:spPr bwMode="gray">
          <a:xfrm>
            <a:off x="4486030" y="2961963"/>
            <a:ext cx="2073275" cy="2079625"/>
          </a:xfrm>
          <a:custGeom>
            <a:avLst/>
            <a:gdLst/>
            <a:ahLst/>
            <a:cxnLst>
              <a:cxn ang="0">
                <a:pos x="164" y="92"/>
              </a:cxn>
              <a:cxn ang="0">
                <a:pos x="0" y="191"/>
              </a:cxn>
              <a:cxn ang="0">
                <a:pos x="0" y="286"/>
              </a:cxn>
              <a:cxn ang="0">
                <a:pos x="285" y="0"/>
              </a:cxn>
              <a:cxn ang="0">
                <a:pos x="191" y="0"/>
              </a:cxn>
              <a:cxn ang="0">
                <a:pos x="164" y="92"/>
              </a:cxn>
            </a:cxnLst>
            <a:rect l="0" t="0" r="r" b="b"/>
            <a:pathLst>
              <a:path w="285" h="286">
                <a:moveTo>
                  <a:pt x="164" y="92"/>
                </a:moveTo>
                <a:cubicBezTo>
                  <a:pt x="129" y="154"/>
                  <a:pt x="66" y="189"/>
                  <a:pt x="0" y="191"/>
                </a:cubicBezTo>
                <a:cubicBezTo>
                  <a:pt x="0" y="286"/>
                  <a:pt x="0" y="286"/>
                  <a:pt x="0" y="286"/>
                </a:cubicBezTo>
                <a:cubicBezTo>
                  <a:pt x="156" y="282"/>
                  <a:pt x="282" y="156"/>
                  <a:pt x="285" y="0"/>
                </a:cubicBezTo>
                <a:cubicBezTo>
                  <a:pt x="191" y="0"/>
                  <a:pt x="191" y="0"/>
                  <a:pt x="191" y="0"/>
                </a:cubicBezTo>
                <a:cubicBezTo>
                  <a:pt x="190" y="32"/>
                  <a:pt x="181" y="63"/>
                  <a:pt x="164" y="92"/>
                </a:cubicBezTo>
                <a:close/>
              </a:path>
            </a:pathLst>
          </a:custGeom>
          <a:solidFill>
            <a:srgbClr val="0070C0"/>
          </a:solidFill>
          <a:ln w="19050">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defRPr/>
            </a:pPr>
            <a:endParaRPr lang="fi-FI">
              <a:solidFill>
                <a:srgbClr val="000000"/>
              </a:solidFill>
              <a:latin typeface="Arial" charset="0"/>
              <a:cs typeface="Arial"/>
            </a:endParaRPr>
          </a:p>
        </p:txBody>
      </p:sp>
      <p:sp>
        <p:nvSpPr>
          <p:cNvPr id="13343" name="WordArt 18"/>
          <p:cNvSpPr>
            <a:spLocks noChangeArrowheads="1" noChangeShapeType="1" noTextEdit="1"/>
          </p:cNvSpPr>
          <p:nvPr/>
        </p:nvSpPr>
        <p:spPr bwMode="gray">
          <a:xfrm rot="18949315">
            <a:off x="2667000" y="1433958"/>
            <a:ext cx="2076450" cy="12763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753700"/>
              </a:avLst>
            </a:prstTxWarp>
          </a:bodyPr>
          <a:lstStyle/>
          <a:p>
            <a:pPr algn="ctr"/>
            <a:r>
              <a:rPr lang="tr-TR" sz="3600" kern="10">
                <a:solidFill>
                  <a:srgbClr val="FFFFFF"/>
                </a:solidFill>
                <a:latin typeface="Calibri" panose="020F0502020204030204" pitchFamily="34" charset="0"/>
                <a:cs typeface="Calibri" panose="020F0502020204030204" pitchFamily="34" charset="0"/>
              </a:rPr>
              <a:t>İş Çevresi-Tech</a:t>
            </a:r>
          </a:p>
        </p:txBody>
      </p:sp>
      <p:sp>
        <p:nvSpPr>
          <p:cNvPr id="13344" name="WordArt 19"/>
          <p:cNvSpPr>
            <a:spLocks noChangeArrowheads="1" noChangeShapeType="1" noTextEdit="1"/>
          </p:cNvSpPr>
          <p:nvPr/>
        </p:nvSpPr>
        <p:spPr bwMode="gray">
          <a:xfrm rot="7894123" flipH="1" flipV="1">
            <a:off x="4332288" y="3277045"/>
            <a:ext cx="2051050" cy="10382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Down">
              <a:avLst>
                <a:gd name="adj" fmla="val 1650898"/>
              </a:avLst>
            </a:prstTxWarp>
          </a:bodyPr>
          <a:lstStyle/>
          <a:p>
            <a:pPr algn="ctr"/>
            <a:r>
              <a:rPr lang="tr-TR" sz="2800" kern="10">
                <a:solidFill>
                  <a:srgbClr val="FFFFFF"/>
                </a:solidFill>
                <a:latin typeface="Calibri" panose="020F0502020204030204" pitchFamily="34" charset="0"/>
                <a:cs typeface="Calibri" panose="020F0502020204030204" pitchFamily="34" charset="0"/>
              </a:rPr>
              <a:t>Çalışma Saatleri</a:t>
            </a:r>
          </a:p>
        </p:txBody>
      </p:sp>
      <p:sp>
        <p:nvSpPr>
          <p:cNvPr id="13345" name="WordArt 20"/>
          <p:cNvSpPr>
            <a:spLocks noChangeArrowheads="1" noChangeShapeType="1" noTextEdit="1"/>
          </p:cNvSpPr>
          <p:nvPr/>
        </p:nvSpPr>
        <p:spPr bwMode="gray">
          <a:xfrm rot="13524425" flipH="1" flipV="1">
            <a:off x="2493170" y="3263551"/>
            <a:ext cx="2049462" cy="10382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Down">
              <a:avLst>
                <a:gd name="adj" fmla="val 1651989"/>
              </a:avLst>
            </a:prstTxWarp>
          </a:bodyPr>
          <a:lstStyle/>
          <a:p>
            <a:pPr algn="ctr"/>
            <a:r>
              <a:rPr lang="tr-TR" sz="2800" kern="10">
                <a:solidFill>
                  <a:srgbClr val="FFFFFF"/>
                </a:solidFill>
                <a:latin typeface="Calibri" panose="020F0502020204030204" pitchFamily="34" charset="0"/>
                <a:cs typeface="Calibri" panose="020F0502020204030204" pitchFamily="34" charset="0"/>
              </a:rPr>
              <a:t>Görev Tasarımı</a:t>
            </a:r>
          </a:p>
        </p:txBody>
      </p:sp>
      <p:sp>
        <p:nvSpPr>
          <p:cNvPr id="13346" name="WordArt 18"/>
          <p:cNvSpPr>
            <a:spLocks noChangeArrowheads="1" noChangeShapeType="1" noTextEdit="1"/>
          </p:cNvSpPr>
          <p:nvPr/>
        </p:nvSpPr>
        <p:spPr bwMode="gray">
          <a:xfrm rot="2749315">
            <a:off x="4168775" y="1506983"/>
            <a:ext cx="2076450" cy="12763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753700"/>
              </a:avLst>
            </a:prstTxWarp>
          </a:bodyPr>
          <a:lstStyle/>
          <a:p>
            <a:pPr algn="ctr"/>
            <a:r>
              <a:rPr lang="tr-TR" sz="2800" kern="10">
                <a:solidFill>
                  <a:srgbClr val="FFFFFF"/>
                </a:solidFill>
                <a:latin typeface="Calibri" panose="020F0502020204030204" pitchFamily="34" charset="0"/>
                <a:cs typeface="Calibri" panose="020F0502020204030204" pitchFamily="34" charset="0"/>
              </a:rPr>
              <a:t>İş Yükü-İş Hızı</a:t>
            </a:r>
          </a:p>
        </p:txBody>
      </p:sp>
      <p:sp>
        <p:nvSpPr>
          <p:cNvPr id="21" name="Rectangle 31"/>
          <p:cNvSpPr txBox="1">
            <a:spLocks noChangeArrowheads="1"/>
          </p:cNvSpPr>
          <p:nvPr/>
        </p:nvSpPr>
        <p:spPr bwMode="gray">
          <a:xfrm>
            <a:off x="0" y="11071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ea typeface="+mn-ea"/>
                <a:cs typeface="Calibri" pitchFamily="34" charset="0"/>
              </a:rPr>
              <a:t>İŞİN İÇERİĞİ </a:t>
            </a:r>
            <a:endParaRPr lang="en-GB" sz="3200" noProof="1" smtClean="0">
              <a:solidFill>
                <a:srgbClr val="575757"/>
              </a:solidFill>
              <a:effectLst>
                <a:innerShdw blurRad="63500" dist="50800" dir="8100000">
                  <a:prstClr val="black">
                    <a:alpha val="50000"/>
                  </a:prstClr>
                </a:innerShdw>
              </a:effectLst>
              <a:latin typeface="+mn-lt"/>
              <a:ea typeface="+mn-ea"/>
              <a:cs typeface="Calibri" pitchFamily="34" charset="0"/>
            </a:endParaRPr>
          </a:p>
        </p:txBody>
      </p:sp>
      <p:pic>
        <p:nvPicPr>
          <p:cNvPr id="13348" name="Picture 4" descr="D:\DOKTOR\9-ISTUZMAN\1-EĞİTİM KURUMU\1. İstanbuluzman\ZZResim\Meslekler\webmast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875" y="1967358"/>
            <a:ext cx="754063"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9" name="Picture 3" descr="D:\DOKTOR\1-ISTANBULUZMAN\1-EĞİTİM KURUMU\1. İstanbuluzman\2-RESİMLER\Saat-Kadran\clo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2638" y="3134170"/>
            <a:ext cx="7048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50" name="Picture 2" descr="D:\DOKTOR\1-DRUZ\1-EĞİTİM KURUMU\1. İstanbuluzman\2-RESİMLER\Kırtasiye\128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7900" y="3089720"/>
            <a:ext cx="735013"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51" name="Picture 3" descr="D:\DOKTOR\1-DRUZ\1-EĞİTİM KURUMU\1. İstanbuluzman\2-RESİMLER\İş Güvenliği\security_unlock.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8375" y="1924495"/>
            <a:ext cx="744538"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9" name="Dirsek Bağlayıcısı 28"/>
          <p:cNvCxnSpPr/>
          <p:nvPr/>
        </p:nvCxnSpPr>
        <p:spPr>
          <a:xfrm>
            <a:off x="1468438" y="1702245"/>
            <a:ext cx="1047750" cy="709613"/>
          </a:xfrm>
          <a:prstGeom prst="bentConnector3">
            <a:avLst>
              <a:gd name="adj1" fmla="val 872"/>
            </a:avLst>
          </a:prstGeom>
          <a:ln w="158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Dirsek Bağlayıcısı 31"/>
          <p:cNvCxnSpPr>
            <a:stCxn id="12" idx="0"/>
          </p:cNvCxnSpPr>
          <p:nvPr/>
        </p:nvCxnSpPr>
        <p:spPr>
          <a:xfrm rot="5400000" flipH="1" flipV="1">
            <a:off x="1597819" y="3303239"/>
            <a:ext cx="566737" cy="1095375"/>
          </a:xfrm>
          <a:prstGeom prst="bentConnector2">
            <a:avLst/>
          </a:prstGeom>
          <a:ln w="158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Dirsek Bağlayıcısı 33"/>
          <p:cNvCxnSpPr>
            <a:endCxn id="9" idx="2"/>
          </p:cNvCxnSpPr>
          <p:nvPr/>
        </p:nvCxnSpPr>
        <p:spPr>
          <a:xfrm flipV="1">
            <a:off x="6311900" y="1654620"/>
            <a:ext cx="1401763" cy="1042988"/>
          </a:xfrm>
          <a:prstGeom prst="bentConnector2">
            <a:avLst/>
          </a:prstGeom>
          <a:ln w="158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Dirsek Bağlayıcısı 37"/>
          <p:cNvCxnSpPr>
            <a:endCxn id="10" idx="0"/>
          </p:cNvCxnSpPr>
          <p:nvPr/>
        </p:nvCxnSpPr>
        <p:spPr>
          <a:xfrm>
            <a:off x="6161088" y="3800920"/>
            <a:ext cx="1504950" cy="577850"/>
          </a:xfrm>
          <a:prstGeom prst="bentConnector2">
            <a:avLst/>
          </a:prstGeom>
          <a:ln w="158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0"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1"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3"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6"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7"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40"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1"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2"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411879711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par>
                          <p:cTn id="13" fill="hold" nodeType="afterGroup">
                            <p:stCondLst>
                              <p:cond delay="500"/>
                            </p:stCondLst>
                            <p:childTnLst>
                              <p:par>
                                <p:cTn id="14" presetID="6" presetClass="entr" presetSubtype="16"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ircle(in)">
                                      <p:cBhvr>
                                        <p:cTn id="16" dur="500"/>
                                        <p:tgtEl>
                                          <p:spTgt spid="1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down)">
                                      <p:cBhvr>
                                        <p:cTn id="21" dur="500"/>
                                        <p:tgtEl>
                                          <p:spTgt spid="32"/>
                                        </p:tgtEl>
                                      </p:cBhvr>
                                    </p:animEffect>
                                  </p:childTnLst>
                                </p:cTn>
                              </p:par>
                            </p:childTnLst>
                          </p:cTn>
                        </p:par>
                        <p:par>
                          <p:cTn id="22" fill="hold" nodeType="afterGroup">
                            <p:stCondLst>
                              <p:cond delay="500"/>
                            </p:stCondLst>
                            <p:childTnLst>
                              <p:par>
                                <p:cTn id="23" presetID="6"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circle(in)">
                                      <p:cBhvr>
                                        <p:cTn id="25" dur="500"/>
                                        <p:tgtEl>
                                          <p:spTgt spid="1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4"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par>
                          <p:cTn id="31" fill="hold" nodeType="afterGroup">
                            <p:stCondLst>
                              <p:cond delay="500"/>
                            </p:stCondLst>
                            <p:childTnLst>
                              <p:par>
                                <p:cTn id="32" presetID="6"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circle(in)">
                                      <p:cBhvr>
                                        <p:cTn id="34" dur="500"/>
                                        <p:tgtEl>
                                          <p:spTgt spid="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4" fill="hold" nodeType="click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down)">
                                      <p:cBhvr>
                                        <p:cTn id="39" dur="500"/>
                                        <p:tgtEl>
                                          <p:spTgt spid="38"/>
                                        </p:tgtEl>
                                      </p:cBhvr>
                                    </p:animEffect>
                                  </p:childTnLst>
                                </p:cTn>
                              </p:par>
                            </p:childTnLst>
                          </p:cTn>
                        </p:par>
                        <p:par>
                          <p:cTn id="40" fill="hold" nodeType="afterGroup">
                            <p:stCondLst>
                              <p:cond delay="500"/>
                            </p:stCondLst>
                            <p:childTnLst>
                              <p:par>
                                <p:cTn id="41" presetID="6"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circle(in)">
                                      <p:cBhvr>
                                        <p:cTn id="43" dur="500"/>
                                        <p:tgtEl>
                                          <p:spTgt spid="10"/>
                                        </p:tgtEl>
                                      </p:cBhvr>
                                    </p:animEffect>
                                  </p:childTnLst>
                                </p:cTn>
                              </p:par>
                            </p:childTnLst>
                          </p:cTn>
                        </p:par>
                        <p:par>
                          <p:cTn id="44" fill="hold">
                            <p:stCondLst>
                              <p:cond delay="1000"/>
                            </p:stCondLst>
                            <p:childTnLst>
                              <p:par>
                                <p:cTn id="45" presetID="26" presetClass="emph" presetSubtype="0" fill="hold" grpId="0" nodeType="afterEffect">
                                  <p:stCondLst>
                                    <p:cond delay="0"/>
                                  </p:stCondLst>
                                  <p:childTnLst>
                                    <p:animEffect transition="out" filter="fade">
                                      <p:cBhvr>
                                        <p:cTn id="46" dur="500" tmFilter="0, 0; .2, .5; .8, .5; 1, 0"/>
                                        <p:tgtEl>
                                          <p:spTgt spid="28"/>
                                        </p:tgtEl>
                                      </p:cBhvr>
                                    </p:animEffect>
                                    <p:animScale>
                                      <p:cBhvr>
                                        <p:cTn id="47" dur="250" autoRev="1" fill="hold"/>
                                        <p:tgtEl>
                                          <p:spTgt spid="28"/>
                                        </p:tgtEl>
                                      </p:cBhvr>
                                      <p:by x="105000" y="105000"/>
                                    </p:animScale>
                                  </p:childTnLst>
                                </p:cTn>
                              </p:par>
                            </p:childTnLst>
                          </p:cTn>
                        </p:par>
                        <p:par>
                          <p:cTn id="48" fill="hold">
                            <p:stCondLst>
                              <p:cond delay="1500"/>
                            </p:stCondLst>
                            <p:childTnLst>
                              <p:par>
                                <p:cTn id="49" presetID="26" presetClass="emph" presetSubtype="0" fill="hold" grpId="0" nodeType="afterEffect">
                                  <p:stCondLst>
                                    <p:cond delay="0"/>
                                  </p:stCondLst>
                                  <p:childTnLst>
                                    <p:animEffect transition="out" filter="fade">
                                      <p:cBhvr>
                                        <p:cTn id="50" dur="500" tmFilter="0, 0; .2, .5; .8, .5; 1, 0"/>
                                        <p:tgtEl>
                                          <p:spTgt spid="30"/>
                                        </p:tgtEl>
                                      </p:cBhvr>
                                    </p:animEffect>
                                    <p:animScale>
                                      <p:cBhvr>
                                        <p:cTn id="51" dur="250" autoRev="1" fill="hold"/>
                                        <p:tgtEl>
                                          <p:spTgt spid="3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9" grpId="0" animBg="1"/>
      <p:bldP spid="10" grpId="0" animBg="1"/>
      <p:bldP spid="11" grpId="0" animBg="1"/>
      <p:bldP spid="12" grpId="0" animBg="1"/>
      <p:bldP spid="28"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6825" y="5595938"/>
            <a:ext cx="4070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Freeform 12"/>
          <p:cNvSpPr>
            <a:spLocks/>
          </p:cNvSpPr>
          <p:nvPr/>
        </p:nvSpPr>
        <p:spPr bwMode="auto">
          <a:xfrm>
            <a:off x="2584017" y="1652274"/>
            <a:ext cx="3981840" cy="4104225"/>
          </a:xfrm>
          <a:custGeom>
            <a:avLst/>
            <a:gdLst>
              <a:gd name="T0" fmla="*/ 918 w 2296"/>
              <a:gd name="T1" fmla="*/ 0 h 2387"/>
              <a:gd name="T2" fmla="*/ 1378 w 2296"/>
              <a:gd name="T3" fmla="*/ 0 h 2387"/>
              <a:gd name="T4" fmla="*/ 2064 w 2296"/>
              <a:gd name="T5" fmla="*/ 400 h 2387"/>
              <a:gd name="T6" fmla="*/ 2294 w 2296"/>
              <a:gd name="T7" fmla="*/ 800 h 2387"/>
              <a:gd name="T8" fmla="*/ 2296 w 2296"/>
              <a:gd name="T9" fmla="*/ 1594 h 2387"/>
              <a:gd name="T10" fmla="*/ 2067 w 2296"/>
              <a:gd name="T11" fmla="*/ 1984 h 2387"/>
              <a:gd name="T12" fmla="*/ 1382 w 2296"/>
              <a:gd name="T13" fmla="*/ 2387 h 2387"/>
              <a:gd name="T14" fmla="*/ 916 w 2296"/>
              <a:gd name="T15" fmla="*/ 2387 h 2387"/>
              <a:gd name="T16" fmla="*/ 229 w 2296"/>
              <a:gd name="T17" fmla="*/ 1987 h 2387"/>
              <a:gd name="T18" fmla="*/ 0 w 2296"/>
              <a:gd name="T19" fmla="*/ 1590 h 2387"/>
              <a:gd name="T20" fmla="*/ 4 w 2296"/>
              <a:gd name="T21" fmla="*/ 796 h 2387"/>
              <a:gd name="T22" fmla="*/ 227 w 2296"/>
              <a:gd name="T23" fmla="*/ 400 h 2387"/>
              <a:gd name="T24" fmla="*/ 918 w 2296"/>
              <a:gd name="T25" fmla="*/ 0 h 23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6"/>
              <a:gd name="T40" fmla="*/ 0 h 2387"/>
              <a:gd name="T41" fmla="*/ 2296 w 2296"/>
              <a:gd name="T42" fmla="*/ 2387 h 23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6" h="2387">
                <a:moveTo>
                  <a:pt x="918" y="0"/>
                </a:moveTo>
                <a:lnTo>
                  <a:pt x="1378" y="0"/>
                </a:lnTo>
                <a:lnTo>
                  <a:pt x="2064" y="400"/>
                </a:lnTo>
                <a:lnTo>
                  <a:pt x="2294" y="800"/>
                </a:lnTo>
                <a:lnTo>
                  <a:pt x="2296" y="1594"/>
                </a:lnTo>
                <a:lnTo>
                  <a:pt x="2067" y="1984"/>
                </a:lnTo>
                <a:lnTo>
                  <a:pt x="1382" y="2387"/>
                </a:lnTo>
                <a:lnTo>
                  <a:pt x="916" y="2387"/>
                </a:lnTo>
                <a:lnTo>
                  <a:pt x="229" y="1987"/>
                </a:lnTo>
                <a:lnTo>
                  <a:pt x="0" y="1590"/>
                </a:lnTo>
                <a:lnTo>
                  <a:pt x="4" y="796"/>
                </a:lnTo>
                <a:lnTo>
                  <a:pt x="227" y="400"/>
                </a:lnTo>
                <a:lnTo>
                  <a:pt x="918" y="0"/>
                </a:lnTo>
                <a:close/>
              </a:path>
            </a:pathLst>
          </a:custGeom>
          <a:gradFill rotWithShape="0">
            <a:gsLst>
              <a:gs pos="0">
                <a:schemeClr val="bg2"/>
              </a:gs>
              <a:gs pos="100000">
                <a:srgbClr val="CECEC4"/>
              </a:gs>
            </a:gsLst>
            <a:lin ang="0" scaled="1"/>
          </a:gradFill>
          <a:ln w="9525" cap="flat">
            <a:solidFill>
              <a:srgbClr val="CECEC4"/>
            </a:solidFill>
            <a:prstDash val="solid"/>
            <a:miter lim="800000"/>
            <a:headEnd/>
            <a:tailEnd/>
          </a:ln>
          <a:scene3d>
            <a:camera prst="orthographicFront"/>
            <a:lightRig rig="threePt" dir="t"/>
          </a:scene3d>
          <a:sp3d>
            <a:bevelT prst="relaxedInset"/>
          </a:sp3d>
        </p:spPr>
        <p:txBody>
          <a:bodyPr/>
          <a:lstStyle/>
          <a:p>
            <a:pPr>
              <a:defRPr/>
            </a:pPr>
            <a:endParaRPr lang="de-DE" sz="1400" i="1">
              <a:solidFill>
                <a:srgbClr val="000000"/>
              </a:solidFill>
              <a:latin typeface="Arial" charset="0"/>
              <a:cs typeface="Arial" charset="0"/>
            </a:endParaRPr>
          </a:p>
        </p:txBody>
      </p:sp>
      <p:grpSp>
        <p:nvGrpSpPr>
          <p:cNvPr id="57" name="Gruppieren 17"/>
          <p:cNvGrpSpPr/>
          <p:nvPr/>
        </p:nvGrpSpPr>
        <p:grpSpPr>
          <a:xfrm>
            <a:off x="2683623" y="1705388"/>
            <a:ext cx="3832666" cy="3991526"/>
            <a:chOff x="2375461" y="1925730"/>
            <a:chExt cx="4080839" cy="4249739"/>
          </a:xfrm>
          <a:scene3d>
            <a:camera prst="orthographicFront"/>
            <a:lightRig rig="balanced" dir="t"/>
          </a:scene3d>
        </p:grpSpPr>
        <p:sp>
          <p:nvSpPr>
            <p:cNvPr id="58" name="AutoShape 4"/>
            <p:cNvSpPr>
              <a:spLocks noChangeArrowheads="1"/>
            </p:cNvSpPr>
            <p:nvPr/>
          </p:nvSpPr>
          <p:spPr bwMode="auto">
            <a:xfrm>
              <a:off x="3602577" y="1925730"/>
              <a:ext cx="1633767" cy="1416103"/>
            </a:xfrm>
            <a:prstGeom prst="hexagon">
              <a:avLst>
                <a:gd name="adj" fmla="val 28862"/>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59" name="AutoShape 5"/>
            <p:cNvSpPr>
              <a:spLocks noChangeArrowheads="1"/>
            </p:cNvSpPr>
            <p:nvPr/>
          </p:nvSpPr>
          <p:spPr bwMode="auto">
            <a:xfrm>
              <a:off x="3599713" y="3347560"/>
              <a:ext cx="1636631" cy="1416103"/>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61" name="AutoShape 6"/>
            <p:cNvSpPr>
              <a:spLocks noChangeArrowheads="1"/>
            </p:cNvSpPr>
            <p:nvPr/>
          </p:nvSpPr>
          <p:spPr bwMode="auto">
            <a:xfrm>
              <a:off x="2378325" y="2640225"/>
              <a:ext cx="1633767" cy="1416103"/>
            </a:xfrm>
            <a:prstGeom prst="hexagon">
              <a:avLst>
                <a:gd name="adj" fmla="val 28862"/>
                <a:gd name="vf" fmla="val 115470"/>
              </a:avLst>
            </a:prstGeom>
            <a:gradFill rotWithShape="1">
              <a:gsLst>
                <a:gs pos="0">
                  <a:srgbClr val="EDEDE7"/>
                </a:gs>
                <a:gs pos="100000">
                  <a:srgbClr val="CCCCBC"/>
                </a:gs>
              </a:gsLst>
              <a:lin ang="2700000" scaled="1"/>
            </a:gradFill>
            <a:ln w="9525">
              <a:solidFill>
                <a:srgbClr val="9D9D9D"/>
              </a:solidFill>
              <a:miter lim="800000"/>
              <a:headEnd/>
              <a:tailEnd/>
            </a:ln>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62" name="AutoShape 7"/>
            <p:cNvSpPr>
              <a:spLocks noChangeArrowheads="1"/>
            </p:cNvSpPr>
            <p:nvPr/>
          </p:nvSpPr>
          <p:spPr bwMode="auto">
            <a:xfrm>
              <a:off x="2375461" y="4050600"/>
              <a:ext cx="1636631" cy="1416103"/>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63" name="AutoShape 8"/>
            <p:cNvSpPr>
              <a:spLocks noChangeArrowheads="1"/>
            </p:cNvSpPr>
            <p:nvPr/>
          </p:nvSpPr>
          <p:spPr bwMode="auto">
            <a:xfrm>
              <a:off x="3599713" y="4757935"/>
              <a:ext cx="1636631" cy="1417534"/>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64" name="AutoShape 9"/>
            <p:cNvSpPr>
              <a:spLocks noChangeArrowheads="1"/>
            </p:cNvSpPr>
            <p:nvPr/>
          </p:nvSpPr>
          <p:spPr bwMode="auto">
            <a:xfrm>
              <a:off x="4821101" y="2640225"/>
              <a:ext cx="1635199" cy="1416103"/>
            </a:xfrm>
            <a:prstGeom prst="hexagon">
              <a:avLst>
                <a:gd name="adj" fmla="val 28862"/>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65" name="AutoShape 10"/>
            <p:cNvSpPr>
              <a:spLocks noChangeArrowheads="1"/>
            </p:cNvSpPr>
            <p:nvPr/>
          </p:nvSpPr>
          <p:spPr bwMode="auto">
            <a:xfrm>
              <a:off x="4819669" y="4050600"/>
              <a:ext cx="1636631" cy="1416103"/>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grpSp>
      <p:sp>
        <p:nvSpPr>
          <p:cNvPr id="14345" name="AutoShape 52"/>
          <p:cNvSpPr>
            <a:spLocks noChangeArrowheads="1"/>
          </p:cNvSpPr>
          <p:nvPr/>
        </p:nvSpPr>
        <p:spPr bwMode="auto">
          <a:xfrm>
            <a:off x="2689225" y="2368550"/>
            <a:ext cx="1531938" cy="1330325"/>
          </a:xfrm>
          <a:prstGeom prst="hexagon">
            <a:avLst>
              <a:gd name="adj" fmla="val 28789"/>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4346" name="AutoShape 53"/>
          <p:cNvSpPr>
            <a:spLocks noChangeArrowheads="1"/>
          </p:cNvSpPr>
          <p:nvPr/>
        </p:nvSpPr>
        <p:spPr bwMode="auto">
          <a:xfrm>
            <a:off x="3822700" y="4367213"/>
            <a:ext cx="1554163" cy="1331912"/>
          </a:xfrm>
          <a:prstGeom prst="hexagon">
            <a:avLst>
              <a:gd name="adj" fmla="val 29172"/>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4347" name="AutoShape 54"/>
          <p:cNvSpPr>
            <a:spLocks noChangeArrowheads="1"/>
          </p:cNvSpPr>
          <p:nvPr/>
        </p:nvSpPr>
        <p:spPr bwMode="auto">
          <a:xfrm>
            <a:off x="4979988" y="2371725"/>
            <a:ext cx="1530350" cy="1330325"/>
          </a:xfrm>
          <a:prstGeom prst="hexagon">
            <a:avLst>
              <a:gd name="adj" fmla="val 28759"/>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4348" name="AutoShape 53"/>
          <p:cNvSpPr>
            <a:spLocks noChangeArrowheads="1"/>
          </p:cNvSpPr>
          <p:nvPr/>
        </p:nvSpPr>
        <p:spPr bwMode="auto">
          <a:xfrm>
            <a:off x="2660650" y="3697288"/>
            <a:ext cx="1554163" cy="1331912"/>
          </a:xfrm>
          <a:prstGeom prst="hexagon">
            <a:avLst>
              <a:gd name="adj" fmla="val 29172"/>
              <a:gd name="vf" fmla="val 115470"/>
            </a:avLst>
          </a:prstGeom>
          <a:solidFill>
            <a:srgbClr val="0161B2">
              <a:alpha val="43921"/>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4349" name="AutoShape 52"/>
          <p:cNvSpPr>
            <a:spLocks noChangeArrowheads="1"/>
          </p:cNvSpPr>
          <p:nvPr/>
        </p:nvSpPr>
        <p:spPr bwMode="auto">
          <a:xfrm>
            <a:off x="3835400" y="3035300"/>
            <a:ext cx="1530350" cy="1330325"/>
          </a:xfrm>
          <a:prstGeom prst="hexagon">
            <a:avLst>
              <a:gd name="adj" fmla="val 28759"/>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4350" name="AutoShape 52"/>
          <p:cNvSpPr>
            <a:spLocks noChangeArrowheads="1"/>
          </p:cNvSpPr>
          <p:nvPr/>
        </p:nvSpPr>
        <p:spPr bwMode="auto">
          <a:xfrm>
            <a:off x="3829050" y="1700213"/>
            <a:ext cx="1531938" cy="1330325"/>
          </a:xfrm>
          <a:prstGeom prst="hexagon">
            <a:avLst>
              <a:gd name="adj" fmla="val 28789"/>
              <a:gd name="vf" fmla="val 115470"/>
            </a:avLst>
          </a:prstGeom>
          <a:solidFill>
            <a:srgbClr val="0161B2">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4351" name="AutoShape 52"/>
          <p:cNvSpPr>
            <a:spLocks noChangeArrowheads="1"/>
          </p:cNvSpPr>
          <p:nvPr/>
        </p:nvSpPr>
        <p:spPr bwMode="auto">
          <a:xfrm>
            <a:off x="4984750" y="3697288"/>
            <a:ext cx="1531938" cy="1330325"/>
          </a:xfrm>
          <a:prstGeom prst="hexagon">
            <a:avLst>
              <a:gd name="adj" fmla="val 28789"/>
              <a:gd name="vf" fmla="val 115470"/>
            </a:avLst>
          </a:prstGeom>
          <a:solidFill>
            <a:srgbClr val="0161B2">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4352" name="Oval 19"/>
          <p:cNvSpPr>
            <a:spLocks noChangeArrowheads="1"/>
          </p:cNvSpPr>
          <p:nvPr/>
        </p:nvSpPr>
        <p:spPr bwMode="auto">
          <a:xfrm>
            <a:off x="4027488" y="1757363"/>
            <a:ext cx="1144587" cy="1143000"/>
          </a:xfrm>
          <a:prstGeom prst="ellipse">
            <a:avLst/>
          </a:prstGeom>
          <a:gradFill rotWithShape="1">
            <a:gsLst>
              <a:gs pos="0">
                <a:srgbClr val="0161B2"/>
              </a:gs>
              <a:gs pos="100000">
                <a:srgbClr val="004074"/>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4353" name="Oval 20"/>
          <p:cNvSpPr>
            <a:spLocks noChangeArrowheads="1"/>
          </p:cNvSpPr>
          <p:nvPr/>
        </p:nvSpPr>
        <p:spPr bwMode="auto">
          <a:xfrm>
            <a:off x="4484688" y="1833563"/>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tr-TR" sz="1400" b="1" i="1">
                <a:solidFill>
                  <a:srgbClr val="000000"/>
                </a:solidFill>
                <a:latin typeface="Arial" panose="020B0604020202020204" pitchFamily="34" charset="0"/>
              </a:rPr>
              <a:t>1</a:t>
            </a:r>
          </a:p>
        </p:txBody>
      </p:sp>
      <p:sp>
        <p:nvSpPr>
          <p:cNvPr id="14354" name="Oval 18"/>
          <p:cNvSpPr>
            <a:spLocks noChangeArrowheads="1"/>
          </p:cNvSpPr>
          <p:nvPr/>
        </p:nvSpPr>
        <p:spPr bwMode="auto">
          <a:xfrm>
            <a:off x="5170488" y="3746500"/>
            <a:ext cx="1144587" cy="1143000"/>
          </a:xfrm>
          <a:prstGeom prst="ellipse">
            <a:avLst/>
          </a:prstGeom>
          <a:gradFill rotWithShape="1">
            <a:gsLst>
              <a:gs pos="0">
                <a:srgbClr val="0161B2"/>
              </a:gs>
              <a:gs pos="100000">
                <a:srgbClr val="004074"/>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4355" name="Oval 22"/>
          <p:cNvSpPr>
            <a:spLocks noChangeArrowheads="1"/>
          </p:cNvSpPr>
          <p:nvPr/>
        </p:nvSpPr>
        <p:spPr bwMode="auto">
          <a:xfrm>
            <a:off x="5627688" y="3821113"/>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tr-TR" sz="1400" b="1" i="1">
                <a:solidFill>
                  <a:srgbClr val="000000"/>
                </a:solidFill>
                <a:latin typeface="Arial" panose="020B0604020202020204" pitchFamily="34" charset="0"/>
              </a:rPr>
              <a:t>3</a:t>
            </a:r>
          </a:p>
        </p:txBody>
      </p:sp>
      <p:sp>
        <p:nvSpPr>
          <p:cNvPr id="14356" name="Oval 16"/>
          <p:cNvSpPr>
            <a:spLocks noChangeArrowheads="1"/>
          </p:cNvSpPr>
          <p:nvPr/>
        </p:nvSpPr>
        <p:spPr bwMode="auto">
          <a:xfrm>
            <a:off x="2874963" y="3756025"/>
            <a:ext cx="1144587" cy="1144588"/>
          </a:xfrm>
          <a:prstGeom prst="ellipse">
            <a:avLst/>
          </a:prstGeom>
          <a:gradFill rotWithShape="1">
            <a:gsLst>
              <a:gs pos="0">
                <a:srgbClr val="0161B2"/>
              </a:gs>
              <a:gs pos="100000">
                <a:srgbClr val="004074"/>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4357" name="Oval 21"/>
          <p:cNvSpPr>
            <a:spLocks noChangeArrowheads="1"/>
          </p:cNvSpPr>
          <p:nvPr/>
        </p:nvSpPr>
        <p:spPr bwMode="auto">
          <a:xfrm>
            <a:off x="3332163" y="3846513"/>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tr-TR" sz="1400" b="1" i="1">
                <a:solidFill>
                  <a:srgbClr val="000000"/>
                </a:solidFill>
                <a:latin typeface="Arial" panose="020B0604020202020204" pitchFamily="34" charset="0"/>
              </a:rPr>
              <a:t>2</a:t>
            </a:r>
          </a:p>
        </p:txBody>
      </p:sp>
      <p:sp>
        <p:nvSpPr>
          <p:cNvPr id="14358" name="Rectangle 9"/>
          <p:cNvSpPr>
            <a:spLocks noChangeArrowheads="1"/>
          </p:cNvSpPr>
          <p:nvPr/>
        </p:nvSpPr>
        <p:spPr bwMode="gray">
          <a:xfrm>
            <a:off x="4140200" y="3627438"/>
            <a:ext cx="9271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400" b="1" i="1">
                <a:solidFill>
                  <a:srgbClr val="000000"/>
                </a:solidFill>
              </a:rPr>
              <a:t>Kişisel </a:t>
            </a:r>
          </a:p>
          <a:p>
            <a:pPr algn="ctr" eaLnBrk="0" hangingPunct="0">
              <a:spcBef>
                <a:spcPct val="0"/>
              </a:spcBef>
              <a:buFontTx/>
              <a:buNone/>
            </a:pPr>
            <a:r>
              <a:rPr lang="tr-TR" altLang="tr-TR" sz="1400" b="1" i="1">
                <a:solidFill>
                  <a:srgbClr val="000000"/>
                </a:solidFill>
              </a:rPr>
              <a:t>Koruyucuları</a:t>
            </a:r>
            <a:endParaRPr lang="de-DE" altLang="tr-TR" sz="1400" b="1" i="1">
              <a:solidFill>
                <a:srgbClr val="000000"/>
              </a:solidFill>
            </a:endParaRPr>
          </a:p>
        </p:txBody>
      </p:sp>
      <p:sp>
        <p:nvSpPr>
          <p:cNvPr id="14359" name="Rectangle 9"/>
          <p:cNvSpPr>
            <a:spLocks noChangeArrowheads="1"/>
          </p:cNvSpPr>
          <p:nvPr/>
        </p:nvSpPr>
        <p:spPr bwMode="gray">
          <a:xfrm>
            <a:off x="5310188" y="2871788"/>
            <a:ext cx="92868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400" b="1" i="1">
                <a:solidFill>
                  <a:srgbClr val="000000"/>
                </a:solidFill>
              </a:rPr>
              <a:t>Tozlar-Toksinler</a:t>
            </a:r>
            <a:endParaRPr lang="de-DE" altLang="tr-TR" sz="1400" b="1" i="1">
              <a:solidFill>
                <a:srgbClr val="000000"/>
              </a:solidFill>
            </a:endParaRPr>
          </a:p>
        </p:txBody>
      </p:sp>
      <p:sp>
        <p:nvSpPr>
          <p:cNvPr id="14360" name="Rectangle 9"/>
          <p:cNvSpPr>
            <a:spLocks noChangeArrowheads="1"/>
          </p:cNvSpPr>
          <p:nvPr/>
        </p:nvSpPr>
        <p:spPr bwMode="gray">
          <a:xfrm>
            <a:off x="4124325" y="4911725"/>
            <a:ext cx="9286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400" b="1" i="1">
                <a:solidFill>
                  <a:srgbClr val="000000"/>
                </a:solidFill>
              </a:rPr>
              <a:t>Temizlik-Bakım</a:t>
            </a:r>
            <a:endParaRPr lang="de-DE" altLang="tr-TR" sz="1400" b="1" i="1">
              <a:solidFill>
                <a:srgbClr val="000000"/>
              </a:solidFill>
            </a:endParaRPr>
          </a:p>
        </p:txBody>
      </p:sp>
      <p:sp>
        <p:nvSpPr>
          <p:cNvPr id="14361" name="Rectangle 9"/>
          <p:cNvSpPr>
            <a:spLocks noChangeArrowheads="1"/>
          </p:cNvSpPr>
          <p:nvPr/>
        </p:nvSpPr>
        <p:spPr bwMode="gray">
          <a:xfrm>
            <a:off x="2965450" y="2884488"/>
            <a:ext cx="9286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400" b="1" i="1">
                <a:solidFill>
                  <a:srgbClr val="000000"/>
                </a:solidFill>
              </a:rPr>
              <a:t>Gürültü-Titreşim</a:t>
            </a:r>
            <a:endParaRPr lang="de-DE" altLang="tr-TR" sz="1400" b="1" i="1">
              <a:solidFill>
                <a:srgbClr val="000000"/>
              </a:solidFill>
            </a:endParaRPr>
          </a:p>
        </p:txBody>
      </p:sp>
      <p:sp>
        <p:nvSpPr>
          <p:cNvPr id="14362" name="Text Box 19"/>
          <p:cNvSpPr txBox="1">
            <a:spLocks noChangeArrowheads="1"/>
          </p:cNvSpPr>
          <p:nvPr/>
        </p:nvSpPr>
        <p:spPr bwMode="gray">
          <a:xfrm>
            <a:off x="4062413" y="2151063"/>
            <a:ext cx="10985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de-DE" altLang="tr-TR" sz="1400" b="1" i="1">
                <a:solidFill>
                  <a:srgbClr val="FFFFFF"/>
                </a:solidFill>
              </a:rPr>
              <a:t>Hava Koşulları</a:t>
            </a:r>
            <a:r>
              <a:rPr lang="tr-TR" altLang="tr-TR" sz="1400" b="1" i="1">
                <a:solidFill>
                  <a:srgbClr val="FFFFFF"/>
                </a:solidFill>
              </a:rPr>
              <a:t> (Sıcaklık-Nem)</a:t>
            </a:r>
            <a:endParaRPr lang="tr-TR" altLang="tr-TR" sz="1400" b="1" i="1" noProof="1">
              <a:solidFill>
                <a:srgbClr val="FFFFFF"/>
              </a:solidFill>
            </a:endParaRPr>
          </a:p>
        </p:txBody>
      </p:sp>
      <p:sp>
        <p:nvSpPr>
          <p:cNvPr id="14363" name="Text Box 19"/>
          <p:cNvSpPr txBox="1">
            <a:spLocks noChangeArrowheads="1"/>
          </p:cNvSpPr>
          <p:nvPr/>
        </p:nvSpPr>
        <p:spPr bwMode="gray">
          <a:xfrm>
            <a:off x="5159375" y="4154488"/>
            <a:ext cx="12017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1400" b="1" i="1">
                <a:solidFill>
                  <a:srgbClr val="FFFFFF"/>
                </a:solidFill>
              </a:rPr>
              <a:t>Renkler</a:t>
            </a:r>
            <a:endParaRPr lang="tr-TR" altLang="tr-TR" sz="1400" b="1" i="1" noProof="1">
              <a:solidFill>
                <a:srgbClr val="FFFFFF"/>
              </a:solidFill>
            </a:endParaRPr>
          </a:p>
        </p:txBody>
      </p:sp>
      <p:sp>
        <p:nvSpPr>
          <p:cNvPr id="14364" name="Text Box 19"/>
          <p:cNvSpPr txBox="1">
            <a:spLocks noChangeArrowheads="1"/>
          </p:cNvSpPr>
          <p:nvPr/>
        </p:nvSpPr>
        <p:spPr bwMode="gray">
          <a:xfrm>
            <a:off x="3048000" y="4230688"/>
            <a:ext cx="7905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1400" b="1" i="1">
                <a:solidFill>
                  <a:srgbClr val="FFFFFF"/>
                </a:solidFill>
              </a:rPr>
              <a:t>Aydınlatma</a:t>
            </a:r>
            <a:endParaRPr lang="tr-TR" altLang="tr-TR" sz="1400" b="1" i="1" noProof="1">
              <a:solidFill>
                <a:srgbClr val="FFFFFF"/>
              </a:solidFill>
            </a:endParaRPr>
          </a:p>
        </p:txBody>
      </p:sp>
      <p:sp>
        <p:nvSpPr>
          <p:cNvPr id="14365" name="Text Box 13"/>
          <p:cNvSpPr txBox="1">
            <a:spLocks noChangeArrowheads="1"/>
          </p:cNvSpPr>
          <p:nvPr/>
        </p:nvSpPr>
        <p:spPr bwMode="gray">
          <a:xfrm>
            <a:off x="5878513" y="1631950"/>
            <a:ext cx="3003550" cy="430213"/>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1400" noProof="1"/>
              <a:t>Çalışanlar çevre ve iklim değişikliklerine adaptasyonda zorlanırlar. </a:t>
            </a:r>
          </a:p>
        </p:txBody>
      </p:sp>
      <p:sp>
        <p:nvSpPr>
          <p:cNvPr id="90" name="Text Box 14"/>
          <p:cNvSpPr txBox="1">
            <a:spLocks noChangeArrowheads="1"/>
          </p:cNvSpPr>
          <p:nvPr/>
        </p:nvSpPr>
        <p:spPr bwMode="gray">
          <a:xfrm>
            <a:off x="6303963" y="4970463"/>
            <a:ext cx="2725737" cy="1077912"/>
          </a:xfrm>
          <a:prstGeom prst="rect">
            <a:avLst/>
          </a:prstGeom>
          <a:noFill/>
          <a:ln w="9525">
            <a:solidFill>
              <a:schemeClr val="bg1">
                <a:lumMod val="65000"/>
              </a:schemeClr>
            </a:solidFill>
            <a:miter lim="800000"/>
            <a:headEnd/>
            <a:tailEnd/>
          </a:ln>
        </p:spPr>
        <p:txBody>
          <a:bodyPr lIns="0" tIns="0" rIns="0" bIns="0">
            <a:spAutoFit/>
          </a:bodyPr>
          <a:lstStyle>
            <a:lvl1pPr defTabSz="801688" eaLnBrk="0" hangingPunct="0">
              <a:defRPr>
                <a:solidFill>
                  <a:schemeClr val="tx1"/>
                </a:solidFill>
                <a:latin typeface="Arial" pitchFamily="34" charset="0"/>
                <a:cs typeface="Arial" pitchFamily="34" charset="0"/>
              </a:defRPr>
            </a:lvl1pPr>
            <a:lvl2pPr marL="742950" indent="-285750" defTabSz="801688" eaLnBrk="0" hangingPunct="0">
              <a:defRPr>
                <a:solidFill>
                  <a:schemeClr val="tx1"/>
                </a:solidFill>
                <a:latin typeface="Arial" pitchFamily="34" charset="0"/>
                <a:cs typeface="Arial" pitchFamily="34" charset="0"/>
              </a:defRPr>
            </a:lvl2pPr>
            <a:lvl3pPr marL="1143000" indent="-228600" defTabSz="801688" eaLnBrk="0" hangingPunct="0">
              <a:defRPr>
                <a:solidFill>
                  <a:schemeClr val="tx1"/>
                </a:solidFill>
                <a:latin typeface="Arial" pitchFamily="34" charset="0"/>
                <a:cs typeface="Arial" pitchFamily="34" charset="0"/>
              </a:defRPr>
            </a:lvl3pPr>
            <a:lvl4pPr marL="1600200" indent="-228600" defTabSz="801688" eaLnBrk="0" hangingPunct="0">
              <a:defRPr>
                <a:solidFill>
                  <a:schemeClr val="tx1"/>
                </a:solidFill>
                <a:latin typeface="Arial" pitchFamily="34" charset="0"/>
                <a:cs typeface="Arial" pitchFamily="34" charset="0"/>
              </a:defRPr>
            </a:lvl4pPr>
            <a:lvl5pPr marL="2057400" indent="-228600" defTabSz="801688" eaLnBrk="0" hangingPunct="0">
              <a:defRPr>
                <a:solidFill>
                  <a:schemeClr val="tx1"/>
                </a:solidFill>
                <a:latin typeface="Arial" pitchFamily="34" charset="0"/>
                <a:cs typeface="Arial" pitchFamily="34" charset="0"/>
              </a:defRPr>
            </a:lvl5pPr>
            <a:lvl6pPr marL="2514600" indent="-228600" defTabSz="8016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016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016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01688"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Aft>
                <a:spcPct val="40000"/>
              </a:spcAft>
              <a:defRPr/>
            </a:pPr>
            <a:r>
              <a:rPr lang="tr-TR" altLang="tr-TR" sz="1400" noProof="1" smtClean="0">
                <a:solidFill>
                  <a:srgbClr val="080808"/>
                </a:solidFill>
                <a:latin typeface="Calibri" pitchFamily="34" charset="0"/>
              </a:rPr>
              <a:t>Endüstride renklerdirmede amaç çalışma alanının </a:t>
            </a:r>
            <a:r>
              <a:rPr lang="tr-TR" altLang="tr-TR" sz="1400" b="1" noProof="1" smtClean="0">
                <a:solidFill>
                  <a:srgbClr val="080808"/>
                </a:solidFill>
                <a:latin typeface="Calibri" pitchFamily="34" charset="0"/>
              </a:rPr>
              <a:t>renk ahengini </a:t>
            </a:r>
            <a:r>
              <a:rPr lang="tr-TR" altLang="tr-TR" sz="1400" noProof="1" smtClean="0">
                <a:solidFill>
                  <a:srgbClr val="080808"/>
                </a:solidFill>
                <a:latin typeface="Calibri" pitchFamily="34" charset="0"/>
              </a:rPr>
              <a:t>sağlamak, </a:t>
            </a:r>
            <a:r>
              <a:rPr lang="tr-TR" altLang="tr-TR" sz="1400" b="1" noProof="1" smtClean="0">
                <a:solidFill>
                  <a:srgbClr val="080808"/>
                </a:solidFill>
                <a:latin typeface="Calibri" pitchFamily="34" charset="0"/>
              </a:rPr>
              <a:t>aydınlatma</a:t>
            </a:r>
            <a:r>
              <a:rPr lang="tr-TR" altLang="tr-TR" sz="1400" noProof="1" smtClean="0">
                <a:solidFill>
                  <a:srgbClr val="080808"/>
                </a:solidFill>
                <a:latin typeface="Calibri" pitchFamily="34" charset="0"/>
              </a:rPr>
              <a:t>yı artırmak ve renkleri </a:t>
            </a:r>
            <a:r>
              <a:rPr lang="tr-TR" altLang="tr-TR" sz="1400" b="1" noProof="1" smtClean="0">
                <a:solidFill>
                  <a:srgbClr val="080808"/>
                </a:solidFill>
                <a:latin typeface="Calibri" pitchFamily="34" charset="0"/>
              </a:rPr>
              <a:t>uyarı işareti </a:t>
            </a:r>
            <a:r>
              <a:rPr lang="tr-TR" altLang="tr-TR" sz="1400" noProof="1" smtClean="0">
                <a:solidFill>
                  <a:srgbClr val="080808"/>
                </a:solidFill>
                <a:latin typeface="Calibri" pitchFamily="34" charset="0"/>
              </a:rPr>
              <a:t>olarak kullanmaktır. </a:t>
            </a:r>
          </a:p>
        </p:txBody>
      </p:sp>
      <p:sp>
        <p:nvSpPr>
          <p:cNvPr id="14367" name="Text Box 19"/>
          <p:cNvSpPr txBox="1">
            <a:spLocks noChangeArrowheads="1"/>
          </p:cNvSpPr>
          <p:nvPr/>
        </p:nvSpPr>
        <p:spPr bwMode="gray">
          <a:xfrm>
            <a:off x="231775" y="1517650"/>
            <a:ext cx="2705100" cy="646113"/>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1400" noProof="1"/>
              <a:t>Çalışanlar, kendilerini rahat hissettikleri is koşullarında daha verimli çalışabilirler. </a:t>
            </a:r>
          </a:p>
        </p:txBody>
      </p:sp>
      <p:sp>
        <p:nvSpPr>
          <p:cNvPr id="92" name="Text Box 20"/>
          <p:cNvSpPr txBox="1">
            <a:spLocks noChangeArrowheads="1"/>
          </p:cNvSpPr>
          <p:nvPr/>
        </p:nvSpPr>
        <p:spPr bwMode="gray">
          <a:xfrm>
            <a:off x="228600" y="4913313"/>
            <a:ext cx="2527300" cy="862012"/>
          </a:xfrm>
          <a:prstGeom prst="rect">
            <a:avLst/>
          </a:prstGeom>
          <a:noFill/>
          <a:ln w="9525">
            <a:solidFill>
              <a:schemeClr val="bg1">
                <a:lumMod val="65000"/>
              </a:schemeClr>
            </a:solidFill>
            <a:miter lim="800000"/>
            <a:headEnd/>
            <a:tailEnd/>
          </a:ln>
        </p:spPr>
        <p:txBody>
          <a:bodyPr lIns="0" tIns="0" rIns="0" bIns="0">
            <a:spAutoFit/>
          </a:bodyPr>
          <a:lstStyle>
            <a:lvl1pPr defTabSz="801688" eaLnBrk="0" hangingPunct="0">
              <a:defRPr>
                <a:solidFill>
                  <a:schemeClr val="tx1"/>
                </a:solidFill>
                <a:latin typeface="Arial" pitchFamily="34" charset="0"/>
                <a:cs typeface="Arial" pitchFamily="34" charset="0"/>
              </a:defRPr>
            </a:lvl1pPr>
            <a:lvl2pPr marL="742950" indent="-285750" defTabSz="801688" eaLnBrk="0" hangingPunct="0">
              <a:defRPr>
                <a:solidFill>
                  <a:schemeClr val="tx1"/>
                </a:solidFill>
                <a:latin typeface="Arial" pitchFamily="34" charset="0"/>
                <a:cs typeface="Arial" pitchFamily="34" charset="0"/>
              </a:defRPr>
            </a:lvl2pPr>
            <a:lvl3pPr marL="1143000" indent="-228600" defTabSz="801688" eaLnBrk="0" hangingPunct="0">
              <a:defRPr>
                <a:solidFill>
                  <a:schemeClr val="tx1"/>
                </a:solidFill>
                <a:latin typeface="Arial" pitchFamily="34" charset="0"/>
                <a:cs typeface="Arial" pitchFamily="34" charset="0"/>
              </a:defRPr>
            </a:lvl3pPr>
            <a:lvl4pPr marL="1600200" indent="-228600" defTabSz="801688" eaLnBrk="0" hangingPunct="0">
              <a:defRPr>
                <a:solidFill>
                  <a:schemeClr val="tx1"/>
                </a:solidFill>
                <a:latin typeface="Arial" pitchFamily="34" charset="0"/>
                <a:cs typeface="Arial" pitchFamily="34" charset="0"/>
              </a:defRPr>
            </a:lvl4pPr>
            <a:lvl5pPr marL="2057400" indent="-228600" defTabSz="801688" eaLnBrk="0" hangingPunct="0">
              <a:defRPr>
                <a:solidFill>
                  <a:schemeClr val="tx1"/>
                </a:solidFill>
                <a:latin typeface="Arial" pitchFamily="34" charset="0"/>
                <a:cs typeface="Arial" pitchFamily="34" charset="0"/>
              </a:defRPr>
            </a:lvl5pPr>
            <a:lvl6pPr marL="2514600" indent="-228600" defTabSz="8016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016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016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01688"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Aft>
                <a:spcPct val="40000"/>
              </a:spcAft>
              <a:defRPr/>
            </a:pPr>
            <a:r>
              <a:rPr lang="tr-TR" altLang="tr-TR" sz="1400" noProof="1" smtClean="0">
                <a:solidFill>
                  <a:srgbClr val="080808"/>
                </a:solidFill>
                <a:latin typeface="Calibri" pitchFamily="34" charset="0"/>
              </a:rPr>
              <a:t>Aydınlatması iyi olmayan çalışma ortamında, </a:t>
            </a:r>
            <a:r>
              <a:rPr lang="tr-TR" altLang="tr-TR" sz="1400" b="1" noProof="1" smtClean="0">
                <a:solidFill>
                  <a:srgbClr val="080808"/>
                </a:solidFill>
                <a:latin typeface="Calibri" pitchFamily="34" charset="0"/>
              </a:rPr>
              <a:t>göz bozuklukları, kazalar ve malzeme kayıpları </a:t>
            </a:r>
            <a:r>
              <a:rPr lang="tr-TR" altLang="tr-TR" sz="1400" noProof="1" smtClean="0">
                <a:solidFill>
                  <a:srgbClr val="080808"/>
                </a:solidFill>
                <a:latin typeface="Calibri" pitchFamily="34" charset="0"/>
              </a:rPr>
              <a:t>meydana gelir ve </a:t>
            </a:r>
            <a:r>
              <a:rPr lang="tr-TR" altLang="tr-TR" sz="1400" b="1" noProof="1" smtClean="0">
                <a:solidFill>
                  <a:srgbClr val="080808"/>
                </a:solidFill>
                <a:latin typeface="Calibri" pitchFamily="34" charset="0"/>
              </a:rPr>
              <a:t>üretim yavaşlar.</a:t>
            </a:r>
          </a:p>
        </p:txBody>
      </p:sp>
      <p:sp>
        <p:nvSpPr>
          <p:cNvPr id="93" name="Rectangle 31"/>
          <p:cNvSpPr txBox="1">
            <a:spLocks noChangeArrowheads="1"/>
          </p:cNvSpPr>
          <p:nvPr/>
        </p:nvSpPr>
        <p:spPr bwMode="gray">
          <a:xfrm>
            <a:off x="0" y="162966"/>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effectLst>
                  <a:innerShdw blurRad="63500" dist="50800" dir="8100000">
                    <a:prstClr val="black">
                      <a:alpha val="50000"/>
                    </a:prstClr>
                  </a:innerShdw>
                </a:effectLst>
                <a:latin typeface="+mn-lt"/>
                <a:cs typeface="Calibri" pitchFamily="34" charset="0"/>
              </a:rPr>
              <a:t>İŞYERİ ÇALIŞMA ORTAMI</a:t>
            </a:r>
            <a:endParaRPr lang="en-GB" sz="3200" noProof="1" smtClean="0">
              <a:effectLst>
                <a:innerShdw blurRad="63500" dist="50800" dir="8100000">
                  <a:prstClr val="black">
                    <a:alpha val="50000"/>
                  </a:prstClr>
                </a:innerShdw>
              </a:effectLst>
              <a:latin typeface="+mn-lt"/>
              <a:cs typeface="Calibri" pitchFamily="34" charset="0"/>
            </a:endParaRPr>
          </a:p>
        </p:txBody>
      </p:sp>
      <p:sp>
        <p:nvSpPr>
          <p:cNvPr id="14370" name="Oval 20"/>
          <p:cNvSpPr>
            <a:spLocks noChangeArrowheads="1"/>
          </p:cNvSpPr>
          <p:nvPr/>
        </p:nvSpPr>
        <p:spPr bwMode="auto">
          <a:xfrm>
            <a:off x="3313113" y="2606675"/>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i="1">
                <a:solidFill>
                  <a:srgbClr val="000000"/>
                </a:solidFill>
                <a:latin typeface="Arial" panose="020B0604020202020204" pitchFamily="34" charset="0"/>
              </a:rPr>
              <a:t>4</a:t>
            </a:r>
            <a:endParaRPr lang="de-DE" altLang="tr-TR" sz="1400" b="1" i="1">
              <a:solidFill>
                <a:srgbClr val="000000"/>
              </a:solidFill>
              <a:latin typeface="Arial" panose="020B0604020202020204" pitchFamily="34" charset="0"/>
            </a:endParaRPr>
          </a:p>
        </p:txBody>
      </p:sp>
      <p:sp>
        <p:nvSpPr>
          <p:cNvPr id="14371" name="Oval 20"/>
          <p:cNvSpPr>
            <a:spLocks noChangeArrowheads="1"/>
          </p:cNvSpPr>
          <p:nvPr/>
        </p:nvSpPr>
        <p:spPr bwMode="auto">
          <a:xfrm>
            <a:off x="5719763" y="2520950"/>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i="1">
                <a:solidFill>
                  <a:srgbClr val="000000"/>
                </a:solidFill>
                <a:latin typeface="Arial" panose="020B0604020202020204" pitchFamily="34" charset="0"/>
              </a:rPr>
              <a:t>5</a:t>
            </a:r>
            <a:endParaRPr lang="de-DE" altLang="tr-TR" sz="1400" b="1" i="1">
              <a:solidFill>
                <a:srgbClr val="000000"/>
              </a:solidFill>
              <a:latin typeface="Arial" panose="020B0604020202020204" pitchFamily="34" charset="0"/>
            </a:endParaRPr>
          </a:p>
        </p:txBody>
      </p:sp>
      <p:sp>
        <p:nvSpPr>
          <p:cNvPr id="14372" name="Oval 20"/>
          <p:cNvSpPr>
            <a:spLocks noChangeArrowheads="1"/>
          </p:cNvSpPr>
          <p:nvPr/>
        </p:nvSpPr>
        <p:spPr bwMode="auto">
          <a:xfrm>
            <a:off x="4456113" y="3198813"/>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i="1">
                <a:solidFill>
                  <a:srgbClr val="000000"/>
                </a:solidFill>
                <a:latin typeface="Arial" panose="020B0604020202020204" pitchFamily="34" charset="0"/>
              </a:rPr>
              <a:t>6</a:t>
            </a:r>
            <a:endParaRPr lang="de-DE" altLang="tr-TR" sz="1400" b="1" i="1">
              <a:solidFill>
                <a:srgbClr val="000000"/>
              </a:solidFill>
              <a:latin typeface="Arial" panose="020B0604020202020204" pitchFamily="34" charset="0"/>
            </a:endParaRPr>
          </a:p>
        </p:txBody>
      </p:sp>
      <p:sp>
        <p:nvSpPr>
          <p:cNvPr id="14373" name="Oval 20"/>
          <p:cNvSpPr>
            <a:spLocks noChangeArrowheads="1"/>
          </p:cNvSpPr>
          <p:nvPr/>
        </p:nvSpPr>
        <p:spPr bwMode="auto">
          <a:xfrm>
            <a:off x="4456113" y="4519613"/>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i="1">
                <a:solidFill>
                  <a:srgbClr val="000000"/>
                </a:solidFill>
                <a:latin typeface="Arial" panose="020B0604020202020204" pitchFamily="34" charset="0"/>
              </a:rPr>
              <a:t>7</a:t>
            </a:r>
            <a:endParaRPr lang="de-DE" altLang="tr-TR" sz="1400" b="1" i="1">
              <a:solidFill>
                <a:srgbClr val="000000"/>
              </a:solidFill>
              <a:latin typeface="Arial" panose="020B0604020202020204" pitchFamily="34" charset="0"/>
            </a:endParaRPr>
          </a:p>
        </p:txBody>
      </p:sp>
      <p:pic>
        <p:nvPicPr>
          <p:cNvPr id="14374" name="Picture 3" descr="D:\DOKTOR\9-ISTUZMAN\1-EĞİTİM KURUMU\1. İstanbuluzman\ZZResim\Resim-İkon\Night_Rai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4188" y="2514600"/>
            <a:ext cx="1835150"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5" name="Picture 5" descr="C:\Users\ahmet\Desktop\spot_ligh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624392" flipH="1">
            <a:off x="-23812" y="2478088"/>
            <a:ext cx="2317750"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6" name="Picture 4" descr="D:\DOKTOR\9-ISTUZMAN\1-EĞİTİM KURUMU\1. İstanbuluzman\ZZResim\Resim-İkon\rub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3452355" flipV="1">
            <a:off x="7335838" y="3949700"/>
            <a:ext cx="831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Freeform 20"/>
          <p:cNvSpPr/>
          <p:nvPr/>
        </p:nvSpPr>
        <p:spPr bwMode="auto">
          <a:xfrm>
            <a:off x="-2" y="814677"/>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0"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71"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72"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3"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4"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5"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6"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77"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9"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0"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11428865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70"/>
                                        </p:tgtEl>
                                      </p:cBhvr>
                                    </p:animEffect>
                                    <p:animScale>
                                      <p:cBhvr>
                                        <p:cTn id="7" dur="250" autoRev="1" fill="hold"/>
                                        <p:tgtEl>
                                          <p:spTgt spid="70"/>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71"/>
                                        </p:tgtEl>
                                      </p:cBhvr>
                                    </p:animEffect>
                                    <p:animScale>
                                      <p:cBhvr>
                                        <p:cTn id="11" dur="250" autoRev="1" fill="hold"/>
                                        <p:tgtEl>
                                          <p:spTgt spid="7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pic>
        <p:nvPicPr>
          <p:cNvPr id="1536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6825" y="5595938"/>
            <a:ext cx="4070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2"/>
          <p:cNvSpPr>
            <a:spLocks/>
          </p:cNvSpPr>
          <p:nvPr/>
        </p:nvSpPr>
        <p:spPr bwMode="auto">
          <a:xfrm>
            <a:off x="2584017" y="1652274"/>
            <a:ext cx="3981840" cy="4104225"/>
          </a:xfrm>
          <a:custGeom>
            <a:avLst/>
            <a:gdLst>
              <a:gd name="T0" fmla="*/ 918 w 2296"/>
              <a:gd name="T1" fmla="*/ 0 h 2387"/>
              <a:gd name="T2" fmla="*/ 1378 w 2296"/>
              <a:gd name="T3" fmla="*/ 0 h 2387"/>
              <a:gd name="T4" fmla="*/ 2064 w 2296"/>
              <a:gd name="T5" fmla="*/ 400 h 2387"/>
              <a:gd name="T6" fmla="*/ 2294 w 2296"/>
              <a:gd name="T7" fmla="*/ 800 h 2387"/>
              <a:gd name="T8" fmla="*/ 2296 w 2296"/>
              <a:gd name="T9" fmla="*/ 1594 h 2387"/>
              <a:gd name="T10" fmla="*/ 2067 w 2296"/>
              <a:gd name="T11" fmla="*/ 1984 h 2387"/>
              <a:gd name="T12" fmla="*/ 1382 w 2296"/>
              <a:gd name="T13" fmla="*/ 2387 h 2387"/>
              <a:gd name="T14" fmla="*/ 916 w 2296"/>
              <a:gd name="T15" fmla="*/ 2387 h 2387"/>
              <a:gd name="T16" fmla="*/ 229 w 2296"/>
              <a:gd name="T17" fmla="*/ 1987 h 2387"/>
              <a:gd name="T18" fmla="*/ 0 w 2296"/>
              <a:gd name="T19" fmla="*/ 1590 h 2387"/>
              <a:gd name="T20" fmla="*/ 4 w 2296"/>
              <a:gd name="T21" fmla="*/ 796 h 2387"/>
              <a:gd name="T22" fmla="*/ 227 w 2296"/>
              <a:gd name="T23" fmla="*/ 400 h 2387"/>
              <a:gd name="T24" fmla="*/ 918 w 2296"/>
              <a:gd name="T25" fmla="*/ 0 h 23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6"/>
              <a:gd name="T40" fmla="*/ 0 h 2387"/>
              <a:gd name="T41" fmla="*/ 2296 w 2296"/>
              <a:gd name="T42" fmla="*/ 2387 h 23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6" h="2387">
                <a:moveTo>
                  <a:pt x="918" y="0"/>
                </a:moveTo>
                <a:lnTo>
                  <a:pt x="1378" y="0"/>
                </a:lnTo>
                <a:lnTo>
                  <a:pt x="2064" y="400"/>
                </a:lnTo>
                <a:lnTo>
                  <a:pt x="2294" y="800"/>
                </a:lnTo>
                <a:lnTo>
                  <a:pt x="2296" y="1594"/>
                </a:lnTo>
                <a:lnTo>
                  <a:pt x="2067" y="1984"/>
                </a:lnTo>
                <a:lnTo>
                  <a:pt x="1382" y="2387"/>
                </a:lnTo>
                <a:lnTo>
                  <a:pt x="916" y="2387"/>
                </a:lnTo>
                <a:lnTo>
                  <a:pt x="229" y="1987"/>
                </a:lnTo>
                <a:lnTo>
                  <a:pt x="0" y="1590"/>
                </a:lnTo>
                <a:lnTo>
                  <a:pt x="4" y="796"/>
                </a:lnTo>
                <a:lnTo>
                  <a:pt x="227" y="400"/>
                </a:lnTo>
                <a:lnTo>
                  <a:pt x="918" y="0"/>
                </a:lnTo>
                <a:close/>
              </a:path>
            </a:pathLst>
          </a:custGeom>
          <a:gradFill rotWithShape="0">
            <a:gsLst>
              <a:gs pos="0">
                <a:schemeClr val="bg2"/>
              </a:gs>
              <a:gs pos="100000">
                <a:srgbClr val="CECEC4"/>
              </a:gs>
            </a:gsLst>
            <a:lin ang="0" scaled="1"/>
          </a:gradFill>
          <a:ln w="9525" cap="flat">
            <a:solidFill>
              <a:srgbClr val="CECEC4"/>
            </a:solidFill>
            <a:prstDash val="solid"/>
            <a:miter lim="800000"/>
            <a:headEnd/>
            <a:tailEnd/>
          </a:ln>
          <a:scene3d>
            <a:camera prst="orthographicFront"/>
            <a:lightRig rig="threePt" dir="t"/>
          </a:scene3d>
          <a:sp3d>
            <a:bevelT prst="relaxedInset"/>
          </a:sp3d>
        </p:spPr>
        <p:txBody>
          <a:bodyPr/>
          <a:lstStyle/>
          <a:p>
            <a:pPr>
              <a:defRPr/>
            </a:pPr>
            <a:endParaRPr lang="de-DE" sz="1400" i="1">
              <a:solidFill>
                <a:srgbClr val="000000"/>
              </a:solidFill>
              <a:latin typeface="Arial" charset="0"/>
              <a:cs typeface="Arial" charset="0"/>
            </a:endParaRPr>
          </a:p>
        </p:txBody>
      </p:sp>
      <p:grpSp>
        <p:nvGrpSpPr>
          <p:cNvPr id="10" name="Gruppieren 17"/>
          <p:cNvGrpSpPr/>
          <p:nvPr/>
        </p:nvGrpSpPr>
        <p:grpSpPr>
          <a:xfrm>
            <a:off x="2683623" y="1705388"/>
            <a:ext cx="3832666" cy="3991526"/>
            <a:chOff x="2375461" y="1925730"/>
            <a:chExt cx="4080839" cy="4249739"/>
          </a:xfrm>
          <a:scene3d>
            <a:camera prst="orthographicFront"/>
            <a:lightRig rig="balanced" dir="t"/>
          </a:scene3d>
        </p:grpSpPr>
        <p:sp>
          <p:nvSpPr>
            <p:cNvPr id="11" name="AutoShape 4"/>
            <p:cNvSpPr>
              <a:spLocks noChangeArrowheads="1"/>
            </p:cNvSpPr>
            <p:nvPr/>
          </p:nvSpPr>
          <p:spPr bwMode="auto">
            <a:xfrm>
              <a:off x="3602577" y="1925730"/>
              <a:ext cx="1633767" cy="1416103"/>
            </a:xfrm>
            <a:prstGeom prst="hexagon">
              <a:avLst>
                <a:gd name="adj" fmla="val 28862"/>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12" name="AutoShape 5"/>
            <p:cNvSpPr>
              <a:spLocks noChangeArrowheads="1"/>
            </p:cNvSpPr>
            <p:nvPr/>
          </p:nvSpPr>
          <p:spPr bwMode="auto">
            <a:xfrm>
              <a:off x="3599713" y="3347560"/>
              <a:ext cx="1636631" cy="1416103"/>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13" name="AutoShape 6"/>
            <p:cNvSpPr>
              <a:spLocks noChangeArrowheads="1"/>
            </p:cNvSpPr>
            <p:nvPr/>
          </p:nvSpPr>
          <p:spPr bwMode="auto">
            <a:xfrm>
              <a:off x="2378325" y="2640225"/>
              <a:ext cx="1633767" cy="1416103"/>
            </a:xfrm>
            <a:prstGeom prst="hexagon">
              <a:avLst>
                <a:gd name="adj" fmla="val 28862"/>
                <a:gd name="vf" fmla="val 115470"/>
              </a:avLst>
            </a:prstGeom>
            <a:gradFill rotWithShape="1">
              <a:gsLst>
                <a:gs pos="0">
                  <a:srgbClr val="EDEDE7"/>
                </a:gs>
                <a:gs pos="100000">
                  <a:srgbClr val="CCCCBC"/>
                </a:gs>
              </a:gsLst>
              <a:lin ang="2700000" scaled="1"/>
            </a:gradFill>
            <a:ln w="9525">
              <a:solidFill>
                <a:srgbClr val="9D9D9D"/>
              </a:solidFill>
              <a:miter lim="800000"/>
              <a:headEnd/>
              <a:tailEnd/>
            </a:ln>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14" name="AutoShape 7"/>
            <p:cNvSpPr>
              <a:spLocks noChangeArrowheads="1"/>
            </p:cNvSpPr>
            <p:nvPr/>
          </p:nvSpPr>
          <p:spPr bwMode="auto">
            <a:xfrm>
              <a:off x="2375461" y="4050600"/>
              <a:ext cx="1636631" cy="1416103"/>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15" name="AutoShape 8"/>
            <p:cNvSpPr>
              <a:spLocks noChangeArrowheads="1"/>
            </p:cNvSpPr>
            <p:nvPr/>
          </p:nvSpPr>
          <p:spPr bwMode="auto">
            <a:xfrm>
              <a:off x="3599713" y="4757935"/>
              <a:ext cx="1636631" cy="1417534"/>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16" name="AutoShape 9"/>
            <p:cNvSpPr>
              <a:spLocks noChangeArrowheads="1"/>
            </p:cNvSpPr>
            <p:nvPr/>
          </p:nvSpPr>
          <p:spPr bwMode="auto">
            <a:xfrm>
              <a:off x="4821101" y="2640225"/>
              <a:ext cx="1635199" cy="1416103"/>
            </a:xfrm>
            <a:prstGeom prst="hexagon">
              <a:avLst>
                <a:gd name="adj" fmla="val 28862"/>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sp>
          <p:nvSpPr>
            <p:cNvPr id="17" name="AutoShape 10"/>
            <p:cNvSpPr>
              <a:spLocks noChangeArrowheads="1"/>
            </p:cNvSpPr>
            <p:nvPr/>
          </p:nvSpPr>
          <p:spPr bwMode="auto">
            <a:xfrm>
              <a:off x="4819669" y="4050600"/>
              <a:ext cx="1636631" cy="1416103"/>
            </a:xfrm>
            <a:prstGeom prst="hexagon">
              <a:avLst>
                <a:gd name="adj" fmla="val 28896"/>
                <a:gd name="vf" fmla="val 115470"/>
              </a:avLst>
            </a:prstGeom>
            <a:gradFill rotWithShape="1">
              <a:gsLst>
                <a:gs pos="0">
                  <a:srgbClr val="EDEDE7"/>
                </a:gs>
                <a:gs pos="100000">
                  <a:srgbClr val="CCCCBC"/>
                </a:gs>
              </a:gsLst>
              <a:lin ang="2700000" scaled="1"/>
            </a:gradFill>
            <a:ln w="9525" algn="ctr">
              <a:solidFill>
                <a:srgbClr val="9D9D9D"/>
              </a:solidFill>
              <a:miter lim="800000"/>
              <a:headEnd/>
              <a:tailEnd/>
            </a:ln>
            <a:effectLst/>
            <a:sp3d prstMaterial="metal">
              <a:bevelT h="19050" prst="angle"/>
            </a:sp3d>
          </p:spPr>
          <p:txBody>
            <a:bodyPr wrap="none" anchor="ctr"/>
            <a:lstStyle/>
            <a:p>
              <a:pPr>
                <a:defRPr/>
              </a:pPr>
              <a:endParaRPr lang="de-DE" sz="1400" i="1">
                <a:solidFill>
                  <a:srgbClr val="000000"/>
                </a:solidFill>
                <a:latin typeface="Arial" charset="0"/>
                <a:cs typeface="Arial" charset="0"/>
              </a:endParaRPr>
            </a:p>
          </p:txBody>
        </p:sp>
      </p:grpSp>
      <p:sp>
        <p:nvSpPr>
          <p:cNvPr id="15368" name="AutoShape 52"/>
          <p:cNvSpPr>
            <a:spLocks noChangeArrowheads="1"/>
          </p:cNvSpPr>
          <p:nvPr/>
        </p:nvSpPr>
        <p:spPr bwMode="auto">
          <a:xfrm>
            <a:off x="2689225" y="2368550"/>
            <a:ext cx="1531938" cy="1330325"/>
          </a:xfrm>
          <a:prstGeom prst="hexagon">
            <a:avLst>
              <a:gd name="adj" fmla="val 28789"/>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5369" name="AutoShape 53"/>
          <p:cNvSpPr>
            <a:spLocks noChangeArrowheads="1"/>
          </p:cNvSpPr>
          <p:nvPr/>
        </p:nvSpPr>
        <p:spPr bwMode="auto">
          <a:xfrm>
            <a:off x="3822700" y="4367213"/>
            <a:ext cx="1554163" cy="1331912"/>
          </a:xfrm>
          <a:prstGeom prst="hexagon">
            <a:avLst>
              <a:gd name="adj" fmla="val 29172"/>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5370" name="AutoShape 54"/>
          <p:cNvSpPr>
            <a:spLocks noChangeArrowheads="1"/>
          </p:cNvSpPr>
          <p:nvPr/>
        </p:nvSpPr>
        <p:spPr bwMode="auto">
          <a:xfrm>
            <a:off x="4979988" y="2371725"/>
            <a:ext cx="1530350" cy="1330325"/>
          </a:xfrm>
          <a:prstGeom prst="hexagon">
            <a:avLst>
              <a:gd name="adj" fmla="val 28759"/>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5371" name="AutoShape 53"/>
          <p:cNvSpPr>
            <a:spLocks noChangeArrowheads="1"/>
          </p:cNvSpPr>
          <p:nvPr/>
        </p:nvSpPr>
        <p:spPr bwMode="auto">
          <a:xfrm>
            <a:off x="2660650" y="3697288"/>
            <a:ext cx="1554163" cy="1331912"/>
          </a:xfrm>
          <a:prstGeom prst="hexagon">
            <a:avLst>
              <a:gd name="adj" fmla="val 29172"/>
              <a:gd name="vf" fmla="val 115470"/>
            </a:avLst>
          </a:prstGeom>
          <a:solidFill>
            <a:srgbClr val="6B9B1A">
              <a:alpha val="43921"/>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5372" name="AutoShape 52"/>
          <p:cNvSpPr>
            <a:spLocks noChangeArrowheads="1"/>
          </p:cNvSpPr>
          <p:nvPr/>
        </p:nvSpPr>
        <p:spPr bwMode="auto">
          <a:xfrm>
            <a:off x="3835400" y="3035300"/>
            <a:ext cx="1530350" cy="1330325"/>
          </a:xfrm>
          <a:prstGeom prst="hexagon">
            <a:avLst>
              <a:gd name="adj" fmla="val 28759"/>
              <a:gd name="vf" fmla="val 115470"/>
            </a:avLst>
          </a:prstGeom>
          <a:solidFill>
            <a:srgbClr val="C0C0C0">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5373" name="AutoShape 52"/>
          <p:cNvSpPr>
            <a:spLocks noChangeArrowheads="1"/>
          </p:cNvSpPr>
          <p:nvPr/>
        </p:nvSpPr>
        <p:spPr bwMode="auto">
          <a:xfrm>
            <a:off x="3829050" y="1700213"/>
            <a:ext cx="1531938" cy="1330325"/>
          </a:xfrm>
          <a:prstGeom prst="hexagon">
            <a:avLst>
              <a:gd name="adj" fmla="val 28789"/>
              <a:gd name="vf" fmla="val 115470"/>
            </a:avLst>
          </a:prstGeom>
          <a:solidFill>
            <a:srgbClr val="6B9B1A">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5374" name="AutoShape 52"/>
          <p:cNvSpPr>
            <a:spLocks noChangeArrowheads="1"/>
          </p:cNvSpPr>
          <p:nvPr/>
        </p:nvSpPr>
        <p:spPr bwMode="auto">
          <a:xfrm>
            <a:off x="4984750" y="3697288"/>
            <a:ext cx="1531938" cy="1330325"/>
          </a:xfrm>
          <a:prstGeom prst="hexagon">
            <a:avLst>
              <a:gd name="adj" fmla="val 28789"/>
              <a:gd name="vf" fmla="val 115470"/>
            </a:avLst>
          </a:prstGeom>
          <a:solidFill>
            <a:srgbClr val="6B9B1A">
              <a:alpha val="4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grpSp>
        <p:nvGrpSpPr>
          <p:cNvPr id="15375" name="Group 17"/>
          <p:cNvGrpSpPr>
            <a:grpSpLocks/>
          </p:cNvGrpSpPr>
          <p:nvPr/>
        </p:nvGrpSpPr>
        <p:grpSpPr bwMode="auto">
          <a:xfrm>
            <a:off x="4027488" y="1757363"/>
            <a:ext cx="1144587" cy="1143000"/>
            <a:chOff x="2537" y="1107"/>
            <a:chExt cx="721" cy="720"/>
          </a:xfrm>
        </p:grpSpPr>
        <p:sp>
          <p:nvSpPr>
            <p:cNvPr id="15398" name="Oval 19"/>
            <p:cNvSpPr>
              <a:spLocks noChangeArrowheads="1"/>
            </p:cNvSpPr>
            <p:nvPr/>
          </p:nvSpPr>
          <p:spPr bwMode="auto">
            <a:xfrm>
              <a:off x="2537" y="1107"/>
              <a:ext cx="721" cy="720"/>
            </a:xfrm>
            <a:prstGeom prst="ellipse">
              <a:avLst/>
            </a:prstGeom>
            <a:gradFill rotWithShape="1">
              <a:gsLst>
                <a:gs pos="0">
                  <a:srgbClr val="90BA45"/>
                </a:gs>
                <a:gs pos="100000">
                  <a:srgbClr val="4C7013"/>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5399" name="Oval 20"/>
            <p:cNvSpPr>
              <a:spLocks noChangeArrowheads="1"/>
            </p:cNvSpPr>
            <p:nvPr/>
          </p:nvSpPr>
          <p:spPr bwMode="auto">
            <a:xfrm>
              <a:off x="2825" y="1155"/>
              <a:ext cx="146" cy="14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tr-TR" sz="1400" b="1" i="1">
                  <a:solidFill>
                    <a:srgbClr val="000000"/>
                  </a:solidFill>
                  <a:latin typeface="Arial" panose="020B0604020202020204" pitchFamily="34" charset="0"/>
                </a:rPr>
                <a:t>1</a:t>
              </a:r>
            </a:p>
          </p:txBody>
        </p:sp>
        <p:sp>
          <p:nvSpPr>
            <p:cNvPr id="15400" name="Text Box 19"/>
            <p:cNvSpPr txBox="1">
              <a:spLocks noChangeArrowheads="1"/>
            </p:cNvSpPr>
            <p:nvPr/>
          </p:nvSpPr>
          <p:spPr bwMode="gray">
            <a:xfrm>
              <a:off x="2653" y="1355"/>
              <a:ext cx="498"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1400" b="1" i="1" noProof="1">
                  <a:solidFill>
                    <a:srgbClr val="FFFFFF"/>
                  </a:solidFill>
                </a:rPr>
                <a:t>Çalışma Araları</a:t>
              </a:r>
            </a:p>
          </p:txBody>
        </p:sp>
      </p:grpSp>
      <p:grpSp>
        <p:nvGrpSpPr>
          <p:cNvPr id="15376" name="Group 21"/>
          <p:cNvGrpSpPr>
            <a:grpSpLocks/>
          </p:cNvGrpSpPr>
          <p:nvPr/>
        </p:nvGrpSpPr>
        <p:grpSpPr bwMode="auto">
          <a:xfrm>
            <a:off x="5159375" y="3746500"/>
            <a:ext cx="1201738" cy="1143000"/>
            <a:chOff x="3250" y="2360"/>
            <a:chExt cx="757" cy="720"/>
          </a:xfrm>
        </p:grpSpPr>
        <p:sp>
          <p:nvSpPr>
            <p:cNvPr id="15395" name="Oval 18"/>
            <p:cNvSpPr>
              <a:spLocks noChangeArrowheads="1"/>
            </p:cNvSpPr>
            <p:nvPr/>
          </p:nvSpPr>
          <p:spPr bwMode="auto">
            <a:xfrm>
              <a:off x="3257" y="2360"/>
              <a:ext cx="721" cy="720"/>
            </a:xfrm>
            <a:prstGeom prst="ellipse">
              <a:avLst/>
            </a:prstGeom>
            <a:gradFill rotWithShape="1">
              <a:gsLst>
                <a:gs pos="0">
                  <a:srgbClr val="90BA45"/>
                </a:gs>
                <a:gs pos="100000">
                  <a:srgbClr val="4C7013"/>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5396" name="Oval 22"/>
            <p:cNvSpPr>
              <a:spLocks noChangeArrowheads="1"/>
            </p:cNvSpPr>
            <p:nvPr/>
          </p:nvSpPr>
          <p:spPr bwMode="auto">
            <a:xfrm>
              <a:off x="3545" y="2407"/>
              <a:ext cx="146" cy="14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tr-TR" sz="1400" b="1" i="1">
                  <a:solidFill>
                    <a:srgbClr val="000000"/>
                  </a:solidFill>
                  <a:latin typeface="Arial" panose="020B0604020202020204" pitchFamily="34" charset="0"/>
                </a:rPr>
                <a:t>3</a:t>
              </a:r>
            </a:p>
          </p:txBody>
        </p:sp>
        <p:sp>
          <p:nvSpPr>
            <p:cNvPr id="15397" name="Text Box 19"/>
            <p:cNvSpPr txBox="1">
              <a:spLocks noChangeArrowheads="1"/>
            </p:cNvSpPr>
            <p:nvPr/>
          </p:nvSpPr>
          <p:spPr bwMode="gray">
            <a:xfrm>
              <a:off x="3250" y="2617"/>
              <a:ext cx="75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1400" b="1" i="1">
                  <a:solidFill>
                    <a:srgbClr val="FFFFFF"/>
                  </a:solidFill>
                </a:rPr>
                <a:t>Dağınık İş Programı</a:t>
              </a:r>
              <a:endParaRPr lang="tr-TR" altLang="tr-TR" sz="1400" b="1" i="1" noProof="1">
                <a:solidFill>
                  <a:srgbClr val="FFFFFF"/>
                </a:solidFill>
              </a:endParaRPr>
            </a:p>
          </p:txBody>
        </p:sp>
      </p:grpSp>
      <p:sp>
        <p:nvSpPr>
          <p:cNvPr id="15377" name="Rectangle 9"/>
          <p:cNvSpPr>
            <a:spLocks noChangeArrowheads="1"/>
          </p:cNvSpPr>
          <p:nvPr/>
        </p:nvSpPr>
        <p:spPr bwMode="gray">
          <a:xfrm>
            <a:off x="4140200" y="3551238"/>
            <a:ext cx="9271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400" b="1" i="1">
                <a:solidFill>
                  <a:srgbClr val="000000"/>
                </a:solidFill>
              </a:rPr>
              <a:t>Fazla Mesai</a:t>
            </a:r>
            <a:endParaRPr lang="de-DE" altLang="tr-TR" sz="1400" b="1" i="1">
              <a:solidFill>
                <a:srgbClr val="000000"/>
              </a:solidFill>
            </a:endParaRPr>
          </a:p>
        </p:txBody>
      </p:sp>
      <p:sp>
        <p:nvSpPr>
          <p:cNvPr id="15378" name="Rectangle 9"/>
          <p:cNvSpPr>
            <a:spLocks noChangeArrowheads="1"/>
          </p:cNvSpPr>
          <p:nvPr/>
        </p:nvSpPr>
        <p:spPr bwMode="gray">
          <a:xfrm>
            <a:off x="5310188" y="2871788"/>
            <a:ext cx="92868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400" b="1" i="1">
                <a:solidFill>
                  <a:srgbClr val="000000"/>
                </a:solidFill>
              </a:rPr>
              <a:t>Gece </a:t>
            </a:r>
          </a:p>
          <a:p>
            <a:pPr algn="ctr" eaLnBrk="0" hangingPunct="0">
              <a:spcBef>
                <a:spcPct val="0"/>
              </a:spcBef>
              <a:buFontTx/>
              <a:buNone/>
            </a:pPr>
            <a:r>
              <a:rPr lang="tr-TR" altLang="tr-TR" sz="1400" b="1" i="1">
                <a:solidFill>
                  <a:srgbClr val="000000"/>
                </a:solidFill>
              </a:rPr>
              <a:t>Çalışması</a:t>
            </a:r>
            <a:endParaRPr lang="de-DE" altLang="tr-TR" sz="1400" b="1" i="1">
              <a:solidFill>
                <a:srgbClr val="000000"/>
              </a:solidFill>
            </a:endParaRPr>
          </a:p>
        </p:txBody>
      </p:sp>
      <p:sp>
        <p:nvSpPr>
          <p:cNvPr id="15379" name="Rectangle 9"/>
          <p:cNvSpPr>
            <a:spLocks noChangeArrowheads="1"/>
          </p:cNvSpPr>
          <p:nvPr/>
        </p:nvSpPr>
        <p:spPr bwMode="gray">
          <a:xfrm>
            <a:off x="4124325" y="4911725"/>
            <a:ext cx="9286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400" b="1" i="1">
                <a:solidFill>
                  <a:srgbClr val="000000"/>
                </a:solidFill>
              </a:rPr>
              <a:t>Esnek Çalışma</a:t>
            </a:r>
            <a:endParaRPr lang="de-DE" altLang="tr-TR" sz="1400" b="1" i="1">
              <a:solidFill>
                <a:srgbClr val="000000"/>
              </a:solidFill>
            </a:endParaRPr>
          </a:p>
        </p:txBody>
      </p:sp>
      <p:sp>
        <p:nvSpPr>
          <p:cNvPr id="15380" name="Rectangle 9"/>
          <p:cNvSpPr>
            <a:spLocks noChangeArrowheads="1"/>
          </p:cNvSpPr>
          <p:nvPr/>
        </p:nvSpPr>
        <p:spPr bwMode="gray">
          <a:xfrm>
            <a:off x="2965450" y="2884488"/>
            <a:ext cx="9286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1400" b="1" i="1">
                <a:solidFill>
                  <a:srgbClr val="000000"/>
                </a:solidFill>
              </a:rPr>
              <a:t>Vardiyalı </a:t>
            </a:r>
          </a:p>
          <a:p>
            <a:pPr algn="ctr" eaLnBrk="0" hangingPunct="0">
              <a:spcBef>
                <a:spcPct val="0"/>
              </a:spcBef>
              <a:buFontTx/>
              <a:buNone/>
            </a:pPr>
            <a:r>
              <a:rPr lang="tr-TR" altLang="tr-TR" sz="1400" b="1" i="1">
                <a:solidFill>
                  <a:srgbClr val="000000"/>
                </a:solidFill>
              </a:rPr>
              <a:t>Çalışma</a:t>
            </a:r>
            <a:endParaRPr lang="de-DE" altLang="tr-TR" sz="1400" b="1" i="1">
              <a:solidFill>
                <a:srgbClr val="000000"/>
              </a:solidFill>
            </a:endParaRPr>
          </a:p>
        </p:txBody>
      </p:sp>
      <p:grpSp>
        <p:nvGrpSpPr>
          <p:cNvPr id="15381" name="Group 29"/>
          <p:cNvGrpSpPr>
            <a:grpSpLocks/>
          </p:cNvGrpSpPr>
          <p:nvPr/>
        </p:nvGrpSpPr>
        <p:grpSpPr bwMode="auto">
          <a:xfrm>
            <a:off x="2874963" y="3756025"/>
            <a:ext cx="1144587" cy="1144588"/>
            <a:chOff x="1811" y="2366"/>
            <a:chExt cx="721" cy="721"/>
          </a:xfrm>
        </p:grpSpPr>
        <p:sp>
          <p:nvSpPr>
            <p:cNvPr id="15392" name="Oval 16"/>
            <p:cNvSpPr>
              <a:spLocks noChangeArrowheads="1"/>
            </p:cNvSpPr>
            <p:nvPr/>
          </p:nvSpPr>
          <p:spPr bwMode="auto">
            <a:xfrm>
              <a:off x="1811" y="2366"/>
              <a:ext cx="721" cy="721"/>
            </a:xfrm>
            <a:prstGeom prst="ellipse">
              <a:avLst/>
            </a:prstGeom>
            <a:gradFill rotWithShape="1">
              <a:gsLst>
                <a:gs pos="0">
                  <a:srgbClr val="90BA45"/>
                </a:gs>
                <a:gs pos="100000">
                  <a:srgbClr val="4C7013"/>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400" i="1">
                <a:solidFill>
                  <a:srgbClr val="000000"/>
                </a:solidFill>
                <a:latin typeface="Arial" panose="020B0604020202020204" pitchFamily="34" charset="0"/>
              </a:endParaRPr>
            </a:p>
          </p:txBody>
        </p:sp>
        <p:sp>
          <p:nvSpPr>
            <p:cNvPr id="15393" name="Oval 21"/>
            <p:cNvSpPr>
              <a:spLocks noChangeArrowheads="1"/>
            </p:cNvSpPr>
            <p:nvPr/>
          </p:nvSpPr>
          <p:spPr bwMode="auto">
            <a:xfrm>
              <a:off x="2099" y="2423"/>
              <a:ext cx="146" cy="14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tr-TR" sz="1400" b="1" i="1">
                  <a:solidFill>
                    <a:srgbClr val="000000"/>
                  </a:solidFill>
                  <a:latin typeface="Arial" panose="020B0604020202020204" pitchFamily="34" charset="0"/>
                </a:rPr>
                <a:t>2</a:t>
              </a:r>
            </a:p>
          </p:txBody>
        </p:sp>
        <p:sp>
          <p:nvSpPr>
            <p:cNvPr id="15394" name="Text Box 19"/>
            <p:cNvSpPr txBox="1">
              <a:spLocks noChangeArrowheads="1"/>
            </p:cNvSpPr>
            <p:nvPr/>
          </p:nvSpPr>
          <p:spPr bwMode="gray">
            <a:xfrm>
              <a:off x="1914" y="2587"/>
              <a:ext cx="498"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1400" b="1" i="1">
                  <a:solidFill>
                    <a:srgbClr val="FFFFFF"/>
                  </a:solidFill>
                </a:rPr>
                <a:t>Kesintisiz Çalışma</a:t>
              </a:r>
            </a:p>
            <a:p>
              <a:pPr algn="ctr">
                <a:spcBef>
                  <a:spcPct val="0"/>
                </a:spcBef>
                <a:spcAft>
                  <a:spcPct val="40000"/>
                </a:spcAft>
                <a:buFontTx/>
                <a:buNone/>
              </a:pPr>
              <a:r>
                <a:rPr lang="tr-TR" altLang="tr-TR" sz="1400" b="1" i="1" noProof="1">
                  <a:solidFill>
                    <a:srgbClr val="FFFFFF"/>
                  </a:solidFill>
                </a:rPr>
                <a:t>«Kaza»</a:t>
              </a:r>
            </a:p>
          </p:txBody>
        </p:sp>
      </p:grpSp>
      <p:sp>
        <p:nvSpPr>
          <p:cNvPr id="15382" name="Textfeld 7"/>
          <p:cNvSpPr txBox="1">
            <a:spLocks noChangeArrowheads="1"/>
          </p:cNvSpPr>
          <p:nvPr/>
        </p:nvSpPr>
        <p:spPr bwMode="gray">
          <a:xfrm>
            <a:off x="1" y="99238"/>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b="1" dirty="0" smtClean="0">
                <a:solidFill>
                  <a:srgbClr val="6B9B1A"/>
                </a:solidFill>
              </a:rPr>
              <a:t>ÇALIŞMA </a:t>
            </a:r>
            <a:r>
              <a:rPr lang="tr-TR" altLang="tr-TR" b="1" dirty="0" smtClean="0">
                <a:solidFill>
                  <a:srgbClr val="595959"/>
                </a:solidFill>
              </a:rPr>
              <a:t>SÜRELERİ</a:t>
            </a:r>
            <a:endParaRPr lang="de-DE" altLang="tr-TR" b="1" dirty="0">
              <a:solidFill>
                <a:srgbClr val="595959"/>
              </a:solidFill>
            </a:endParaRPr>
          </a:p>
        </p:txBody>
      </p:sp>
      <p:sp>
        <p:nvSpPr>
          <p:cNvPr id="42" name="Text Box 13"/>
          <p:cNvSpPr txBox="1">
            <a:spLocks noChangeArrowheads="1"/>
          </p:cNvSpPr>
          <p:nvPr/>
        </p:nvSpPr>
        <p:spPr bwMode="gray">
          <a:xfrm>
            <a:off x="5341938" y="895350"/>
            <a:ext cx="2447925" cy="862013"/>
          </a:xfrm>
          <a:prstGeom prst="rect">
            <a:avLst/>
          </a:prstGeom>
          <a:noFill/>
          <a:ln w="9525">
            <a:solidFill>
              <a:schemeClr val="bg1">
                <a:lumMod val="65000"/>
              </a:schemeClr>
            </a:solidFill>
            <a:miter lim="800000"/>
            <a:headEnd/>
            <a:tailEnd/>
          </a:ln>
        </p:spPr>
        <p:txBody>
          <a:bodyPr lIns="0" tIns="0" rIns="0" bIns="0" anchor="ctr">
            <a:spAutoFit/>
          </a:bodyPr>
          <a:lstStyle>
            <a:lvl1pPr defTabSz="801688" eaLnBrk="0" hangingPunct="0">
              <a:defRPr>
                <a:solidFill>
                  <a:schemeClr val="tx1"/>
                </a:solidFill>
                <a:latin typeface="Arial" pitchFamily="34" charset="0"/>
                <a:cs typeface="Arial" pitchFamily="34" charset="0"/>
              </a:defRPr>
            </a:lvl1pPr>
            <a:lvl2pPr marL="742950" indent="-285750" defTabSz="801688" eaLnBrk="0" hangingPunct="0">
              <a:defRPr>
                <a:solidFill>
                  <a:schemeClr val="tx1"/>
                </a:solidFill>
                <a:latin typeface="Arial" pitchFamily="34" charset="0"/>
                <a:cs typeface="Arial" pitchFamily="34" charset="0"/>
              </a:defRPr>
            </a:lvl2pPr>
            <a:lvl3pPr marL="1143000" indent="-228600" defTabSz="801688" eaLnBrk="0" hangingPunct="0">
              <a:defRPr>
                <a:solidFill>
                  <a:schemeClr val="tx1"/>
                </a:solidFill>
                <a:latin typeface="Arial" pitchFamily="34" charset="0"/>
                <a:cs typeface="Arial" pitchFamily="34" charset="0"/>
              </a:defRPr>
            </a:lvl3pPr>
            <a:lvl4pPr marL="1600200" indent="-228600" defTabSz="801688" eaLnBrk="0" hangingPunct="0">
              <a:defRPr>
                <a:solidFill>
                  <a:schemeClr val="tx1"/>
                </a:solidFill>
                <a:latin typeface="Arial" pitchFamily="34" charset="0"/>
                <a:cs typeface="Arial" pitchFamily="34" charset="0"/>
              </a:defRPr>
            </a:lvl4pPr>
            <a:lvl5pPr marL="2057400" indent="-228600" defTabSz="801688" eaLnBrk="0" hangingPunct="0">
              <a:defRPr>
                <a:solidFill>
                  <a:schemeClr val="tx1"/>
                </a:solidFill>
                <a:latin typeface="Arial" pitchFamily="34" charset="0"/>
                <a:cs typeface="Arial" pitchFamily="34" charset="0"/>
              </a:defRPr>
            </a:lvl5pPr>
            <a:lvl6pPr marL="2514600" indent="-228600" defTabSz="8016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016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016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01688"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Aft>
                <a:spcPct val="40000"/>
              </a:spcAft>
              <a:defRPr/>
            </a:pPr>
            <a:r>
              <a:rPr lang="tr-TR" altLang="tr-TR" sz="1400" i="1" noProof="1" smtClean="0">
                <a:solidFill>
                  <a:srgbClr val="080808"/>
                </a:solidFill>
                <a:latin typeface="Calibri" pitchFamily="34" charset="0"/>
              </a:rPr>
              <a:t>Çalışanların </a:t>
            </a:r>
            <a:r>
              <a:rPr lang="tr-TR" altLang="tr-TR" sz="1400" b="1" i="1" noProof="1" smtClean="0">
                <a:solidFill>
                  <a:srgbClr val="080808"/>
                </a:solidFill>
                <a:latin typeface="Calibri" pitchFamily="34" charset="0"/>
              </a:rPr>
              <a:t>yorgunluklarını gidermeleri ve enerjilerini yeniden kazanmaları için </a:t>
            </a:r>
            <a:r>
              <a:rPr lang="tr-TR" altLang="tr-TR" sz="1400" i="1" noProof="1" smtClean="0">
                <a:solidFill>
                  <a:srgbClr val="080808"/>
                </a:solidFill>
                <a:latin typeface="Calibri" pitchFamily="34" charset="0"/>
              </a:rPr>
              <a:t>işgünü süresinde aralar verilmeli.</a:t>
            </a:r>
          </a:p>
        </p:txBody>
      </p:sp>
      <p:sp>
        <p:nvSpPr>
          <p:cNvPr id="43" name="Text Box 14"/>
          <p:cNvSpPr txBox="1">
            <a:spLocks noChangeArrowheads="1"/>
          </p:cNvSpPr>
          <p:nvPr/>
        </p:nvSpPr>
        <p:spPr bwMode="gray">
          <a:xfrm>
            <a:off x="79375" y="1689100"/>
            <a:ext cx="2447925" cy="862013"/>
          </a:xfrm>
          <a:prstGeom prst="rect">
            <a:avLst/>
          </a:prstGeom>
          <a:noFill/>
          <a:ln w="9525">
            <a:solidFill>
              <a:schemeClr val="bg1">
                <a:lumMod val="65000"/>
              </a:schemeClr>
            </a:solidFill>
            <a:miter lim="800000"/>
            <a:headEnd/>
            <a:tailEnd/>
          </a:ln>
        </p:spPr>
        <p:txBody>
          <a:bodyPr lIns="0" tIns="0" rIns="0" bIns="0" anchor="ctr">
            <a:spAutoFit/>
          </a:bodyPr>
          <a:lstStyle>
            <a:lvl1pPr defTabSz="801688" eaLnBrk="0" hangingPunct="0">
              <a:defRPr>
                <a:solidFill>
                  <a:schemeClr val="tx1"/>
                </a:solidFill>
                <a:latin typeface="Arial" pitchFamily="34" charset="0"/>
                <a:cs typeface="Arial" pitchFamily="34" charset="0"/>
              </a:defRPr>
            </a:lvl1pPr>
            <a:lvl2pPr marL="742950" indent="-285750" defTabSz="801688" eaLnBrk="0" hangingPunct="0">
              <a:defRPr>
                <a:solidFill>
                  <a:schemeClr val="tx1"/>
                </a:solidFill>
                <a:latin typeface="Arial" pitchFamily="34" charset="0"/>
                <a:cs typeface="Arial" pitchFamily="34" charset="0"/>
              </a:defRPr>
            </a:lvl2pPr>
            <a:lvl3pPr marL="1143000" indent="-228600" defTabSz="801688" eaLnBrk="0" hangingPunct="0">
              <a:defRPr>
                <a:solidFill>
                  <a:schemeClr val="tx1"/>
                </a:solidFill>
                <a:latin typeface="Arial" pitchFamily="34" charset="0"/>
                <a:cs typeface="Arial" pitchFamily="34" charset="0"/>
              </a:defRPr>
            </a:lvl3pPr>
            <a:lvl4pPr marL="1600200" indent="-228600" defTabSz="801688" eaLnBrk="0" hangingPunct="0">
              <a:defRPr>
                <a:solidFill>
                  <a:schemeClr val="tx1"/>
                </a:solidFill>
                <a:latin typeface="Arial" pitchFamily="34" charset="0"/>
                <a:cs typeface="Arial" pitchFamily="34" charset="0"/>
              </a:defRPr>
            </a:lvl4pPr>
            <a:lvl5pPr marL="2057400" indent="-228600" defTabSz="801688" eaLnBrk="0" hangingPunct="0">
              <a:defRPr>
                <a:solidFill>
                  <a:schemeClr val="tx1"/>
                </a:solidFill>
                <a:latin typeface="Arial" pitchFamily="34" charset="0"/>
                <a:cs typeface="Arial" pitchFamily="34" charset="0"/>
              </a:defRPr>
            </a:lvl5pPr>
            <a:lvl6pPr marL="2514600" indent="-228600" defTabSz="8016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016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016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01688"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Aft>
                <a:spcPct val="40000"/>
              </a:spcAft>
              <a:defRPr/>
            </a:pPr>
            <a:r>
              <a:rPr lang="tr-TR" altLang="tr-TR" sz="1400" i="1" noProof="1" smtClean="0">
                <a:solidFill>
                  <a:srgbClr val="080808"/>
                </a:solidFill>
                <a:latin typeface="Calibri" pitchFamily="34" charset="0"/>
              </a:rPr>
              <a:t>Vardiya değiştirmeleri çalışanlarda </a:t>
            </a:r>
            <a:r>
              <a:rPr lang="tr-TR" altLang="tr-TR" sz="1400" b="1" i="1" noProof="1" smtClean="0">
                <a:solidFill>
                  <a:srgbClr val="080808"/>
                </a:solidFill>
                <a:latin typeface="Calibri" pitchFamily="34" charset="0"/>
              </a:rPr>
              <a:t>sinirsel, sindirim ve dolaşım sorunlarına </a:t>
            </a:r>
            <a:r>
              <a:rPr lang="tr-TR" altLang="tr-TR" sz="1400" i="1" noProof="1" smtClean="0">
                <a:solidFill>
                  <a:srgbClr val="080808"/>
                </a:solidFill>
                <a:latin typeface="Calibri" pitchFamily="34" charset="0"/>
              </a:rPr>
              <a:t>neden olabilmektedir. </a:t>
            </a:r>
          </a:p>
        </p:txBody>
      </p:sp>
      <p:sp>
        <p:nvSpPr>
          <p:cNvPr id="44" name="Text Box 19"/>
          <p:cNvSpPr txBox="1">
            <a:spLocks noChangeArrowheads="1"/>
          </p:cNvSpPr>
          <p:nvPr/>
        </p:nvSpPr>
        <p:spPr bwMode="gray">
          <a:xfrm>
            <a:off x="98425" y="5951538"/>
            <a:ext cx="8870950" cy="354012"/>
          </a:xfrm>
          <a:prstGeom prst="rect">
            <a:avLst/>
          </a:prstGeom>
          <a:noFill/>
          <a:ln w="9525">
            <a:solidFill>
              <a:schemeClr val="bg1">
                <a:lumMod val="65000"/>
              </a:schemeClr>
            </a:solidFill>
            <a:miter lim="800000"/>
            <a:headEnd/>
            <a:tailEnd/>
          </a:ln>
        </p:spPr>
        <p:txBody>
          <a:bodyPr lIns="0" tIns="0" rIns="0" bIns="0" anchor="ctr"/>
          <a:lstStyle>
            <a:lvl1pPr defTabSz="801688" eaLnBrk="0" hangingPunct="0">
              <a:defRPr>
                <a:solidFill>
                  <a:schemeClr val="tx1"/>
                </a:solidFill>
                <a:latin typeface="Arial" pitchFamily="34" charset="0"/>
                <a:cs typeface="Arial" pitchFamily="34" charset="0"/>
              </a:defRPr>
            </a:lvl1pPr>
            <a:lvl2pPr marL="742950" indent="-285750" defTabSz="801688" eaLnBrk="0" hangingPunct="0">
              <a:defRPr>
                <a:solidFill>
                  <a:schemeClr val="tx1"/>
                </a:solidFill>
                <a:latin typeface="Arial" pitchFamily="34" charset="0"/>
                <a:cs typeface="Arial" pitchFamily="34" charset="0"/>
              </a:defRPr>
            </a:lvl2pPr>
            <a:lvl3pPr marL="1143000" indent="-228600" defTabSz="801688" eaLnBrk="0" hangingPunct="0">
              <a:defRPr>
                <a:solidFill>
                  <a:schemeClr val="tx1"/>
                </a:solidFill>
                <a:latin typeface="Arial" pitchFamily="34" charset="0"/>
                <a:cs typeface="Arial" pitchFamily="34" charset="0"/>
              </a:defRPr>
            </a:lvl3pPr>
            <a:lvl4pPr marL="1600200" indent="-228600" defTabSz="801688" eaLnBrk="0" hangingPunct="0">
              <a:defRPr>
                <a:solidFill>
                  <a:schemeClr val="tx1"/>
                </a:solidFill>
                <a:latin typeface="Arial" pitchFamily="34" charset="0"/>
                <a:cs typeface="Arial" pitchFamily="34" charset="0"/>
              </a:defRPr>
            </a:lvl4pPr>
            <a:lvl5pPr marL="2057400" indent="-228600" defTabSz="801688" eaLnBrk="0" hangingPunct="0">
              <a:defRPr>
                <a:solidFill>
                  <a:schemeClr val="tx1"/>
                </a:solidFill>
                <a:latin typeface="Arial" pitchFamily="34" charset="0"/>
                <a:cs typeface="Arial" pitchFamily="34" charset="0"/>
              </a:defRPr>
            </a:lvl5pPr>
            <a:lvl6pPr marL="2514600" indent="-228600" defTabSz="8016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016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016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01688"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Aft>
                <a:spcPct val="40000"/>
              </a:spcAft>
              <a:defRPr/>
            </a:pPr>
            <a:r>
              <a:rPr lang="tr-TR" altLang="tr-TR" sz="1600" i="1" noProof="1" smtClean="0">
                <a:solidFill>
                  <a:srgbClr val="080808"/>
                </a:solidFill>
                <a:latin typeface="Calibri" pitchFamily="34" charset="0"/>
              </a:rPr>
              <a:t>Günümüzde pek çok ülkede çalışma süreleri yasalarla ve toplu sözleşme uygulamaları ile düzenlenmektedir. </a:t>
            </a:r>
          </a:p>
        </p:txBody>
      </p:sp>
      <p:sp>
        <p:nvSpPr>
          <p:cNvPr id="45" name="Text Box 20"/>
          <p:cNvSpPr txBox="1">
            <a:spLocks noChangeArrowheads="1"/>
          </p:cNvSpPr>
          <p:nvPr/>
        </p:nvSpPr>
        <p:spPr bwMode="gray">
          <a:xfrm>
            <a:off x="79375" y="4729163"/>
            <a:ext cx="2447925" cy="646112"/>
          </a:xfrm>
          <a:prstGeom prst="rect">
            <a:avLst/>
          </a:prstGeom>
          <a:noFill/>
          <a:ln w="9525">
            <a:solidFill>
              <a:schemeClr val="bg1">
                <a:lumMod val="65000"/>
              </a:schemeClr>
            </a:solidFill>
            <a:miter lim="800000"/>
            <a:headEnd/>
            <a:tailEnd/>
          </a:ln>
        </p:spPr>
        <p:txBody>
          <a:bodyPr lIns="0" tIns="0" rIns="0" bIns="0" anchor="ctr">
            <a:spAutoFit/>
          </a:bodyPr>
          <a:lstStyle>
            <a:lvl1pPr defTabSz="801688" eaLnBrk="0" hangingPunct="0">
              <a:defRPr>
                <a:solidFill>
                  <a:schemeClr val="tx1"/>
                </a:solidFill>
                <a:latin typeface="Arial" pitchFamily="34" charset="0"/>
                <a:cs typeface="Arial" pitchFamily="34" charset="0"/>
              </a:defRPr>
            </a:lvl1pPr>
            <a:lvl2pPr marL="742950" indent="-285750" defTabSz="801688" eaLnBrk="0" hangingPunct="0">
              <a:defRPr>
                <a:solidFill>
                  <a:schemeClr val="tx1"/>
                </a:solidFill>
                <a:latin typeface="Arial" pitchFamily="34" charset="0"/>
                <a:cs typeface="Arial" pitchFamily="34" charset="0"/>
              </a:defRPr>
            </a:lvl2pPr>
            <a:lvl3pPr marL="1143000" indent="-228600" defTabSz="801688" eaLnBrk="0" hangingPunct="0">
              <a:defRPr>
                <a:solidFill>
                  <a:schemeClr val="tx1"/>
                </a:solidFill>
                <a:latin typeface="Arial" pitchFamily="34" charset="0"/>
                <a:cs typeface="Arial" pitchFamily="34" charset="0"/>
              </a:defRPr>
            </a:lvl3pPr>
            <a:lvl4pPr marL="1600200" indent="-228600" defTabSz="801688" eaLnBrk="0" hangingPunct="0">
              <a:defRPr>
                <a:solidFill>
                  <a:schemeClr val="tx1"/>
                </a:solidFill>
                <a:latin typeface="Arial" pitchFamily="34" charset="0"/>
                <a:cs typeface="Arial" pitchFamily="34" charset="0"/>
              </a:defRPr>
            </a:lvl4pPr>
            <a:lvl5pPr marL="2057400" indent="-228600" defTabSz="801688" eaLnBrk="0" hangingPunct="0">
              <a:defRPr>
                <a:solidFill>
                  <a:schemeClr val="tx1"/>
                </a:solidFill>
                <a:latin typeface="Arial" pitchFamily="34" charset="0"/>
                <a:cs typeface="Arial" pitchFamily="34" charset="0"/>
              </a:defRPr>
            </a:lvl5pPr>
            <a:lvl6pPr marL="2514600" indent="-228600" defTabSz="8016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016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016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01688"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Aft>
                <a:spcPct val="40000"/>
              </a:spcAft>
              <a:defRPr/>
            </a:pPr>
            <a:r>
              <a:rPr lang="tr-TR" altLang="tr-TR" sz="1400" i="1" noProof="1" smtClean="0">
                <a:solidFill>
                  <a:srgbClr val="080808"/>
                </a:solidFill>
                <a:latin typeface="Calibri" pitchFamily="34" charset="0"/>
              </a:rPr>
              <a:t>Kesintisiz iş gününün uygulandığı isletmelerde </a:t>
            </a:r>
            <a:r>
              <a:rPr lang="tr-TR" altLang="tr-TR" sz="1400" b="1" i="1" noProof="1" smtClean="0">
                <a:solidFill>
                  <a:srgbClr val="080808"/>
                </a:solidFill>
                <a:latin typeface="Calibri" pitchFamily="34" charset="0"/>
              </a:rPr>
              <a:t>iş kazaları artmaktadır</a:t>
            </a:r>
            <a:r>
              <a:rPr lang="tr-TR" altLang="tr-TR" sz="1400" i="1" noProof="1" smtClean="0">
                <a:solidFill>
                  <a:srgbClr val="080808"/>
                </a:solidFill>
                <a:latin typeface="Calibri" pitchFamily="34" charset="0"/>
              </a:rPr>
              <a:t>.</a:t>
            </a:r>
          </a:p>
        </p:txBody>
      </p:sp>
      <p:sp>
        <p:nvSpPr>
          <p:cNvPr id="15387" name="Oval 20"/>
          <p:cNvSpPr>
            <a:spLocks noChangeArrowheads="1"/>
          </p:cNvSpPr>
          <p:nvPr/>
        </p:nvSpPr>
        <p:spPr bwMode="auto">
          <a:xfrm>
            <a:off x="4487863" y="4484688"/>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i="1">
                <a:solidFill>
                  <a:srgbClr val="000000"/>
                </a:solidFill>
                <a:latin typeface="Arial" panose="020B0604020202020204" pitchFamily="34" charset="0"/>
              </a:rPr>
              <a:t>6</a:t>
            </a:r>
            <a:endParaRPr lang="de-DE" altLang="tr-TR" sz="1400" b="1" i="1">
              <a:solidFill>
                <a:srgbClr val="000000"/>
              </a:solidFill>
              <a:latin typeface="Arial" panose="020B0604020202020204" pitchFamily="34" charset="0"/>
            </a:endParaRPr>
          </a:p>
        </p:txBody>
      </p:sp>
      <p:sp>
        <p:nvSpPr>
          <p:cNvPr id="15388" name="Oval 20"/>
          <p:cNvSpPr>
            <a:spLocks noChangeArrowheads="1"/>
          </p:cNvSpPr>
          <p:nvPr/>
        </p:nvSpPr>
        <p:spPr bwMode="auto">
          <a:xfrm>
            <a:off x="3228975" y="2520950"/>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i="1">
                <a:solidFill>
                  <a:srgbClr val="000000"/>
                </a:solidFill>
                <a:latin typeface="Arial" panose="020B0604020202020204" pitchFamily="34" charset="0"/>
              </a:rPr>
              <a:t>4</a:t>
            </a:r>
            <a:endParaRPr lang="de-DE" altLang="tr-TR" sz="1400" b="1" i="1">
              <a:solidFill>
                <a:srgbClr val="000000"/>
              </a:solidFill>
              <a:latin typeface="Arial" panose="020B0604020202020204" pitchFamily="34" charset="0"/>
            </a:endParaRPr>
          </a:p>
        </p:txBody>
      </p:sp>
      <p:sp>
        <p:nvSpPr>
          <p:cNvPr id="15389" name="Oval 20"/>
          <p:cNvSpPr>
            <a:spLocks noChangeArrowheads="1"/>
          </p:cNvSpPr>
          <p:nvPr/>
        </p:nvSpPr>
        <p:spPr bwMode="auto">
          <a:xfrm>
            <a:off x="4484688" y="3098800"/>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i="1">
                <a:solidFill>
                  <a:srgbClr val="000000"/>
                </a:solidFill>
                <a:latin typeface="Arial" panose="020B0604020202020204" pitchFamily="34" charset="0"/>
              </a:rPr>
              <a:t>7</a:t>
            </a:r>
            <a:endParaRPr lang="de-DE" altLang="tr-TR" sz="1400" b="1" i="1">
              <a:solidFill>
                <a:srgbClr val="000000"/>
              </a:solidFill>
              <a:latin typeface="Arial" panose="020B0604020202020204" pitchFamily="34" charset="0"/>
            </a:endParaRPr>
          </a:p>
        </p:txBody>
      </p:sp>
      <p:sp>
        <p:nvSpPr>
          <p:cNvPr id="15390" name="Oval 20"/>
          <p:cNvSpPr>
            <a:spLocks noChangeArrowheads="1"/>
          </p:cNvSpPr>
          <p:nvPr/>
        </p:nvSpPr>
        <p:spPr bwMode="auto">
          <a:xfrm>
            <a:off x="5657850" y="2520950"/>
            <a:ext cx="231775" cy="231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i="1">
                <a:solidFill>
                  <a:srgbClr val="000000"/>
                </a:solidFill>
                <a:latin typeface="Arial" panose="020B0604020202020204" pitchFamily="34" charset="0"/>
              </a:rPr>
              <a:t>5</a:t>
            </a:r>
            <a:endParaRPr lang="de-DE" altLang="tr-TR" sz="1400" b="1" i="1">
              <a:solidFill>
                <a:srgbClr val="000000"/>
              </a:solidFill>
              <a:latin typeface="Arial" panose="020B0604020202020204" pitchFamily="34" charset="0"/>
            </a:endParaRPr>
          </a:p>
        </p:txBody>
      </p:sp>
      <p:pic>
        <p:nvPicPr>
          <p:cNvPr id="15391" name="Picture 2" descr="C:\Users\ahmet\Desktop\balanc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4102" y="3257550"/>
            <a:ext cx="87947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Freeform 20"/>
          <p:cNvSpPr/>
          <p:nvPr/>
        </p:nvSpPr>
        <p:spPr bwMode="auto">
          <a:xfrm>
            <a:off x="-2" y="736299"/>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47"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9"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50"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1"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2"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3"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4"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55"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6"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7945585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3000" tmFilter="0, 0; .2, .5; .8, .5; 1, 0"/>
                                        <p:tgtEl>
                                          <p:spTgt spid="47"/>
                                        </p:tgtEl>
                                      </p:cBhvr>
                                    </p:animEffect>
                                    <p:animScale>
                                      <p:cBhvr>
                                        <p:cTn id="11" dur="1500" autoRev="1" fill="hold"/>
                                        <p:tgtEl>
                                          <p:spTgt spid="47"/>
                                        </p:tgtEl>
                                      </p:cBhvr>
                                      <p:by x="105000" y="105000"/>
                                    </p:animScale>
                                  </p:childTnLst>
                                </p:cTn>
                              </p:par>
                            </p:childTnLst>
                          </p:cTn>
                        </p:par>
                        <p:par>
                          <p:cTn id="12" fill="hold">
                            <p:stCondLst>
                              <p:cond delay="3500"/>
                            </p:stCondLst>
                            <p:childTnLst>
                              <p:par>
                                <p:cTn id="13" presetID="26" presetClass="emph" presetSubtype="0" fill="hold" grpId="0" nodeType="afterEffect">
                                  <p:stCondLst>
                                    <p:cond delay="0"/>
                                  </p:stCondLst>
                                  <p:childTnLst>
                                    <p:animEffect transition="out" filter="fade">
                                      <p:cBhvr>
                                        <p:cTn id="14" dur="500" tmFilter="0, 0; .2, .5; .8, .5; 1, 0"/>
                                        <p:tgtEl>
                                          <p:spTgt spid="48"/>
                                        </p:tgtEl>
                                      </p:cBhvr>
                                    </p:animEffect>
                                    <p:animScale>
                                      <p:cBhvr>
                                        <p:cTn id="15" dur="250" autoRev="1" fill="hold"/>
                                        <p:tgtEl>
                                          <p:spTgt spid="48"/>
                                        </p:tgtEl>
                                      </p:cBhvr>
                                      <p:by x="105000" y="105000"/>
                                    </p:animScale>
                                  </p:childTnLst>
                                </p:cTn>
                              </p:par>
                            </p:childTnLst>
                          </p:cTn>
                        </p:par>
                        <p:par>
                          <p:cTn id="16" fill="hold">
                            <p:stCondLst>
                              <p:cond delay="4000"/>
                            </p:stCondLst>
                            <p:childTnLst>
                              <p:par>
                                <p:cTn id="17" presetID="26" presetClass="emph" presetSubtype="0" fill="hold" grpId="0" nodeType="afterEffect">
                                  <p:stCondLst>
                                    <p:cond delay="0"/>
                                  </p:stCondLst>
                                  <p:childTnLst>
                                    <p:animEffect transition="out" filter="fade">
                                      <p:cBhvr>
                                        <p:cTn id="18" dur="500" tmFilter="0, 0; .2, .5; .8, .5; 1, 0"/>
                                        <p:tgtEl>
                                          <p:spTgt spid="49"/>
                                        </p:tgtEl>
                                      </p:cBhvr>
                                    </p:animEffect>
                                    <p:animScale>
                                      <p:cBhvr>
                                        <p:cTn id="19" dur="250" autoRev="1" fill="hold"/>
                                        <p:tgtEl>
                                          <p:spTgt spid="4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47" grpId="0" animBg="1"/>
      <p:bldP spid="48"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10"/>
          <p:cNvSpPr>
            <a:spLocks noChangeArrowheads="1"/>
          </p:cNvSpPr>
          <p:nvPr/>
        </p:nvSpPr>
        <p:spPr bwMode="auto">
          <a:xfrm>
            <a:off x="833438" y="3348038"/>
            <a:ext cx="1979612" cy="1387475"/>
          </a:xfrm>
          <a:prstGeom prst="roundRect">
            <a:avLst>
              <a:gd name="adj" fmla="val 16667"/>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w="9525" cap="flat" cmpd="sng" algn="ctr">
            <a:solidFill>
              <a:srgbClr val="FFFFFF">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algn="ctr" eaLnBrk="0" fontAlgn="auto" hangingPunct="0">
              <a:spcBef>
                <a:spcPts val="0"/>
              </a:spcBef>
              <a:spcAft>
                <a:spcPts val="0"/>
              </a:spcAft>
              <a:defRPr/>
            </a:pPr>
            <a:endParaRPr lang="zh-CN" altLang="zh-CN" i="1" kern="0" dirty="0">
              <a:solidFill>
                <a:srgbClr val="FFFFFF"/>
              </a:solidFill>
              <a:latin typeface="Verdana" pitchFamily="34" charset="0"/>
              <a:cs typeface="Arial" charset="0"/>
            </a:endParaRPr>
          </a:p>
        </p:txBody>
      </p:sp>
      <p:sp>
        <p:nvSpPr>
          <p:cNvPr id="5" name="Text Box 11"/>
          <p:cNvSpPr txBox="1">
            <a:spLocks noChangeArrowheads="1"/>
          </p:cNvSpPr>
          <p:nvPr/>
        </p:nvSpPr>
        <p:spPr bwMode="auto">
          <a:xfrm>
            <a:off x="920750" y="3489325"/>
            <a:ext cx="1814513" cy="1077913"/>
          </a:xfrm>
          <a:prstGeom prst="rect">
            <a:avLst/>
          </a:prstGeom>
          <a:noFill/>
          <a:ln w="9525">
            <a:noFill/>
            <a:miter lim="800000"/>
            <a:headEnd/>
            <a:tailEnd/>
          </a:ln>
          <a:effectLst/>
        </p:spPr>
        <p:txBody>
          <a:bodyPr>
            <a:spAutoFit/>
          </a:bodyPr>
          <a:lstStyle/>
          <a:p>
            <a:pPr eaLnBrk="0" fontAlgn="auto" hangingPunct="0">
              <a:spcBef>
                <a:spcPts val="0"/>
              </a:spcBef>
              <a:spcAft>
                <a:spcPts val="0"/>
              </a:spcAft>
              <a:buSzPct val="60000"/>
              <a:buFontTx/>
              <a:buChar char="•"/>
              <a:defRPr/>
            </a:pPr>
            <a:r>
              <a:rPr lang="tr-TR" altLang="zh-CN" sz="1600" i="1" kern="0" dirty="0">
                <a:solidFill>
                  <a:srgbClr val="001D3A"/>
                </a:solidFill>
                <a:latin typeface="Calibri" pitchFamily="34" charset="0"/>
                <a:cs typeface="Arial" charset="0"/>
              </a:rPr>
              <a:t>Kan basınç artışı</a:t>
            </a:r>
          </a:p>
          <a:p>
            <a:pPr eaLnBrk="0" fontAlgn="auto" hangingPunct="0">
              <a:spcBef>
                <a:spcPts val="0"/>
              </a:spcBef>
              <a:spcAft>
                <a:spcPts val="0"/>
              </a:spcAft>
              <a:buSzPct val="60000"/>
              <a:buFontTx/>
              <a:buChar char="•"/>
              <a:defRPr/>
            </a:pPr>
            <a:r>
              <a:rPr lang="tr-TR" altLang="zh-CN" sz="1600" i="1" kern="0" dirty="0">
                <a:solidFill>
                  <a:srgbClr val="001D3A"/>
                </a:solidFill>
                <a:latin typeface="Calibri" pitchFamily="34" charset="0"/>
                <a:cs typeface="Arial" charset="0"/>
              </a:rPr>
              <a:t>Depresyon</a:t>
            </a:r>
          </a:p>
          <a:p>
            <a:pPr eaLnBrk="0" fontAlgn="auto" hangingPunct="0">
              <a:spcBef>
                <a:spcPts val="0"/>
              </a:spcBef>
              <a:spcAft>
                <a:spcPts val="0"/>
              </a:spcAft>
              <a:buSzPct val="60000"/>
              <a:buFontTx/>
              <a:buChar char="•"/>
              <a:defRPr/>
            </a:pPr>
            <a:r>
              <a:rPr lang="tr-TR" altLang="zh-CN" sz="1600" i="1" kern="0" dirty="0">
                <a:solidFill>
                  <a:srgbClr val="001D3A"/>
                </a:solidFill>
                <a:latin typeface="Calibri" pitchFamily="34" charset="0"/>
                <a:cs typeface="Arial" charset="0"/>
              </a:rPr>
              <a:t>Aşırı duyarlılık</a:t>
            </a:r>
            <a:endParaRPr lang="en-US" altLang="zh-CN" sz="1600" i="1" kern="0" dirty="0">
              <a:solidFill>
                <a:srgbClr val="001D3A"/>
              </a:solidFill>
              <a:latin typeface="Calibri" pitchFamily="34" charset="0"/>
              <a:cs typeface="Arial" charset="0"/>
            </a:endParaRPr>
          </a:p>
          <a:p>
            <a:pPr eaLnBrk="0" fontAlgn="auto" hangingPunct="0">
              <a:spcBef>
                <a:spcPts val="0"/>
              </a:spcBef>
              <a:spcAft>
                <a:spcPts val="0"/>
              </a:spcAft>
              <a:buSzPct val="60000"/>
              <a:buFontTx/>
              <a:buChar char="•"/>
              <a:defRPr/>
            </a:pPr>
            <a:r>
              <a:rPr lang="tr-TR" altLang="zh-CN" sz="1600" i="1" kern="0" dirty="0">
                <a:solidFill>
                  <a:srgbClr val="001D3A"/>
                </a:solidFill>
                <a:latin typeface="Calibri" pitchFamily="34" charset="0"/>
                <a:cs typeface="Arial" charset="0"/>
              </a:rPr>
              <a:t>Göğüs ağrısı</a:t>
            </a:r>
            <a:endParaRPr lang="en-US" altLang="zh-CN" sz="1600" i="1" kern="0" dirty="0">
              <a:solidFill>
                <a:srgbClr val="001D3A"/>
              </a:solidFill>
              <a:latin typeface="Calibri" pitchFamily="34" charset="0"/>
              <a:cs typeface="Arial" charset="0"/>
            </a:endParaRPr>
          </a:p>
        </p:txBody>
      </p:sp>
      <p:sp>
        <p:nvSpPr>
          <p:cNvPr id="7" name="AutoShape 12"/>
          <p:cNvSpPr>
            <a:spLocks noChangeArrowheads="1"/>
          </p:cNvSpPr>
          <p:nvPr/>
        </p:nvSpPr>
        <p:spPr bwMode="auto">
          <a:xfrm>
            <a:off x="6524625" y="3348038"/>
            <a:ext cx="1979613" cy="1387475"/>
          </a:xfrm>
          <a:prstGeom prst="roundRect">
            <a:avLst>
              <a:gd name="adj" fmla="val 16667"/>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w="9525" cap="flat" cmpd="sng" algn="ctr">
            <a:solidFill>
              <a:srgbClr val="FFFFFF">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algn="ctr" eaLnBrk="0" fontAlgn="auto" hangingPunct="0">
              <a:spcBef>
                <a:spcPts val="0"/>
              </a:spcBef>
              <a:spcAft>
                <a:spcPts val="0"/>
              </a:spcAft>
              <a:defRPr/>
            </a:pPr>
            <a:endParaRPr lang="zh-CN" altLang="zh-CN" i="1" kern="0">
              <a:solidFill>
                <a:srgbClr val="FFFFFF"/>
              </a:solidFill>
              <a:latin typeface="Verdana" pitchFamily="34" charset="0"/>
              <a:cs typeface="Arial" charset="0"/>
            </a:endParaRPr>
          </a:p>
        </p:txBody>
      </p:sp>
      <p:sp>
        <p:nvSpPr>
          <p:cNvPr id="8" name="Text Box 13"/>
          <p:cNvSpPr txBox="1">
            <a:spLocks noChangeArrowheads="1"/>
          </p:cNvSpPr>
          <p:nvPr/>
        </p:nvSpPr>
        <p:spPr bwMode="auto">
          <a:xfrm>
            <a:off x="6611938" y="3506788"/>
            <a:ext cx="1946275" cy="830262"/>
          </a:xfrm>
          <a:prstGeom prst="rect">
            <a:avLst/>
          </a:prstGeom>
          <a:noFill/>
          <a:ln w="9525">
            <a:noFill/>
            <a:miter lim="800000"/>
            <a:headEnd/>
            <a:tailEnd/>
          </a:ln>
          <a:effectLst/>
        </p:spPr>
        <p:txBody>
          <a:bodyPr>
            <a:spAutoFit/>
          </a:bodyPr>
          <a:lstStyle/>
          <a:p>
            <a:pPr eaLnBrk="0" fontAlgn="auto" hangingPunct="0">
              <a:spcBef>
                <a:spcPts val="0"/>
              </a:spcBef>
              <a:spcAft>
                <a:spcPts val="0"/>
              </a:spcAft>
              <a:buSzPct val="60000"/>
              <a:buFontTx/>
              <a:buChar char="•"/>
              <a:defRPr/>
            </a:pPr>
            <a:r>
              <a:rPr lang="tr-TR" altLang="zh-CN" sz="1600" i="1" kern="0" dirty="0">
                <a:solidFill>
                  <a:srgbClr val="001D3A"/>
                </a:solidFill>
                <a:latin typeface="Calibri" pitchFamily="34" charset="0"/>
                <a:cs typeface="Arial" charset="0"/>
              </a:rPr>
              <a:t>İşten kalmada artı</a:t>
            </a:r>
          </a:p>
          <a:p>
            <a:pPr eaLnBrk="0" fontAlgn="auto" hangingPunct="0">
              <a:spcBef>
                <a:spcPts val="0"/>
              </a:spcBef>
              <a:spcAft>
                <a:spcPts val="0"/>
              </a:spcAft>
              <a:buSzPct val="60000"/>
              <a:buFontTx/>
              <a:buChar char="•"/>
              <a:defRPr/>
            </a:pPr>
            <a:r>
              <a:rPr lang="tr-TR" altLang="zh-CN" sz="1600" i="1" kern="0" dirty="0">
                <a:solidFill>
                  <a:srgbClr val="001D3A"/>
                </a:solidFill>
                <a:latin typeface="Calibri" pitchFamily="34" charset="0"/>
                <a:cs typeface="Arial" charset="0"/>
              </a:rPr>
              <a:t>İş ilişkisinde güçlük</a:t>
            </a:r>
          </a:p>
          <a:p>
            <a:pPr eaLnBrk="0" fontAlgn="auto" hangingPunct="0">
              <a:spcBef>
                <a:spcPts val="0"/>
              </a:spcBef>
              <a:spcAft>
                <a:spcPts val="0"/>
              </a:spcAft>
              <a:buSzPct val="60000"/>
              <a:buFontTx/>
              <a:buChar char="•"/>
              <a:defRPr/>
            </a:pPr>
            <a:r>
              <a:rPr lang="tr-TR" altLang="zh-CN" sz="1600" i="1" kern="0" dirty="0">
                <a:solidFill>
                  <a:srgbClr val="001D3A"/>
                </a:solidFill>
                <a:latin typeface="Calibri" pitchFamily="34" charset="0"/>
                <a:cs typeface="Arial" charset="0"/>
              </a:rPr>
              <a:t>Kalite den. güçlüğü</a:t>
            </a:r>
            <a:endParaRPr lang="en-US" altLang="zh-CN" sz="1600" i="1" kern="0" dirty="0">
              <a:solidFill>
                <a:srgbClr val="001D3A"/>
              </a:solidFill>
              <a:latin typeface="Calibri" pitchFamily="34" charset="0"/>
              <a:cs typeface="Arial" charset="0"/>
            </a:endParaRPr>
          </a:p>
        </p:txBody>
      </p:sp>
      <p:sp>
        <p:nvSpPr>
          <p:cNvPr id="9" name="AutoShape 9"/>
          <p:cNvSpPr>
            <a:spLocks noChangeArrowheads="1"/>
          </p:cNvSpPr>
          <p:nvPr/>
        </p:nvSpPr>
        <p:spPr bwMode="gray">
          <a:xfrm>
            <a:off x="2930525" y="3443288"/>
            <a:ext cx="560388" cy="1558925"/>
          </a:xfrm>
          <a:prstGeom prst="leftArrow">
            <a:avLst>
              <a:gd name="adj1" fmla="val 65583"/>
              <a:gd name="adj2" fmla="val 65181"/>
            </a:avLst>
          </a:prstGeom>
          <a:gradFill rotWithShape="1">
            <a:gsLst>
              <a:gs pos="0">
                <a:srgbClr val="969696"/>
              </a:gs>
              <a:gs pos="100000">
                <a:srgbClr val="969696">
                  <a:gamma/>
                  <a:shade val="46275"/>
                  <a:invGamma/>
                  <a:alpha val="12000"/>
                </a:srgbClr>
              </a:gs>
            </a:gsLst>
            <a:lin ang="0" scaled="1"/>
          </a:gradFill>
          <a:ln w="9525">
            <a:noFill/>
            <a:miter lim="800000"/>
            <a:headEnd/>
            <a:tailEnd/>
          </a:ln>
          <a:effectLst/>
        </p:spPr>
        <p:txBody>
          <a:bodyPr vert="vert270" wrap="none" anchor="ctr" anchorCtr="1"/>
          <a:lstStyle/>
          <a:p>
            <a:pPr fontAlgn="auto">
              <a:spcBef>
                <a:spcPts val="0"/>
              </a:spcBef>
              <a:spcAft>
                <a:spcPts val="0"/>
              </a:spcAft>
              <a:defRPr/>
            </a:pPr>
            <a:endParaRPr lang="zh-CN" altLang="en-US" sz="1200" kern="0" dirty="0">
              <a:solidFill>
                <a:sysClr val="windowText" lastClr="000000"/>
              </a:solidFill>
              <a:latin typeface="Calibri" pitchFamily="34" charset="0"/>
              <a:cs typeface="Arial" charset="0"/>
            </a:endParaRPr>
          </a:p>
        </p:txBody>
      </p:sp>
      <p:sp>
        <p:nvSpPr>
          <p:cNvPr id="10" name="AutoShape 14"/>
          <p:cNvSpPr>
            <a:spLocks noChangeArrowheads="1"/>
          </p:cNvSpPr>
          <p:nvPr/>
        </p:nvSpPr>
        <p:spPr bwMode="gray">
          <a:xfrm>
            <a:off x="5810250" y="3435350"/>
            <a:ext cx="555625" cy="1558925"/>
          </a:xfrm>
          <a:prstGeom prst="rightArrow">
            <a:avLst>
              <a:gd name="adj1" fmla="val 67750"/>
              <a:gd name="adj2" fmla="val 66167"/>
            </a:avLst>
          </a:prstGeom>
          <a:gradFill rotWithShape="1">
            <a:gsLst>
              <a:gs pos="0">
                <a:srgbClr val="969696">
                  <a:gamma/>
                  <a:shade val="46275"/>
                  <a:invGamma/>
                  <a:alpha val="12000"/>
                </a:srgbClr>
              </a:gs>
              <a:gs pos="100000">
                <a:srgbClr val="969696"/>
              </a:gs>
            </a:gsLst>
            <a:lin ang="0" scaled="1"/>
          </a:gradFill>
          <a:ln w="9525">
            <a:noFill/>
            <a:miter lim="800000"/>
            <a:headEnd/>
            <a:tailEnd/>
          </a:ln>
          <a:effectLst/>
        </p:spPr>
        <p:txBody>
          <a:bodyPr vert="vert" wrap="none" anchor="ctr" anchorCtr="1"/>
          <a:lstStyle/>
          <a:p>
            <a:pPr fontAlgn="auto">
              <a:spcBef>
                <a:spcPts val="0"/>
              </a:spcBef>
              <a:spcAft>
                <a:spcPts val="0"/>
              </a:spcAft>
              <a:defRPr/>
            </a:pPr>
            <a:endParaRPr lang="zh-CN" altLang="en-US" sz="1200" kern="0" dirty="0">
              <a:solidFill>
                <a:sysClr val="windowText" lastClr="000000"/>
              </a:solidFill>
              <a:latin typeface="Calibri" pitchFamily="34" charset="0"/>
              <a:cs typeface="Arial" charset="0"/>
            </a:endParaRPr>
          </a:p>
        </p:txBody>
      </p:sp>
      <p:sp>
        <p:nvSpPr>
          <p:cNvPr id="11" name="AutoShape 20"/>
          <p:cNvSpPr>
            <a:spLocks noChangeArrowheads="1"/>
          </p:cNvSpPr>
          <p:nvPr/>
        </p:nvSpPr>
        <p:spPr bwMode="gray">
          <a:xfrm>
            <a:off x="3689350" y="3516313"/>
            <a:ext cx="1841500" cy="398462"/>
          </a:xfrm>
          <a:prstGeom prst="downArrow">
            <a:avLst>
              <a:gd name="adj1" fmla="val 67093"/>
              <a:gd name="adj2" fmla="val 64051"/>
            </a:avLst>
          </a:prstGeom>
          <a:gradFill rotWithShape="1">
            <a:gsLst>
              <a:gs pos="0">
                <a:srgbClr val="969696">
                  <a:gamma/>
                  <a:tint val="63529"/>
                  <a:invGamma/>
                  <a:alpha val="12000"/>
                </a:srgbClr>
              </a:gs>
              <a:gs pos="100000">
                <a:srgbClr val="969696"/>
              </a:gs>
            </a:gsLst>
            <a:lin ang="5400000" scaled="1"/>
          </a:gradFill>
          <a:ln w="9525">
            <a:noFill/>
            <a:miter lim="800000"/>
            <a:headEnd/>
            <a:tailEnd/>
          </a:ln>
          <a:effectLst/>
        </p:spPr>
        <p:txBody>
          <a:bodyPr wrap="none" anchor="ctr"/>
          <a:lstStyle/>
          <a:p>
            <a:pPr fontAlgn="auto">
              <a:spcBef>
                <a:spcPts val="0"/>
              </a:spcBef>
              <a:spcAft>
                <a:spcPts val="0"/>
              </a:spcAft>
              <a:defRPr/>
            </a:pPr>
            <a:endParaRPr lang="zh-CN" altLang="en-US" sz="800" kern="0" dirty="0">
              <a:solidFill>
                <a:sysClr val="windowText" lastClr="000000"/>
              </a:solidFill>
              <a:latin typeface="Arial"/>
              <a:cs typeface="Arial" charset="0"/>
            </a:endParaRPr>
          </a:p>
        </p:txBody>
      </p:sp>
      <p:grpSp>
        <p:nvGrpSpPr>
          <p:cNvPr id="16394" name="47 Grup"/>
          <p:cNvGrpSpPr>
            <a:grpSpLocks/>
          </p:cNvGrpSpPr>
          <p:nvPr/>
        </p:nvGrpSpPr>
        <p:grpSpPr bwMode="auto">
          <a:xfrm>
            <a:off x="3654425" y="2974975"/>
            <a:ext cx="1919288" cy="461963"/>
            <a:chOff x="3655145" y="4159219"/>
            <a:chExt cx="1918830" cy="462410"/>
          </a:xfrm>
        </p:grpSpPr>
        <p:sp>
          <p:nvSpPr>
            <p:cNvPr id="13" name="AutoShape 13"/>
            <p:cNvSpPr>
              <a:spLocks noChangeArrowheads="1"/>
            </p:cNvSpPr>
            <p:nvPr/>
          </p:nvSpPr>
          <p:spPr bwMode="gray">
            <a:xfrm>
              <a:off x="3655145" y="4159219"/>
              <a:ext cx="1918830" cy="462410"/>
            </a:xfrm>
            <a:prstGeom prst="can">
              <a:avLst>
                <a:gd name="adj" fmla="val 25000"/>
              </a:avLst>
            </a:prstGeom>
            <a:gradFill rotWithShape="1">
              <a:gsLst>
                <a:gs pos="0">
                  <a:srgbClr val="3B86CB">
                    <a:shade val="51000"/>
                    <a:satMod val="130000"/>
                  </a:srgbClr>
                </a:gs>
                <a:gs pos="80000">
                  <a:srgbClr val="3B86CB">
                    <a:shade val="93000"/>
                    <a:satMod val="130000"/>
                  </a:srgbClr>
                </a:gs>
                <a:gs pos="100000">
                  <a:srgbClr val="3B86CB">
                    <a:shade val="94000"/>
                    <a:satMod val="135000"/>
                  </a:srgbClr>
                </a:gs>
              </a:gsLst>
              <a:lin ang="16200000" scaled="0"/>
            </a:gradFill>
            <a:ln w="9525" cap="flat" cmpd="sng" algn="ctr">
              <a:solidFill>
                <a:srgbClr val="3B86CB">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a:spcBef>
                  <a:spcPts val="0"/>
                </a:spcBef>
                <a:spcAft>
                  <a:spcPts val="0"/>
                </a:spcAft>
                <a:defRPr/>
              </a:pPr>
              <a:endParaRPr lang="zh-CN" altLang="en-US" b="1" kern="0">
                <a:solidFill>
                  <a:srgbClr val="FFFFFF"/>
                </a:solidFill>
                <a:latin typeface="Arial"/>
                <a:cs typeface="Arial" charset="0"/>
              </a:endParaRPr>
            </a:p>
          </p:txBody>
        </p:sp>
        <p:sp>
          <p:nvSpPr>
            <p:cNvPr id="14" name="Text Box 23"/>
            <p:cNvSpPr txBox="1">
              <a:spLocks noChangeArrowheads="1"/>
            </p:cNvSpPr>
            <p:nvPr/>
          </p:nvSpPr>
          <p:spPr bwMode="gray">
            <a:xfrm>
              <a:off x="3801160" y="4248205"/>
              <a:ext cx="1729962" cy="370246"/>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b="1" kern="0" dirty="0">
                  <a:solidFill>
                    <a:srgbClr val="FFFFFF"/>
                  </a:solidFill>
                  <a:latin typeface="Calibri" pitchFamily="34" charset="0"/>
                  <a:cs typeface="Arial" charset="0"/>
                </a:rPr>
                <a:t>Örgüt Yapısı Sor</a:t>
              </a:r>
              <a:endParaRPr lang="en-US" altLang="zh-CN" b="1" kern="0" dirty="0">
                <a:solidFill>
                  <a:srgbClr val="FFFFFF"/>
                </a:solidFill>
                <a:latin typeface="Calibri" pitchFamily="34" charset="0"/>
                <a:cs typeface="Arial" charset="0"/>
              </a:endParaRPr>
            </a:p>
          </p:txBody>
        </p:sp>
      </p:grpSp>
      <p:grpSp>
        <p:nvGrpSpPr>
          <p:cNvPr id="16395" name="61 Grup"/>
          <p:cNvGrpSpPr>
            <a:grpSpLocks/>
          </p:cNvGrpSpPr>
          <p:nvPr/>
        </p:nvGrpSpPr>
        <p:grpSpPr bwMode="auto">
          <a:xfrm>
            <a:off x="3544888" y="3925888"/>
            <a:ext cx="2230437" cy="669925"/>
            <a:chOff x="3155820" y="5386451"/>
            <a:chExt cx="2878030" cy="669499"/>
          </a:xfrm>
        </p:grpSpPr>
        <p:sp>
          <p:nvSpPr>
            <p:cNvPr id="16" name="AutoShape 18"/>
            <p:cNvSpPr>
              <a:spLocks noChangeArrowheads="1"/>
            </p:cNvSpPr>
            <p:nvPr/>
          </p:nvSpPr>
          <p:spPr bwMode="gray">
            <a:xfrm>
              <a:off x="3155820" y="5386451"/>
              <a:ext cx="2878030" cy="593666"/>
            </a:xfrm>
            <a:prstGeom prst="can">
              <a:avLst>
                <a:gd name="adj" fmla="val 32032"/>
              </a:avLst>
            </a:prstGeom>
            <a:gradFill rotWithShape="1">
              <a:gsLst>
                <a:gs pos="0">
                  <a:srgbClr val="C00000"/>
                </a:gs>
                <a:gs pos="100000">
                  <a:srgbClr val="540000"/>
                </a:gs>
              </a:gsLst>
              <a:path path="circle">
                <a:fillToRect l="50000" t="50000" r="50000" b="50000"/>
              </a:path>
            </a:gradFill>
            <a:ln w="9525" cap="flat" cmpd="sng" algn="ctr">
              <a:noFill/>
              <a:prstDash val="solid"/>
              <a:headEnd/>
              <a:tailEnd/>
            </a:ln>
            <a:effectLst>
              <a:outerShdw blurRad="40000" dist="23000" dir="5400000" rotWithShape="0">
                <a:srgbClr val="000000">
                  <a:alpha val="35000"/>
                </a:srgbClr>
              </a:outerShdw>
            </a:effectLst>
          </p:spPr>
          <p:txBody>
            <a:bodyPr wrap="none" anchor="ctr"/>
            <a:lstStyle/>
            <a:p>
              <a:pPr fontAlgn="auto">
                <a:spcBef>
                  <a:spcPts val="0"/>
                </a:spcBef>
                <a:spcAft>
                  <a:spcPts val="0"/>
                </a:spcAft>
                <a:defRPr/>
              </a:pPr>
              <a:endParaRPr lang="zh-CN" altLang="en-US" sz="2800" b="1" kern="0" dirty="0">
                <a:solidFill>
                  <a:srgbClr val="FFFFFF"/>
                </a:solidFill>
                <a:latin typeface="Arial"/>
                <a:cs typeface="Arial" charset="0"/>
              </a:endParaRPr>
            </a:p>
          </p:txBody>
        </p:sp>
        <p:sp>
          <p:nvSpPr>
            <p:cNvPr id="17" name="Text Box 19"/>
            <p:cNvSpPr txBox="1">
              <a:spLocks noChangeArrowheads="1"/>
            </p:cNvSpPr>
            <p:nvPr/>
          </p:nvSpPr>
          <p:spPr bwMode="gray">
            <a:xfrm>
              <a:off x="3485615" y="5532408"/>
              <a:ext cx="2249166" cy="523542"/>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2800" b="1" kern="0" dirty="0">
                  <a:solidFill>
                    <a:srgbClr val="FFFFFF"/>
                  </a:solidFill>
                  <a:effectLst>
                    <a:outerShdw blurRad="38100" dist="38100" dir="2700000" algn="tl">
                      <a:srgbClr val="000000">
                        <a:alpha val="43137"/>
                      </a:srgbClr>
                    </a:outerShdw>
                  </a:effectLst>
                  <a:latin typeface="Calibri" pitchFamily="34" charset="0"/>
                  <a:cs typeface="Arial" charset="0"/>
                </a:rPr>
                <a:t>KİŞİ</a:t>
              </a:r>
              <a:endParaRPr lang="en-US" altLang="zh-CN" sz="2800" b="1" kern="0" dirty="0">
                <a:solidFill>
                  <a:srgbClr val="FFFFFF"/>
                </a:solidFill>
                <a:effectLst>
                  <a:outerShdw blurRad="38100" dist="38100" dir="2700000" algn="tl">
                    <a:srgbClr val="000000">
                      <a:alpha val="43137"/>
                    </a:srgbClr>
                  </a:outerShdw>
                </a:effectLst>
                <a:latin typeface="Calibri" pitchFamily="34" charset="0"/>
                <a:cs typeface="Arial" charset="0"/>
              </a:endParaRPr>
            </a:p>
          </p:txBody>
        </p:sp>
      </p:grpSp>
      <p:grpSp>
        <p:nvGrpSpPr>
          <p:cNvPr id="16396" name="48 Grup"/>
          <p:cNvGrpSpPr>
            <a:grpSpLocks/>
          </p:cNvGrpSpPr>
          <p:nvPr/>
        </p:nvGrpSpPr>
        <p:grpSpPr bwMode="auto">
          <a:xfrm>
            <a:off x="3654425" y="2493963"/>
            <a:ext cx="1919288" cy="461962"/>
            <a:chOff x="3655145" y="4159219"/>
            <a:chExt cx="1918830" cy="462410"/>
          </a:xfrm>
        </p:grpSpPr>
        <p:sp>
          <p:nvSpPr>
            <p:cNvPr id="19" name="AutoShape 13"/>
            <p:cNvSpPr>
              <a:spLocks noChangeArrowheads="1"/>
            </p:cNvSpPr>
            <p:nvPr/>
          </p:nvSpPr>
          <p:spPr bwMode="gray">
            <a:xfrm>
              <a:off x="3655145" y="4159219"/>
              <a:ext cx="1918830" cy="462410"/>
            </a:xfrm>
            <a:prstGeom prst="can">
              <a:avLst>
                <a:gd name="adj" fmla="val 25000"/>
              </a:avLst>
            </a:prstGeom>
            <a:gradFill rotWithShape="1">
              <a:gsLst>
                <a:gs pos="0">
                  <a:srgbClr val="3B86CB">
                    <a:shade val="51000"/>
                    <a:satMod val="130000"/>
                  </a:srgbClr>
                </a:gs>
                <a:gs pos="80000">
                  <a:srgbClr val="3B86CB">
                    <a:shade val="93000"/>
                    <a:satMod val="130000"/>
                  </a:srgbClr>
                </a:gs>
                <a:gs pos="100000">
                  <a:srgbClr val="3B86CB">
                    <a:shade val="94000"/>
                    <a:satMod val="135000"/>
                  </a:srgbClr>
                </a:gs>
              </a:gsLst>
              <a:lin ang="16200000" scaled="0"/>
            </a:gradFill>
            <a:ln w="9525" cap="flat" cmpd="sng" algn="ctr">
              <a:solidFill>
                <a:srgbClr val="3B86CB">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a:spcBef>
                  <a:spcPts val="0"/>
                </a:spcBef>
                <a:spcAft>
                  <a:spcPts val="0"/>
                </a:spcAft>
                <a:defRPr/>
              </a:pPr>
              <a:endParaRPr lang="zh-CN" altLang="en-US" b="1" kern="0">
                <a:solidFill>
                  <a:srgbClr val="FFFFFF"/>
                </a:solidFill>
                <a:latin typeface="Arial"/>
                <a:cs typeface="Arial" charset="0"/>
              </a:endParaRPr>
            </a:p>
          </p:txBody>
        </p:sp>
        <p:sp>
          <p:nvSpPr>
            <p:cNvPr id="20" name="Text Box 23"/>
            <p:cNvSpPr txBox="1">
              <a:spLocks noChangeArrowheads="1"/>
            </p:cNvSpPr>
            <p:nvPr/>
          </p:nvSpPr>
          <p:spPr bwMode="gray">
            <a:xfrm>
              <a:off x="3688475" y="4221191"/>
              <a:ext cx="1885500" cy="368657"/>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b="1" kern="0" dirty="0">
                  <a:solidFill>
                    <a:srgbClr val="FFFFFF"/>
                  </a:solidFill>
                  <a:latin typeface="Calibri" pitchFamily="34" charset="0"/>
                  <a:cs typeface="Arial" charset="0"/>
                </a:rPr>
                <a:t>Kariyer Gelişimi</a:t>
              </a:r>
              <a:endParaRPr lang="en-US" altLang="zh-CN" b="1" kern="0" dirty="0">
                <a:solidFill>
                  <a:srgbClr val="FFFFFF"/>
                </a:solidFill>
                <a:latin typeface="Calibri" pitchFamily="34" charset="0"/>
                <a:cs typeface="Arial" charset="0"/>
              </a:endParaRPr>
            </a:p>
          </p:txBody>
        </p:sp>
      </p:grpSp>
      <p:grpSp>
        <p:nvGrpSpPr>
          <p:cNvPr id="16397" name="51 Grup"/>
          <p:cNvGrpSpPr>
            <a:grpSpLocks/>
          </p:cNvGrpSpPr>
          <p:nvPr/>
        </p:nvGrpSpPr>
        <p:grpSpPr bwMode="auto">
          <a:xfrm>
            <a:off x="3654425" y="2016125"/>
            <a:ext cx="1919288" cy="461963"/>
            <a:chOff x="3655145" y="4159219"/>
            <a:chExt cx="1918830" cy="462410"/>
          </a:xfrm>
        </p:grpSpPr>
        <p:sp>
          <p:nvSpPr>
            <p:cNvPr id="22" name="AutoShape 13"/>
            <p:cNvSpPr>
              <a:spLocks noChangeArrowheads="1"/>
            </p:cNvSpPr>
            <p:nvPr/>
          </p:nvSpPr>
          <p:spPr bwMode="gray">
            <a:xfrm>
              <a:off x="3655145" y="4159219"/>
              <a:ext cx="1918830" cy="462410"/>
            </a:xfrm>
            <a:prstGeom prst="can">
              <a:avLst>
                <a:gd name="adj" fmla="val 25000"/>
              </a:avLst>
            </a:prstGeom>
            <a:gradFill rotWithShape="1">
              <a:gsLst>
                <a:gs pos="0">
                  <a:srgbClr val="3B86CB">
                    <a:shade val="51000"/>
                    <a:satMod val="130000"/>
                  </a:srgbClr>
                </a:gs>
                <a:gs pos="80000">
                  <a:srgbClr val="3B86CB">
                    <a:shade val="93000"/>
                    <a:satMod val="130000"/>
                  </a:srgbClr>
                </a:gs>
                <a:gs pos="100000">
                  <a:srgbClr val="3B86CB">
                    <a:shade val="94000"/>
                    <a:satMod val="135000"/>
                  </a:srgbClr>
                </a:gs>
              </a:gsLst>
              <a:lin ang="16200000" scaled="0"/>
            </a:gradFill>
            <a:ln w="9525" cap="flat" cmpd="sng" algn="ctr">
              <a:solidFill>
                <a:srgbClr val="3B86CB">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a:spcBef>
                  <a:spcPts val="0"/>
                </a:spcBef>
                <a:spcAft>
                  <a:spcPts val="0"/>
                </a:spcAft>
                <a:defRPr/>
              </a:pPr>
              <a:endParaRPr lang="zh-CN" altLang="en-US" b="1" kern="0">
                <a:solidFill>
                  <a:srgbClr val="FFFFFF"/>
                </a:solidFill>
                <a:latin typeface="Arial"/>
                <a:cs typeface="Arial" charset="0"/>
              </a:endParaRPr>
            </a:p>
          </p:txBody>
        </p:sp>
        <p:sp>
          <p:nvSpPr>
            <p:cNvPr id="23" name="Text Box 23"/>
            <p:cNvSpPr txBox="1">
              <a:spLocks noChangeArrowheads="1"/>
            </p:cNvSpPr>
            <p:nvPr/>
          </p:nvSpPr>
          <p:spPr bwMode="gray">
            <a:xfrm>
              <a:off x="3655145" y="4233904"/>
              <a:ext cx="1793447" cy="370245"/>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b="1" kern="0" dirty="0">
                  <a:solidFill>
                    <a:srgbClr val="FFFFFF"/>
                  </a:solidFill>
                  <a:latin typeface="Calibri" pitchFamily="34" charset="0"/>
                  <a:cs typeface="Arial" charset="0"/>
                </a:rPr>
                <a:t>İş İlişkileri Boz</a:t>
              </a:r>
              <a:endParaRPr lang="en-US" altLang="zh-CN" b="1" kern="0" dirty="0">
                <a:solidFill>
                  <a:srgbClr val="FFFFFF"/>
                </a:solidFill>
                <a:latin typeface="Calibri" pitchFamily="34" charset="0"/>
                <a:cs typeface="Arial" charset="0"/>
              </a:endParaRPr>
            </a:p>
          </p:txBody>
        </p:sp>
      </p:grpSp>
      <p:grpSp>
        <p:nvGrpSpPr>
          <p:cNvPr id="16398" name="54 Grup"/>
          <p:cNvGrpSpPr>
            <a:grpSpLocks/>
          </p:cNvGrpSpPr>
          <p:nvPr/>
        </p:nvGrpSpPr>
        <p:grpSpPr bwMode="auto">
          <a:xfrm>
            <a:off x="3654425" y="1524000"/>
            <a:ext cx="1919288" cy="463550"/>
            <a:chOff x="3655145" y="4159219"/>
            <a:chExt cx="1918830" cy="462410"/>
          </a:xfrm>
        </p:grpSpPr>
        <p:sp>
          <p:nvSpPr>
            <p:cNvPr id="25" name="AutoShape 13"/>
            <p:cNvSpPr>
              <a:spLocks noChangeArrowheads="1"/>
            </p:cNvSpPr>
            <p:nvPr/>
          </p:nvSpPr>
          <p:spPr bwMode="gray">
            <a:xfrm>
              <a:off x="3655145" y="4159219"/>
              <a:ext cx="1918830" cy="462410"/>
            </a:xfrm>
            <a:prstGeom prst="can">
              <a:avLst>
                <a:gd name="adj" fmla="val 25000"/>
              </a:avLst>
            </a:prstGeom>
            <a:gradFill rotWithShape="1">
              <a:gsLst>
                <a:gs pos="0">
                  <a:srgbClr val="3B86CB">
                    <a:shade val="51000"/>
                    <a:satMod val="130000"/>
                  </a:srgbClr>
                </a:gs>
                <a:gs pos="80000">
                  <a:srgbClr val="3B86CB">
                    <a:shade val="93000"/>
                    <a:satMod val="130000"/>
                  </a:srgbClr>
                </a:gs>
                <a:gs pos="100000">
                  <a:srgbClr val="3B86CB">
                    <a:shade val="94000"/>
                    <a:satMod val="135000"/>
                  </a:srgbClr>
                </a:gs>
              </a:gsLst>
              <a:lin ang="16200000" scaled="0"/>
            </a:gradFill>
            <a:ln w="9525" cap="flat" cmpd="sng" algn="ctr">
              <a:solidFill>
                <a:srgbClr val="3B86CB">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a:spcBef>
                  <a:spcPts val="0"/>
                </a:spcBef>
                <a:spcAft>
                  <a:spcPts val="0"/>
                </a:spcAft>
                <a:defRPr/>
              </a:pPr>
              <a:endParaRPr lang="zh-CN" altLang="en-US" b="1" kern="0">
                <a:solidFill>
                  <a:srgbClr val="FFFFFF"/>
                </a:solidFill>
                <a:latin typeface="Arial"/>
                <a:cs typeface="Arial" charset="0"/>
              </a:endParaRPr>
            </a:p>
          </p:txBody>
        </p:sp>
        <p:sp>
          <p:nvSpPr>
            <p:cNvPr id="26" name="Text Box 23"/>
            <p:cNvSpPr txBox="1">
              <a:spLocks noChangeArrowheads="1"/>
            </p:cNvSpPr>
            <p:nvPr/>
          </p:nvSpPr>
          <p:spPr bwMode="gray">
            <a:xfrm>
              <a:off x="3688475" y="4235232"/>
              <a:ext cx="1842647" cy="368978"/>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b="1" kern="0" dirty="0">
                  <a:solidFill>
                    <a:srgbClr val="FFFFFF"/>
                  </a:solidFill>
                  <a:latin typeface="Calibri" pitchFamily="34" charset="0"/>
                  <a:cs typeface="Arial" charset="0"/>
                </a:rPr>
                <a:t>Örgütteki Rolü</a:t>
              </a:r>
              <a:endParaRPr lang="en-US" altLang="zh-CN" b="1" kern="0" dirty="0">
                <a:solidFill>
                  <a:srgbClr val="FFFFFF"/>
                </a:solidFill>
                <a:latin typeface="Calibri" pitchFamily="34" charset="0"/>
                <a:cs typeface="Arial" charset="0"/>
              </a:endParaRPr>
            </a:p>
          </p:txBody>
        </p:sp>
      </p:grpSp>
      <p:grpSp>
        <p:nvGrpSpPr>
          <p:cNvPr id="16399" name="57 Grup"/>
          <p:cNvGrpSpPr>
            <a:grpSpLocks/>
          </p:cNvGrpSpPr>
          <p:nvPr/>
        </p:nvGrpSpPr>
        <p:grpSpPr bwMode="auto">
          <a:xfrm>
            <a:off x="3654425" y="1047750"/>
            <a:ext cx="1919288" cy="461963"/>
            <a:chOff x="3655145" y="4159219"/>
            <a:chExt cx="1918830" cy="462410"/>
          </a:xfrm>
        </p:grpSpPr>
        <p:sp>
          <p:nvSpPr>
            <p:cNvPr id="28" name="AutoShape 13"/>
            <p:cNvSpPr>
              <a:spLocks noChangeArrowheads="1"/>
            </p:cNvSpPr>
            <p:nvPr/>
          </p:nvSpPr>
          <p:spPr bwMode="gray">
            <a:xfrm>
              <a:off x="3655145" y="4159219"/>
              <a:ext cx="1918830" cy="462410"/>
            </a:xfrm>
            <a:prstGeom prst="can">
              <a:avLst>
                <a:gd name="adj" fmla="val 25000"/>
              </a:avLst>
            </a:prstGeom>
            <a:gradFill rotWithShape="1">
              <a:gsLst>
                <a:gs pos="0">
                  <a:srgbClr val="3B86CB">
                    <a:shade val="51000"/>
                    <a:satMod val="130000"/>
                  </a:srgbClr>
                </a:gs>
                <a:gs pos="80000">
                  <a:srgbClr val="3B86CB">
                    <a:shade val="93000"/>
                    <a:satMod val="130000"/>
                  </a:srgbClr>
                </a:gs>
                <a:gs pos="100000">
                  <a:srgbClr val="3B86CB">
                    <a:shade val="94000"/>
                    <a:satMod val="135000"/>
                  </a:srgbClr>
                </a:gs>
              </a:gsLst>
              <a:lin ang="16200000" scaled="0"/>
            </a:gradFill>
            <a:ln w="9525" cap="flat" cmpd="sng" algn="ctr">
              <a:solidFill>
                <a:srgbClr val="3B86CB">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a:spcBef>
                  <a:spcPts val="0"/>
                </a:spcBef>
                <a:spcAft>
                  <a:spcPts val="0"/>
                </a:spcAft>
                <a:defRPr/>
              </a:pPr>
              <a:endParaRPr lang="zh-CN" altLang="en-US" b="1" kern="0">
                <a:solidFill>
                  <a:srgbClr val="FFFFFF"/>
                </a:solidFill>
                <a:latin typeface="Arial"/>
                <a:cs typeface="Arial" charset="0"/>
              </a:endParaRPr>
            </a:p>
          </p:txBody>
        </p:sp>
        <p:sp>
          <p:nvSpPr>
            <p:cNvPr id="29" name="Text Box 23"/>
            <p:cNvSpPr txBox="1">
              <a:spLocks noChangeArrowheads="1"/>
            </p:cNvSpPr>
            <p:nvPr/>
          </p:nvSpPr>
          <p:spPr bwMode="gray">
            <a:xfrm>
              <a:off x="3655145" y="4233904"/>
              <a:ext cx="1875977" cy="370245"/>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b="1" kern="0" dirty="0">
                  <a:solidFill>
                    <a:srgbClr val="FFFFFF"/>
                  </a:solidFill>
                  <a:latin typeface="Calibri" pitchFamily="34" charset="0"/>
                  <a:cs typeface="Arial" charset="0"/>
                </a:rPr>
                <a:t>İşteki Özel Sorun </a:t>
              </a:r>
              <a:endParaRPr lang="en-US" altLang="zh-CN" b="1" kern="0" dirty="0">
                <a:solidFill>
                  <a:srgbClr val="FFFFFF"/>
                </a:solidFill>
                <a:latin typeface="Calibri" pitchFamily="34" charset="0"/>
                <a:cs typeface="Arial" charset="0"/>
              </a:endParaRPr>
            </a:p>
          </p:txBody>
        </p:sp>
      </p:grpSp>
      <p:sp>
        <p:nvSpPr>
          <p:cNvPr id="30" name="Text Box 23"/>
          <p:cNvSpPr txBox="1">
            <a:spLocks noChangeArrowheads="1"/>
          </p:cNvSpPr>
          <p:nvPr/>
        </p:nvSpPr>
        <p:spPr bwMode="gray">
          <a:xfrm>
            <a:off x="704850" y="3038475"/>
            <a:ext cx="2209800" cy="338138"/>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600" b="1" kern="0" dirty="0">
                <a:latin typeface="Calibri" pitchFamily="34" charset="0"/>
                <a:cs typeface="Arial" charset="0"/>
              </a:rPr>
              <a:t>KİŞİSEL KRONİK STRES</a:t>
            </a:r>
            <a:endParaRPr lang="en-US" altLang="zh-CN" sz="1600" b="1" kern="0" dirty="0">
              <a:latin typeface="Calibri" pitchFamily="34" charset="0"/>
              <a:cs typeface="Arial" charset="0"/>
            </a:endParaRPr>
          </a:p>
        </p:txBody>
      </p:sp>
      <p:sp>
        <p:nvSpPr>
          <p:cNvPr id="31" name="Text Box 23"/>
          <p:cNvSpPr txBox="1">
            <a:spLocks noChangeArrowheads="1"/>
          </p:cNvSpPr>
          <p:nvPr/>
        </p:nvSpPr>
        <p:spPr bwMode="gray">
          <a:xfrm>
            <a:off x="6611938" y="3009900"/>
            <a:ext cx="1858962" cy="338138"/>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600" b="1" kern="0" dirty="0">
                <a:latin typeface="Calibri" pitchFamily="34" charset="0"/>
                <a:cs typeface="Arial" charset="0"/>
              </a:rPr>
              <a:t>ÖRGÜTSEL STRES</a:t>
            </a:r>
            <a:endParaRPr lang="en-US" altLang="zh-CN" sz="1600" b="1" kern="0" dirty="0">
              <a:latin typeface="Calibri" pitchFamily="34" charset="0"/>
              <a:cs typeface="Arial" charset="0"/>
            </a:endParaRPr>
          </a:p>
        </p:txBody>
      </p:sp>
      <p:sp>
        <p:nvSpPr>
          <p:cNvPr id="32" name="AutoShape 10"/>
          <p:cNvSpPr>
            <a:spLocks noChangeArrowheads="1"/>
          </p:cNvSpPr>
          <p:nvPr/>
        </p:nvSpPr>
        <p:spPr bwMode="auto">
          <a:xfrm>
            <a:off x="849313" y="5219700"/>
            <a:ext cx="1979612" cy="771525"/>
          </a:xfrm>
          <a:prstGeom prst="roundRect">
            <a:avLst>
              <a:gd name="adj" fmla="val 16667"/>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w="9525" cap="flat" cmpd="sng" algn="ctr">
            <a:solidFill>
              <a:srgbClr val="FFFFFF">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algn="ctr" eaLnBrk="0" fontAlgn="auto" hangingPunct="0">
              <a:spcBef>
                <a:spcPts val="0"/>
              </a:spcBef>
              <a:spcAft>
                <a:spcPts val="0"/>
              </a:spcAft>
              <a:defRPr/>
            </a:pPr>
            <a:endParaRPr lang="zh-CN" altLang="zh-CN" kern="0">
              <a:solidFill>
                <a:srgbClr val="FFFFFF"/>
              </a:solidFill>
              <a:latin typeface="Verdana" pitchFamily="34" charset="0"/>
              <a:cs typeface="Arial" charset="0"/>
            </a:endParaRPr>
          </a:p>
        </p:txBody>
      </p:sp>
      <p:sp>
        <p:nvSpPr>
          <p:cNvPr id="33" name="Text Box 11"/>
          <p:cNvSpPr txBox="1">
            <a:spLocks noChangeArrowheads="1"/>
          </p:cNvSpPr>
          <p:nvPr/>
        </p:nvSpPr>
        <p:spPr bwMode="auto">
          <a:xfrm>
            <a:off x="898525" y="5253038"/>
            <a:ext cx="1892300" cy="738187"/>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400" i="1" kern="0" dirty="0">
                <a:solidFill>
                  <a:srgbClr val="001D3A"/>
                </a:solidFill>
                <a:latin typeface="Calibri" pitchFamily="34" charset="0"/>
                <a:cs typeface="Arial" charset="0"/>
              </a:rPr>
              <a:t>Kalp dolaşım bozulur</a:t>
            </a:r>
          </a:p>
          <a:p>
            <a:pPr algn="ctr" eaLnBrk="0" fontAlgn="auto" hangingPunct="0">
              <a:spcBef>
                <a:spcPts val="0"/>
              </a:spcBef>
              <a:spcAft>
                <a:spcPts val="0"/>
              </a:spcAft>
              <a:defRPr/>
            </a:pPr>
            <a:r>
              <a:rPr lang="tr-TR" altLang="zh-CN" sz="1400" i="1" kern="0" dirty="0">
                <a:solidFill>
                  <a:srgbClr val="001D3A"/>
                </a:solidFill>
                <a:latin typeface="Calibri" pitchFamily="34" charset="0"/>
                <a:cs typeface="Arial" charset="0"/>
              </a:rPr>
              <a:t>Diğer sistemler bozulur</a:t>
            </a:r>
          </a:p>
          <a:p>
            <a:pPr algn="ctr" eaLnBrk="0" fontAlgn="auto" hangingPunct="0">
              <a:spcBef>
                <a:spcPts val="0"/>
              </a:spcBef>
              <a:spcAft>
                <a:spcPts val="0"/>
              </a:spcAft>
              <a:defRPr/>
            </a:pPr>
            <a:r>
              <a:rPr lang="tr-TR" altLang="zh-CN" sz="1400" i="1" kern="0" dirty="0">
                <a:solidFill>
                  <a:srgbClr val="001D3A"/>
                </a:solidFill>
                <a:latin typeface="Calibri" pitchFamily="34" charset="0"/>
                <a:cs typeface="Arial" charset="0"/>
              </a:rPr>
              <a:t>Akıl sağlığı bozulması</a:t>
            </a:r>
          </a:p>
        </p:txBody>
      </p:sp>
      <p:sp>
        <p:nvSpPr>
          <p:cNvPr id="34" name="AutoShape 10"/>
          <p:cNvSpPr>
            <a:spLocks noChangeArrowheads="1"/>
          </p:cNvSpPr>
          <p:nvPr/>
        </p:nvSpPr>
        <p:spPr bwMode="auto">
          <a:xfrm>
            <a:off x="6524625" y="5208588"/>
            <a:ext cx="1979613" cy="771525"/>
          </a:xfrm>
          <a:prstGeom prst="roundRect">
            <a:avLst>
              <a:gd name="adj" fmla="val 16667"/>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w="9525" cap="flat" cmpd="sng" algn="ctr">
            <a:solidFill>
              <a:srgbClr val="FFFFFF">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algn="ctr" eaLnBrk="0" fontAlgn="auto" hangingPunct="0">
              <a:spcBef>
                <a:spcPts val="0"/>
              </a:spcBef>
              <a:spcAft>
                <a:spcPts val="0"/>
              </a:spcAft>
              <a:defRPr/>
            </a:pPr>
            <a:endParaRPr lang="zh-CN" altLang="zh-CN" kern="0">
              <a:solidFill>
                <a:srgbClr val="FFFFFF"/>
              </a:solidFill>
              <a:latin typeface="Verdana" pitchFamily="34" charset="0"/>
              <a:cs typeface="Arial" charset="0"/>
            </a:endParaRPr>
          </a:p>
        </p:txBody>
      </p:sp>
      <p:sp>
        <p:nvSpPr>
          <p:cNvPr id="35" name="Text Box 11"/>
          <p:cNvSpPr txBox="1">
            <a:spLocks noChangeArrowheads="1"/>
          </p:cNvSpPr>
          <p:nvPr/>
        </p:nvSpPr>
        <p:spPr bwMode="auto">
          <a:xfrm>
            <a:off x="6611938" y="5241925"/>
            <a:ext cx="1814512" cy="738188"/>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400" i="1" kern="0" dirty="0">
                <a:solidFill>
                  <a:srgbClr val="001D3A"/>
                </a:solidFill>
                <a:latin typeface="Calibri" pitchFamily="34" charset="0"/>
                <a:cs typeface="Arial" charset="0"/>
              </a:rPr>
              <a:t>Çalışma barışı bozulur</a:t>
            </a:r>
          </a:p>
          <a:p>
            <a:pPr algn="ctr" eaLnBrk="0" fontAlgn="auto" hangingPunct="0">
              <a:spcBef>
                <a:spcPts val="0"/>
              </a:spcBef>
              <a:spcAft>
                <a:spcPts val="0"/>
              </a:spcAft>
              <a:defRPr/>
            </a:pPr>
            <a:r>
              <a:rPr lang="tr-TR" altLang="zh-CN" sz="1400" i="1" kern="0" dirty="0">
                <a:solidFill>
                  <a:srgbClr val="001D3A"/>
                </a:solidFill>
                <a:latin typeface="Calibri" pitchFamily="34" charset="0"/>
                <a:cs typeface="Arial" charset="0"/>
              </a:rPr>
              <a:t>Kazalarda artış olur </a:t>
            </a:r>
          </a:p>
          <a:p>
            <a:pPr algn="ctr" eaLnBrk="0" fontAlgn="auto" hangingPunct="0">
              <a:spcBef>
                <a:spcPts val="0"/>
              </a:spcBef>
              <a:spcAft>
                <a:spcPts val="0"/>
              </a:spcAft>
              <a:defRPr/>
            </a:pPr>
            <a:r>
              <a:rPr lang="tr-TR" altLang="zh-CN" sz="1400" i="1" kern="0" dirty="0">
                <a:solidFill>
                  <a:srgbClr val="001D3A"/>
                </a:solidFill>
                <a:latin typeface="Calibri" pitchFamily="34" charset="0"/>
                <a:cs typeface="Arial" charset="0"/>
              </a:rPr>
              <a:t>(sıklık-ağırlık)</a:t>
            </a:r>
          </a:p>
        </p:txBody>
      </p:sp>
      <p:sp>
        <p:nvSpPr>
          <p:cNvPr id="36" name="AutoShape 20"/>
          <p:cNvSpPr>
            <a:spLocks noChangeArrowheads="1"/>
          </p:cNvSpPr>
          <p:nvPr/>
        </p:nvSpPr>
        <p:spPr bwMode="gray">
          <a:xfrm>
            <a:off x="914400" y="4857750"/>
            <a:ext cx="1843088" cy="350838"/>
          </a:xfrm>
          <a:prstGeom prst="downArrow">
            <a:avLst>
              <a:gd name="adj1" fmla="val 67093"/>
              <a:gd name="adj2" fmla="val 64051"/>
            </a:avLst>
          </a:prstGeom>
          <a:gradFill rotWithShape="1">
            <a:gsLst>
              <a:gs pos="0">
                <a:srgbClr val="969696">
                  <a:gamma/>
                  <a:tint val="63529"/>
                  <a:invGamma/>
                  <a:alpha val="12000"/>
                </a:srgbClr>
              </a:gs>
              <a:gs pos="100000">
                <a:srgbClr val="969696"/>
              </a:gs>
            </a:gsLst>
            <a:lin ang="5400000" scaled="1"/>
          </a:gradFill>
          <a:ln w="9525">
            <a:noFill/>
            <a:miter lim="800000"/>
            <a:headEnd/>
            <a:tailEnd/>
          </a:ln>
          <a:effectLst/>
        </p:spPr>
        <p:txBody>
          <a:bodyPr wrap="none" anchor="ctr"/>
          <a:lstStyle/>
          <a:p>
            <a:pPr algn="ctr" fontAlgn="auto">
              <a:spcBef>
                <a:spcPts val="0"/>
              </a:spcBef>
              <a:spcAft>
                <a:spcPts val="0"/>
              </a:spcAft>
              <a:defRPr/>
            </a:pPr>
            <a:endParaRPr lang="zh-CN" altLang="en-US" sz="1050" b="1" i="1" kern="0" dirty="0">
              <a:solidFill>
                <a:sysClr val="windowText" lastClr="000000"/>
              </a:solidFill>
              <a:latin typeface="Cambria" pitchFamily="18" charset="0"/>
              <a:cs typeface="Arial" charset="0"/>
            </a:endParaRPr>
          </a:p>
        </p:txBody>
      </p:sp>
      <p:sp>
        <p:nvSpPr>
          <p:cNvPr id="37" name="AutoShape 20"/>
          <p:cNvSpPr>
            <a:spLocks noChangeArrowheads="1"/>
          </p:cNvSpPr>
          <p:nvPr/>
        </p:nvSpPr>
        <p:spPr bwMode="gray">
          <a:xfrm>
            <a:off x="6605588" y="4857750"/>
            <a:ext cx="1843087" cy="350838"/>
          </a:xfrm>
          <a:prstGeom prst="downArrow">
            <a:avLst>
              <a:gd name="adj1" fmla="val 67093"/>
              <a:gd name="adj2" fmla="val 64051"/>
            </a:avLst>
          </a:prstGeom>
          <a:gradFill rotWithShape="1">
            <a:gsLst>
              <a:gs pos="0">
                <a:srgbClr val="969696">
                  <a:gamma/>
                  <a:tint val="63529"/>
                  <a:invGamma/>
                  <a:alpha val="12000"/>
                </a:srgbClr>
              </a:gs>
              <a:gs pos="100000">
                <a:srgbClr val="969696"/>
              </a:gs>
            </a:gsLst>
            <a:lin ang="5400000" scaled="1"/>
          </a:gradFill>
          <a:ln w="9525">
            <a:noFill/>
            <a:miter lim="800000"/>
            <a:headEnd/>
            <a:tailEnd/>
          </a:ln>
          <a:effectLst/>
        </p:spPr>
        <p:txBody>
          <a:bodyPr wrap="none" anchor="ctr"/>
          <a:lstStyle/>
          <a:p>
            <a:pPr fontAlgn="auto">
              <a:spcBef>
                <a:spcPts val="0"/>
              </a:spcBef>
              <a:spcAft>
                <a:spcPts val="0"/>
              </a:spcAft>
              <a:defRPr/>
            </a:pPr>
            <a:endParaRPr lang="zh-CN" altLang="en-US" sz="800" kern="0" dirty="0">
              <a:solidFill>
                <a:sysClr val="windowText" lastClr="000000"/>
              </a:solidFill>
              <a:latin typeface="Arial"/>
              <a:cs typeface="Arial" charset="0"/>
            </a:endParaRPr>
          </a:p>
        </p:txBody>
      </p:sp>
      <p:sp>
        <p:nvSpPr>
          <p:cNvPr id="38" name="Rectangle 31"/>
          <p:cNvSpPr txBox="1">
            <a:spLocks noChangeArrowheads="1"/>
          </p:cNvSpPr>
          <p:nvPr/>
        </p:nvSpPr>
        <p:spPr bwMode="gray">
          <a:xfrm>
            <a:off x="0" y="176029"/>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ea typeface="+mn-ea"/>
                <a:cs typeface="Calibri" pitchFamily="34" charset="0"/>
              </a:rPr>
              <a:t>BİR BAŞKA TANIMLAMA</a:t>
            </a:r>
            <a:endParaRPr lang="en-GB" sz="3200" noProof="1" smtClean="0">
              <a:solidFill>
                <a:srgbClr val="575757"/>
              </a:solidFill>
              <a:effectLst>
                <a:innerShdw blurRad="63500" dist="50800" dir="8100000">
                  <a:prstClr val="black">
                    <a:alpha val="50000"/>
                  </a:prstClr>
                </a:innerShdw>
              </a:effectLst>
              <a:latin typeface="+mn-lt"/>
              <a:ea typeface="+mn-ea"/>
              <a:cs typeface="Calibri" pitchFamily="34" charset="0"/>
            </a:endParaRPr>
          </a:p>
        </p:txBody>
      </p:sp>
      <p:sp>
        <p:nvSpPr>
          <p:cNvPr id="39" name="Freeform 20"/>
          <p:cNvSpPr/>
          <p:nvPr/>
        </p:nvSpPr>
        <p:spPr bwMode="auto">
          <a:xfrm>
            <a:off x="-2" y="775488"/>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52"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53"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54"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5"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6"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7"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5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1"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2"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3838445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52"/>
                                        </p:tgtEl>
                                      </p:cBhvr>
                                    </p:animEffect>
                                    <p:animScale>
                                      <p:cBhvr>
                                        <p:cTn id="7" dur="250" autoRev="1" fill="hold"/>
                                        <p:tgtEl>
                                          <p:spTgt spid="52"/>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53"/>
                                        </p:tgtEl>
                                      </p:cBhvr>
                                    </p:animEffect>
                                    <p:animScale>
                                      <p:cBhvr>
                                        <p:cTn id="11" dur="250" autoRev="1" fill="hold"/>
                                        <p:tgtEl>
                                          <p:spTgt spid="5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 name="Rechteck 4"/>
          <p:cNvSpPr>
            <a:spLocks noChangeArrowheads="1"/>
          </p:cNvSpPr>
          <p:nvPr/>
        </p:nvSpPr>
        <p:spPr bwMode="auto">
          <a:xfrm>
            <a:off x="172005" y="4229100"/>
            <a:ext cx="8782476" cy="2019300"/>
          </a:xfrm>
          <a:prstGeom prst="rect">
            <a:avLst/>
          </a:prstGeom>
          <a:noFill/>
          <a:ln w="9525" algn="ctr">
            <a:noFill/>
            <a:round/>
            <a:headEnd/>
            <a:tailEnd/>
          </a:ln>
        </p:spPr>
        <p:txBody>
          <a:bodyPr wrap="none" anchor="ctr"/>
          <a:lstStyle/>
          <a:p>
            <a:pPr marL="36000" algn="ctr">
              <a:defRPr/>
            </a:pPr>
            <a:r>
              <a:rPr lang="tr-TR" sz="6000" b="1" noProof="1" smtClean="0">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rPr>
              <a:t>KRONİK STRES</a:t>
            </a:r>
            <a:endParaRPr lang="tr-TR" sz="6000" b="1" noProof="1">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endParaRPr>
          </a:p>
        </p:txBody>
      </p:sp>
      <p:pic>
        <p:nvPicPr>
          <p:cNvPr id="17412" name="Picture 2" descr="D:\DOKTOR\1-ISTANBULUZMAN\1-EĞİTİM KURUMU\1. İstanbuluzman\2-RESİMLER\Meslekler\Professor_Farnswort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9375" y="314325"/>
            <a:ext cx="3914775"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09831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 name="Rectangle 7"/>
          <p:cNvSpPr>
            <a:spLocks noChangeArrowheads="1"/>
          </p:cNvSpPr>
          <p:nvPr/>
        </p:nvSpPr>
        <p:spPr bwMode="gray">
          <a:xfrm>
            <a:off x="323850" y="1068388"/>
            <a:ext cx="2711450" cy="971550"/>
          </a:xfrm>
          <a:prstGeom prst="rect">
            <a:avLst/>
          </a:prstGeom>
          <a:solidFill>
            <a:schemeClr val="accent2">
              <a:lumMod val="75000"/>
            </a:schemeClr>
          </a:solidFill>
          <a:ln w="12700">
            <a:solidFill>
              <a:schemeClr val="bg1">
                <a:lumMod val="85000"/>
              </a:schemeClr>
            </a:solidFill>
            <a:miter lim="800000"/>
            <a:headEnd/>
            <a:tailEnd/>
          </a:ln>
          <a:effectLst>
            <a:outerShdw dist="53882" dir="2700000" algn="ctr" rotWithShape="0">
              <a:srgbClr val="808080">
                <a:alpha val="50000"/>
              </a:srgbClr>
            </a:outerShdw>
          </a:effectLst>
        </p:spPr>
        <p:txBody>
          <a:bodyPr lIns="0" tIns="0" rIns="0" bIns="0" anchor="ctr"/>
          <a:lstStyle>
            <a:lvl1pPr marL="342900" indent="-342900" defTabSz="801688" eaLnBrk="0" hangingPunct="0">
              <a:defRPr>
                <a:solidFill>
                  <a:schemeClr val="tx1"/>
                </a:solidFill>
                <a:latin typeface="Arial" pitchFamily="34" charset="0"/>
                <a:cs typeface="Arial" pitchFamily="34" charset="0"/>
              </a:defRPr>
            </a:lvl1pPr>
            <a:lvl2pPr marL="742950" indent="-285750" defTabSz="801688" eaLnBrk="0" hangingPunct="0">
              <a:defRPr>
                <a:solidFill>
                  <a:schemeClr val="tx1"/>
                </a:solidFill>
                <a:latin typeface="Arial" pitchFamily="34" charset="0"/>
                <a:cs typeface="Arial" pitchFamily="34" charset="0"/>
              </a:defRPr>
            </a:lvl2pPr>
            <a:lvl3pPr marL="1143000" indent="-228600" defTabSz="801688" eaLnBrk="0" hangingPunct="0">
              <a:defRPr>
                <a:solidFill>
                  <a:schemeClr val="tx1"/>
                </a:solidFill>
                <a:latin typeface="Arial" pitchFamily="34" charset="0"/>
                <a:cs typeface="Arial" pitchFamily="34" charset="0"/>
              </a:defRPr>
            </a:lvl3pPr>
            <a:lvl4pPr marL="1600200" indent="-228600" defTabSz="801688" eaLnBrk="0" hangingPunct="0">
              <a:defRPr>
                <a:solidFill>
                  <a:schemeClr val="tx1"/>
                </a:solidFill>
                <a:latin typeface="Arial" pitchFamily="34" charset="0"/>
                <a:cs typeface="Arial" pitchFamily="34" charset="0"/>
              </a:defRPr>
            </a:lvl4pPr>
            <a:lvl5pPr marL="2057400" indent="-228600" defTabSz="801688" eaLnBrk="0" hangingPunct="0">
              <a:defRPr>
                <a:solidFill>
                  <a:schemeClr val="tx1"/>
                </a:solidFill>
                <a:latin typeface="Arial" pitchFamily="34" charset="0"/>
                <a:cs typeface="Arial" pitchFamily="34" charset="0"/>
              </a:defRPr>
            </a:lvl5pPr>
            <a:lvl6pPr marL="2514600" indent="-228600" defTabSz="8016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016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016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01688"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r>
              <a:rPr lang="tr-TR" altLang="tr-TR" sz="2000" b="1" smtClean="0">
                <a:solidFill>
                  <a:srgbClr val="FFFFFF"/>
                </a:solidFill>
                <a:latin typeface="Cambria Math" pitchFamily="18" charset="0"/>
              </a:rPr>
              <a:t>MÜHENDİSLİK </a:t>
            </a:r>
          </a:p>
          <a:p>
            <a:pPr algn="ctr">
              <a:defRPr/>
            </a:pPr>
            <a:r>
              <a:rPr lang="tr-TR" altLang="tr-TR" sz="2000" smtClean="0">
                <a:solidFill>
                  <a:srgbClr val="FFFFFF"/>
                </a:solidFill>
                <a:latin typeface="Cambria Math" pitchFamily="18" charset="0"/>
              </a:rPr>
              <a:t>YAKLAŞIMI</a:t>
            </a:r>
            <a:endParaRPr lang="en-GB" altLang="tr-TR" sz="2000" smtClean="0">
              <a:solidFill>
                <a:srgbClr val="FFFFFF"/>
              </a:solidFill>
              <a:latin typeface="Cambria Math" pitchFamily="18" charset="0"/>
            </a:endParaRPr>
          </a:p>
        </p:txBody>
      </p:sp>
      <p:sp>
        <p:nvSpPr>
          <p:cNvPr id="5" name="Rectangle 7"/>
          <p:cNvSpPr>
            <a:spLocks noChangeArrowheads="1"/>
          </p:cNvSpPr>
          <p:nvPr/>
        </p:nvSpPr>
        <p:spPr bwMode="gray">
          <a:xfrm>
            <a:off x="3216275" y="1068388"/>
            <a:ext cx="2711450" cy="971550"/>
          </a:xfrm>
          <a:prstGeom prst="rect">
            <a:avLst/>
          </a:prstGeom>
          <a:solidFill>
            <a:schemeClr val="tx2">
              <a:lumMod val="75000"/>
            </a:schemeClr>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lvl1pPr defTabSz="801688" eaLnBrk="0" hangingPunct="0">
              <a:defRPr>
                <a:solidFill>
                  <a:schemeClr val="tx1"/>
                </a:solidFill>
                <a:latin typeface="Arial" pitchFamily="34" charset="0"/>
                <a:cs typeface="Arial" pitchFamily="34" charset="0"/>
              </a:defRPr>
            </a:lvl1pPr>
            <a:lvl2pPr marL="742950" indent="-285750" defTabSz="801688" eaLnBrk="0" hangingPunct="0">
              <a:defRPr>
                <a:solidFill>
                  <a:schemeClr val="tx1"/>
                </a:solidFill>
                <a:latin typeface="Arial" pitchFamily="34" charset="0"/>
                <a:cs typeface="Arial" pitchFamily="34" charset="0"/>
              </a:defRPr>
            </a:lvl2pPr>
            <a:lvl3pPr marL="1143000" indent="-228600" defTabSz="801688" eaLnBrk="0" hangingPunct="0">
              <a:defRPr>
                <a:solidFill>
                  <a:schemeClr val="tx1"/>
                </a:solidFill>
                <a:latin typeface="Arial" pitchFamily="34" charset="0"/>
                <a:cs typeface="Arial" pitchFamily="34" charset="0"/>
              </a:defRPr>
            </a:lvl3pPr>
            <a:lvl4pPr marL="1600200" indent="-228600" defTabSz="801688" eaLnBrk="0" hangingPunct="0">
              <a:defRPr>
                <a:solidFill>
                  <a:schemeClr val="tx1"/>
                </a:solidFill>
                <a:latin typeface="Arial" pitchFamily="34" charset="0"/>
                <a:cs typeface="Arial" pitchFamily="34" charset="0"/>
              </a:defRPr>
            </a:lvl4pPr>
            <a:lvl5pPr marL="2057400" indent="-228600" defTabSz="801688" eaLnBrk="0" hangingPunct="0">
              <a:defRPr>
                <a:solidFill>
                  <a:schemeClr val="tx1"/>
                </a:solidFill>
                <a:latin typeface="Arial" pitchFamily="34" charset="0"/>
                <a:cs typeface="Arial" pitchFamily="34" charset="0"/>
              </a:defRPr>
            </a:lvl5pPr>
            <a:lvl6pPr marL="2514600" indent="-228600" defTabSz="8016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016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016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01688"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r>
              <a:rPr lang="tr-TR" altLang="tr-TR" sz="2000" b="1" smtClean="0">
                <a:solidFill>
                  <a:srgbClr val="FFFFFF"/>
                </a:solidFill>
                <a:latin typeface="Cambria Math" pitchFamily="18" charset="0"/>
              </a:rPr>
              <a:t>FİZYOLOJİK </a:t>
            </a:r>
          </a:p>
          <a:p>
            <a:pPr algn="ctr">
              <a:defRPr/>
            </a:pPr>
            <a:r>
              <a:rPr lang="tr-TR" altLang="tr-TR" sz="2000" smtClean="0">
                <a:solidFill>
                  <a:srgbClr val="FFFFFF"/>
                </a:solidFill>
                <a:latin typeface="Cambria Math" pitchFamily="18" charset="0"/>
              </a:rPr>
              <a:t>YAKLAŞIM</a:t>
            </a:r>
            <a:endParaRPr lang="en-GB" altLang="tr-TR" sz="2000" smtClean="0">
              <a:solidFill>
                <a:srgbClr val="FFFFFF"/>
              </a:solidFill>
              <a:latin typeface="Cambria Math" pitchFamily="18" charset="0"/>
            </a:endParaRPr>
          </a:p>
        </p:txBody>
      </p:sp>
      <p:sp>
        <p:nvSpPr>
          <p:cNvPr id="7" name="Rectangle 7"/>
          <p:cNvSpPr>
            <a:spLocks noChangeArrowheads="1"/>
          </p:cNvSpPr>
          <p:nvPr/>
        </p:nvSpPr>
        <p:spPr bwMode="gray">
          <a:xfrm>
            <a:off x="6108700" y="1068388"/>
            <a:ext cx="2711450" cy="971550"/>
          </a:xfrm>
          <a:prstGeom prst="rect">
            <a:avLst/>
          </a:prstGeom>
          <a:gradFill rotWithShape="1">
            <a:gsLst>
              <a:gs pos="0">
                <a:schemeClr val="bg2"/>
              </a:gs>
              <a:gs pos="50000">
                <a:schemeClr val="bg2">
                  <a:gamma/>
                  <a:tint val="60784"/>
                  <a:invGamma/>
                </a:schemeClr>
              </a:gs>
              <a:gs pos="100000">
                <a:schemeClr val="bg2"/>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lvl1pPr defTabSz="801688" eaLnBrk="0" hangingPunct="0">
              <a:defRPr>
                <a:solidFill>
                  <a:schemeClr val="tx1"/>
                </a:solidFill>
                <a:latin typeface="Arial" pitchFamily="34" charset="0"/>
                <a:cs typeface="Arial" pitchFamily="34" charset="0"/>
              </a:defRPr>
            </a:lvl1pPr>
            <a:lvl2pPr marL="742950" indent="-285750" defTabSz="801688" eaLnBrk="0" hangingPunct="0">
              <a:defRPr>
                <a:solidFill>
                  <a:schemeClr val="tx1"/>
                </a:solidFill>
                <a:latin typeface="Arial" pitchFamily="34" charset="0"/>
                <a:cs typeface="Arial" pitchFamily="34" charset="0"/>
              </a:defRPr>
            </a:lvl2pPr>
            <a:lvl3pPr marL="1143000" indent="-228600" defTabSz="801688" eaLnBrk="0" hangingPunct="0">
              <a:defRPr>
                <a:solidFill>
                  <a:schemeClr val="tx1"/>
                </a:solidFill>
                <a:latin typeface="Arial" pitchFamily="34" charset="0"/>
                <a:cs typeface="Arial" pitchFamily="34" charset="0"/>
              </a:defRPr>
            </a:lvl3pPr>
            <a:lvl4pPr marL="1600200" indent="-228600" defTabSz="801688" eaLnBrk="0" hangingPunct="0">
              <a:defRPr>
                <a:solidFill>
                  <a:schemeClr val="tx1"/>
                </a:solidFill>
                <a:latin typeface="Arial" pitchFamily="34" charset="0"/>
                <a:cs typeface="Arial" pitchFamily="34" charset="0"/>
              </a:defRPr>
            </a:lvl4pPr>
            <a:lvl5pPr marL="2057400" indent="-228600" defTabSz="801688" eaLnBrk="0" hangingPunct="0">
              <a:defRPr>
                <a:solidFill>
                  <a:schemeClr val="tx1"/>
                </a:solidFill>
                <a:latin typeface="Arial" pitchFamily="34" charset="0"/>
                <a:cs typeface="Arial" pitchFamily="34" charset="0"/>
              </a:defRPr>
            </a:lvl5pPr>
            <a:lvl6pPr marL="2514600" indent="-228600" defTabSz="8016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016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016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01688"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r>
              <a:rPr lang="tr-TR" altLang="tr-TR" sz="2000" b="1" smtClean="0">
                <a:solidFill>
                  <a:srgbClr val="C00000"/>
                </a:solidFill>
                <a:latin typeface="Cambria Math" pitchFamily="18" charset="0"/>
              </a:rPr>
              <a:t>PSİKOSOSYAL </a:t>
            </a:r>
          </a:p>
          <a:p>
            <a:pPr algn="ctr">
              <a:defRPr/>
            </a:pPr>
            <a:r>
              <a:rPr lang="tr-TR" altLang="tr-TR" sz="2000" smtClean="0">
                <a:solidFill>
                  <a:srgbClr val="C00000"/>
                </a:solidFill>
                <a:latin typeface="Cambria Math" pitchFamily="18" charset="0"/>
              </a:rPr>
              <a:t>YAKLAŞIM</a:t>
            </a:r>
            <a:endParaRPr lang="en-GB" altLang="tr-TR" sz="2000" smtClean="0">
              <a:solidFill>
                <a:srgbClr val="C00000"/>
              </a:solidFill>
              <a:latin typeface="Cambria Math" pitchFamily="18" charset="0"/>
            </a:endParaRPr>
          </a:p>
        </p:txBody>
      </p:sp>
      <p:sp>
        <p:nvSpPr>
          <p:cNvPr id="8" name="Rectangle 3"/>
          <p:cNvSpPr>
            <a:spLocks noChangeArrowheads="1"/>
          </p:cNvSpPr>
          <p:nvPr/>
        </p:nvSpPr>
        <p:spPr bwMode="gray">
          <a:xfrm>
            <a:off x="323850" y="2039938"/>
            <a:ext cx="2711450" cy="407511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800" b="1" i="1">
                <a:solidFill>
                  <a:srgbClr val="000000"/>
                </a:solidFill>
              </a:rPr>
              <a:t>Stres; çevresinin kişiye yüklediği yüktür,</a:t>
            </a:r>
          </a:p>
          <a:p>
            <a:pPr algn="ctr">
              <a:spcBef>
                <a:spcPct val="0"/>
              </a:spcBef>
              <a:buFontTx/>
              <a:buNone/>
            </a:pPr>
            <a:endParaRPr lang="tr-TR" altLang="tr-TR" sz="1800">
              <a:solidFill>
                <a:srgbClr val="000000"/>
              </a:solidFill>
            </a:endParaRPr>
          </a:p>
          <a:p>
            <a:pPr algn="ctr">
              <a:spcBef>
                <a:spcPct val="0"/>
              </a:spcBef>
              <a:buFontTx/>
              <a:buNone/>
            </a:pPr>
            <a:r>
              <a:rPr lang="tr-TR" altLang="tr-TR" sz="1800">
                <a:solidFill>
                  <a:srgbClr val="000000"/>
                </a:solidFill>
              </a:rPr>
              <a:t>Stres kişide olan değil, kişiye olandır,</a:t>
            </a:r>
          </a:p>
          <a:p>
            <a:pPr algn="ctr">
              <a:spcBef>
                <a:spcPct val="0"/>
              </a:spcBef>
              <a:buFontTx/>
              <a:buNone/>
            </a:pPr>
            <a:endParaRPr lang="tr-TR" altLang="tr-TR" sz="1800">
              <a:solidFill>
                <a:srgbClr val="000000"/>
              </a:solidFill>
            </a:endParaRPr>
          </a:p>
          <a:p>
            <a:pPr algn="ctr">
              <a:spcBef>
                <a:spcPct val="0"/>
              </a:spcBef>
              <a:buFontTx/>
              <a:buNone/>
            </a:pPr>
            <a:r>
              <a:rPr lang="tr-TR" altLang="tr-TR" sz="1800">
                <a:solidFill>
                  <a:srgbClr val="000000"/>
                </a:solidFill>
              </a:rPr>
              <a:t>Bir semptomlar dizisi değil, nedenler dizisidir,</a:t>
            </a:r>
          </a:p>
          <a:p>
            <a:pPr algn="ctr">
              <a:spcBef>
                <a:spcPct val="0"/>
              </a:spcBef>
              <a:buFontTx/>
              <a:buNone/>
            </a:pPr>
            <a:endParaRPr lang="tr-TR" altLang="tr-TR" sz="1800">
              <a:solidFill>
                <a:srgbClr val="000000"/>
              </a:solidFill>
            </a:endParaRPr>
          </a:p>
          <a:p>
            <a:pPr algn="ctr">
              <a:spcBef>
                <a:spcPct val="0"/>
              </a:spcBef>
              <a:buFontTx/>
              <a:buNone/>
            </a:pPr>
            <a:r>
              <a:rPr lang="tr-TR" altLang="tr-TR" sz="1800">
                <a:solidFill>
                  <a:srgbClr val="000000"/>
                </a:solidFill>
              </a:rPr>
              <a:t>Sıklıkla geri dönüşümlü, nadiren geri dönüşümsüzdür.</a:t>
            </a:r>
          </a:p>
        </p:txBody>
      </p:sp>
      <p:sp>
        <p:nvSpPr>
          <p:cNvPr id="9" name="Rectangle 3"/>
          <p:cNvSpPr>
            <a:spLocks noChangeArrowheads="1"/>
          </p:cNvSpPr>
          <p:nvPr/>
        </p:nvSpPr>
        <p:spPr bwMode="gray">
          <a:xfrm>
            <a:off x="3216275" y="2039938"/>
            <a:ext cx="2711450" cy="407511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800" b="1" i="1">
                <a:solidFill>
                  <a:srgbClr val="000000"/>
                </a:solidFill>
              </a:rPr>
              <a:t>Stres; özgül olmayan değişiklikleri kapsayan, özgül  bir sendromdur.</a:t>
            </a:r>
          </a:p>
          <a:p>
            <a:pPr algn="ctr">
              <a:spcBef>
                <a:spcPct val="0"/>
              </a:spcBef>
              <a:buFontTx/>
              <a:buNone/>
            </a:pPr>
            <a:endParaRPr lang="tr-TR" altLang="tr-TR" sz="1800">
              <a:solidFill>
                <a:srgbClr val="000000"/>
              </a:solidFill>
            </a:endParaRPr>
          </a:p>
          <a:p>
            <a:pPr>
              <a:spcBef>
                <a:spcPct val="0"/>
              </a:spcBef>
              <a:buFontTx/>
              <a:buNone/>
            </a:pPr>
            <a:r>
              <a:rPr lang="tr-TR" altLang="tr-TR" sz="1800">
                <a:solidFill>
                  <a:srgbClr val="000000"/>
                </a:solidFill>
              </a:rPr>
              <a:t>-Alarm aşaması,</a:t>
            </a:r>
          </a:p>
          <a:p>
            <a:pPr>
              <a:spcBef>
                <a:spcPct val="0"/>
              </a:spcBef>
              <a:buFontTx/>
              <a:buNone/>
            </a:pPr>
            <a:r>
              <a:rPr lang="tr-TR" altLang="tr-TR" sz="1800">
                <a:solidFill>
                  <a:srgbClr val="000000"/>
                </a:solidFill>
              </a:rPr>
              <a:t>-Direnme aşaması,</a:t>
            </a:r>
          </a:p>
          <a:p>
            <a:pPr>
              <a:spcBef>
                <a:spcPct val="0"/>
              </a:spcBef>
              <a:buFontTx/>
              <a:buNone/>
            </a:pPr>
            <a:r>
              <a:rPr lang="tr-TR" altLang="tr-TR" sz="1800">
                <a:solidFill>
                  <a:srgbClr val="000000"/>
                </a:solidFill>
              </a:rPr>
              <a:t>-Dışa vurma aşaması,</a:t>
            </a:r>
          </a:p>
          <a:p>
            <a:pPr>
              <a:spcBef>
                <a:spcPct val="0"/>
              </a:spcBef>
              <a:buFontTx/>
              <a:buNone/>
            </a:pPr>
            <a:endParaRPr lang="tr-TR" altLang="tr-TR" sz="1800">
              <a:solidFill>
                <a:srgbClr val="000000"/>
              </a:solidFill>
            </a:endParaRPr>
          </a:p>
          <a:p>
            <a:pPr algn="ctr">
              <a:spcBef>
                <a:spcPct val="0"/>
              </a:spcBef>
              <a:buFontTx/>
              <a:buNone/>
            </a:pPr>
            <a:r>
              <a:rPr lang="tr-TR" altLang="tr-TR" sz="1800">
                <a:solidFill>
                  <a:srgbClr val="000000"/>
                </a:solidFill>
              </a:rPr>
              <a:t>Stresi iç ve dış çevrelerdeki değişikliklere uyum sağlama çabasındaki insanın psikofizyolojik etkinlikleridir. </a:t>
            </a:r>
          </a:p>
        </p:txBody>
      </p:sp>
      <p:sp>
        <p:nvSpPr>
          <p:cNvPr id="10" name="Rectangle 3"/>
          <p:cNvSpPr>
            <a:spLocks noChangeArrowheads="1"/>
          </p:cNvSpPr>
          <p:nvPr/>
        </p:nvSpPr>
        <p:spPr bwMode="gray">
          <a:xfrm>
            <a:off x="6108700" y="2039938"/>
            <a:ext cx="2711450" cy="407511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800" b="1" i="1">
                <a:solidFill>
                  <a:srgbClr val="000000"/>
                </a:solidFill>
              </a:rPr>
              <a:t>Stres; kişi ile çalışma çevresi arasındaki dinamik etkileşimdir.</a:t>
            </a:r>
          </a:p>
        </p:txBody>
      </p:sp>
      <p:sp>
        <p:nvSpPr>
          <p:cNvPr id="11" name="Rectangle 31"/>
          <p:cNvSpPr txBox="1">
            <a:spLocks noChangeArrowheads="1"/>
          </p:cNvSpPr>
          <p:nvPr/>
        </p:nvSpPr>
        <p:spPr bwMode="gray">
          <a:xfrm>
            <a:off x="0" y="176029"/>
            <a:ext cx="9143999" cy="647700"/>
          </a:xfrm>
          <a:prstGeom prst="rect">
            <a:avLst/>
          </a:prstGeom>
          <a:noFill/>
          <a:ln w="9525">
            <a:noFill/>
            <a:miter lim="800000"/>
            <a:headEnd/>
            <a:tailEnd/>
          </a:ln>
        </p:spPr>
        <p:txBody>
          <a:bodyPr lIns="0" rIns="0" anchor="ctr"/>
          <a:lstStyle/>
          <a:p>
            <a:pPr algn="ct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STRESİN TANIMI</a:t>
            </a:r>
            <a:endParaRPr lang="en-GB"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2" name="Freeform 20"/>
          <p:cNvSpPr/>
          <p:nvPr/>
        </p:nvSpPr>
        <p:spPr bwMode="auto">
          <a:xfrm>
            <a:off x="21768" y="823729"/>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13"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4"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5"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7"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8"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9"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2"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3"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82373033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300"/>
                                        <p:tgtEl>
                                          <p:spTgt spid="4"/>
                                        </p:tgtEl>
                                      </p:cBhvr>
                                    </p:animEffect>
                                  </p:childTnLst>
                                </p:cTn>
                              </p:par>
                            </p:childTnLst>
                          </p:cTn>
                        </p:par>
                        <p:par>
                          <p:cTn id="12" fill="hold" nodeType="afterGroup">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300"/>
                                        <p:tgtEl>
                                          <p:spTgt spid="8"/>
                                        </p:tgtEl>
                                      </p:cBhvr>
                                    </p:animEffect>
                                  </p:childTnLst>
                                </p:cTn>
                              </p:par>
                            </p:childTnLst>
                          </p:cTn>
                        </p:par>
                        <p:par>
                          <p:cTn id="16" fill="hold" nodeType="afterGroup">
                            <p:stCondLst>
                              <p:cond delay="11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300"/>
                                        <p:tgtEl>
                                          <p:spTgt spid="5"/>
                                        </p:tgtEl>
                                      </p:cBhvr>
                                    </p:animEffect>
                                  </p:childTnLst>
                                </p:cTn>
                              </p:par>
                            </p:childTnLst>
                          </p:cTn>
                        </p:par>
                        <p:par>
                          <p:cTn id="20" fill="hold" nodeType="afterGroup">
                            <p:stCondLst>
                              <p:cond delay="14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300"/>
                                        <p:tgtEl>
                                          <p:spTgt spid="9"/>
                                        </p:tgtEl>
                                      </p:cBhvr>
                                    </p:animEffect>
                                  </p:childTnLst>
                                </p:cTn>
                              </p:par>
                            </p:childTnLst>
                          </p:cTn>
                        </p:par>
                        <p:par>
                          <p:cTn id="24" fill="hold" nodeType="afterGroup">
                            <p:stCondLst>
                              <p:cond delay="17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300"/>
                                        <p:tgtEl>
                                          <p:spTgt spid="7"/>
                                        </p:tgtEl>
                                      </p:cBhvr>
                                    </p:animEffect>
                                  </p:childTnLst>
                                </p:cTn>
                              </p:par>
                            </p:childTnLst>
                          </p:cTn>
                        </p:par>
                        <p:par>
                          <p:cTn id="28" fill="hold" nodeType="afterGroup">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300"/>
                                        <p:tgtEl>
                                          <p:spTgt spid="10"/>
                                        </p:tgtEl>
                                      </p:cBhvr>
                                    </p:animEffect>
                                  </p:childTnLst>
                                </p:cTn>
                              </p:par>
                            </p:childTnLst>
                          </p:cTn>
                        </p:par>
                        <p:par>
                          <p:cTn id="32" fill="hold">
                            <p:stCondLst>
                              <p:cond delay="2300"/>
                            </p:stCondLst>
                            <p:childTnLst>
                              <p:par>
                                <p:cTn id="33" presetID="26" presetClass="emph" presetSubtype="0" fill="hold" grpId="0" nodeType="afterEffect">
                                  <p:stCondLst>
                                    <p:cond delay="0"/>
                                  </p:stCondLst>
                                  <p:childTnLst>
                                    <p:animEffect transition="out" filter="fade">
                                      <p:cBhvr>
                                        <p:cTn id="34" dur="500" tmFilter="0, 0; .2, .5; .8, .5; 1, 0"/>
                                        <p:tgtEl>
                                          <p:spTgt spid="13"/>
                                        </p:tgtEl>
                                      </p:cBhvr>
                                    </p:animEffect>
                                    <p:animScale>
                                      <p:cBhvr>
                                        <p:cTn id="35" dur="250" autoRev="1" fill="hold"/>
                                        <p:tgtEl>
                                          <p:spTgt spid="13"/>
                                        </p:tgtEl>
                                      </p:cBhvr>
                                      <p:by x="105000" y="105000"/>
                                    </p:animScale>
                                  </p:childTnLst>
                                </p:cTn>
                              </p:par>
                            </p:childTnLst>
                          </p:cTn>
                        </p:par>
                        <p:par>
                          <p:cTn id="36" fill="hold">
                            <p:stCondLst>
                              <p:cond delay="2800"/>
                            </p:stCondLst>
                            <p:childTnLst>
                              <p:par>
                                <p:cTn id="37" presetID="26" presetClass="emph" presetSubtype="0" fill="hold" grpId="0" nodeType="afterEffect">
                                  <p:stCondLst>
                                    <p:cond delay="0"/>
                                  </p:stCondLst>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4" grpId="0" animBg="1"/>
      <p:bldP spid="5" grpId="0" animBg="1"/>
      <p:bldP spid="7" grpId="0" animBg="1"/>
      <p:bldP spid="8" grpId="0" animBg="1"/>
      <p:bldP spid="9" grpId="0" animBg="1"/>
      <p:bldP spid="10"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89092"/>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STRES TANIMI </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24"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5"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6"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7"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8"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9"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0"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3"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4"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457200" y="2276412"/>
            <a:ext cx="8362950" cy="2277547"/>
          </a:xfrm>
          <a:prstGeom prst="rect">
            <a:avLst/>
          </a:prstGeom>
        </p:spPr>
        <p:txBody>
          <a:bodyPr wrap="square">
            <a:spAutoFit/>
          </a:bodyPr>
          <a:lstStyle/>
          <a:p>
            <a:pPr algn="ctr">
              <a:lnSpc>
                <a:spcPct val="90000"/>
              </a:lnSpc>
              <a:spcBef>
                <a:spcPct val="0"/>
              </a:spcBef>
              <a:spcAft>
                <a:spcPct val="20000"/>
              </a:spcAft>
              <a:buClr>
                <a:srgbClr val="292929"/>
              </a:buClr>
              <a:buFontTx/>
              <a:buNone/>
            </a:pPr>
            <a:r>
              <a:rPr lang="tr-TR" altLang="tr-TR" sz="2000" b="1" i="1" dirty="0" smtClean="0">
                <a:solidFill>
                  <a:srgbClr val="000000"/>
                </a:solidFill>
              </a:rPr>
              <a:t>STRES</a:t>
            </a:r>
          </a:p>
          <a:p>
            <a:pPr algn="ctr">
              <a:lnSpc>
                <a:spcPct val="90000"/>
              </a:lnSpc>
              <a:spcBef>
                <a:spcPct val="0"/>
              </a:spcBef>
              <a:spcAft>
                <a:spcPct val="20000"/>
              </a:spcAft>
              <a:buClr>
                <a:srgbClr val="292929"/>
              </a:buClr>
              <a:buFontTx/>
              <a:buNone/>
            </a:pPr>
            <a:endParaRPr lang="tr-TR" altLang="tr-TR" sz="2000" b="1" dirty="0" smtClean="0">
              <a:solidFill>
                <a:srgbClr val="000000"/>
              </a:solidFill>
            </a:endParaRPr>
          </a:p>
          <a:p>
            <a:pPr algn="ctr">
              <a:lnSpc>
                <a:spcPct val="90000"/>
              </a:lnSpc>
              <a:spcBef>
                <a:spcPct val="0"/>
              </a:spcBef>
              <a:spcAft>
                <a:spcPct val="20000"/>
              </a:spcAft>
              <a:buClr>
                <a:srgbClr val="292929"/>
              </a:buClr>
              <a:buFontTx/>
              <a:buNone/>
            </a:pPr>
            <a:r>
              <a:rPr lang="tr-TR" altLang="tr-TR" sz="2000" b="1" i="1" dirty="0" smtClean="0">
                <a:solidFill>
                  <a:srgbClr val="000000"/>
                </a:solidFill>
              </a:rPr>
              <a:t>«</a:t>
            </a:r>
            <a:r>
              <a:rPr lang="tr-TR" altLang="tr-TR" sz="2000" b="1" i="1" dirty="0">
                <a:solidFill>
                  <a:srgbClr val="000000"/>
                </a:solidFill>
              </a:rPr>
              <a:t>Dış ve iç ortamdan kaynaklanan zararlı etkenlerin, organizmada meydana getirdiği değişikliktir.”</a:t>
            </a:r>
            <a:endParaRPr lang="tr-TR" altLang="tr-TR" sz="2000" i="1" dirty="0">
              <a:solidFill>
                <a:srgbClr val="000000"/>
              </a:solidFill>
            </a:endParaRPr>
          </a:p>
          <a:p>
            <a:pPr algn="ctr">
              <a:lnSpc>
                <a:spcPct val="90000"/>
              </a:lnSpc>
              <a:spcBef>
                <a:spcPct val="0"/>
              </a:spcBef>
              <a:spcAft>
                <a:spcPct val="20000"/>
              </a:spcAft>
              <a:buClr>
                <a:srgbClr val="292929"/>
              </a:buClr>
              <a:buFontTx/>
              <a:buNone/>
            </a:pPr>
            <a:endParaRPr lang="tr-TR" altLang="tr-TR" sz="2000" dirty="0">
              <a:solidFill>
                <a:srgbClr val="000000"/>
              </a:solidFill>
            </a:endParaRPr>
          </a:p>
          <a:p>
            <a:pPr algn="ctr">
              <a:lnSpc>
                <a:spcPct val="90000"/>
              </a:lnSpc>
              <a:spcBef>
                <a:spcPct val="0"/>
              </a:spcBef>
              <a:spcAft>
                <a:spcPct val="20000"/>
              </a:spcAft>
              <a:buClr>
                <a:srgbClr val="292929"/>
              </a:buClr>
              <a:buFontTx/>
              <a:buNone/>
            </a:pPr>
            <a:r>
              <a:rPr lang="tr-TR" altLang="tr-TR" sz="2000" b="1" i="1" dirty="0">
                <a:solidFill>
                  <a:srgbClr val="000000"/>
                </a:solidFill>
              </a:rPr>
              <a:t>Zararlı etken</a:t>
            </a:r>
            <a:r>
              <a:rPr lang="tr-TR" altLang="tr-TR" sz="2000" i="1" dirty="0">
                <a:solidFill>
                  <a:srgbClr val="000000"/>
                </a:solidFill>
              </a:rPr>
              <a:t>; «Organizmaya </a:t>
            </a:r>
            <a:r>
              <a:rPr lang="tr-TR" altLang="tr-TR" sz="2000" b="1" i="1" dirty="0">
                <a:solidFill>
                  <a:srgbClr val="000000"/>
                </a:solidFill>
              </a:rPr>
              <a:t>zarar veren, zorlanma yapan, uyumu bozan, tüm fizyolojik, ruhsal ve toplumsal uyarıları </a:t>
            </a:r>
            <a:r>
              <a:rPr lang="tr-TR" altLang="tr-TR" sz="2000" i="1" dirty="0">
                <a:solidFill>
                  <a:srgbClr val="000000"/>
                </a:solidFill>
              </a:rPr>
              <a:t>kapsar.»</a:t>
            </a:r>
            <a:endParaRPr lang="tr-TR" altLang="tr-TR" sz="2000" i="1" dirty="0">
              <a:solidFill>
                <a:srgbClr val="000000"/>
              </a:solidFill>
            </a:endParaRPr>
          </a:p>
        </p:txBody>
      </p:sp>
      <p:sp>
        <p:nvSpPr>
          <p:cNvPr id="35" name="Freeform 20"/>
          <p:cNvSpPr/>
          <p:nvPr/>
        </p:nvSpPr>
        <p:spPr bwMode="auto">
          <a:xfrm>
            <a:off x="21768" y="823729"/>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Tree>
    <p:extLst>
      <p:ext uri="{BB962C8B-B14F-4D97-AF65-F5344CB8AC3E}">
        <p14:creationId xmlns:p14="http://schemas.microsoft.com/office/powerpoint/2010/main" val="245994738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24"/>
                                        </p:tgtEl>
                                      </p:cBhvr>
                                    </p:animEffect>
                                    <p:animScale>
                                      <p:cBhvr>
                                        <p:cTn id="7" dur="250" autoRev="1" fill="hold"/>
                                        <p:tgtEl>
                                          <p:spTgt spid="24"/>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25"/>
                                        </p:tgtEl>
                                      </p:cBhvr>
                                    </p:animEffect>
                                    <p:animScale>
                                      <p:cBhvr>
                                        <p:cTn id="11" dur="25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026" name="Group 13"/>
          <p:cNvGrpSpPr>
            <a:grpSpLocks/>
          </p:cNvGrpSpPr>
          <p:nvPr/>
        </p:nvGrpSpPr>
        <p:grpSpPr bwMode="auto">
          <a:xfrm>
            <a:off x="1588" y="0"/>
            <a:ext cx="9144000" cy="6858000"/>
            <a:chOff x="0" y="0"/>
            <a:chExt cx="5760" cy="3747"/>
          </a:xfrm>
          <a:solidFill>
            <a:schemeClr val="bg1"/>
          </a:solidFill>
        </p:grpSpPr>
        <p:sp>
          <p:nvSpPr>
            <p:cNvPr id="129062" name="Rectangle 2"/>
            <p:cNvSpPr>
              <a:spLocks noChangeArrowheads="1"/>
            </p:cNvSpPr>
            <p:nvPr/>
          </p:nvSpPr>
          <p:spPr bwMode="gray">
            <a:xfrm flipV="1">
              <a:off x="0" y="0"/>
              <a:ext cx="5760" cy="16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en-US" altLang="tr-TR" smtClean="0">
                <a:solidFill>
                  <a:srgbClr val="FFFFFF"/>
                </a:solidFill>
              </a:endParaRPr>
            </a:p>
          </p:txBody>
        </p:sp>
        <p:sp>
          <p:nvSpPr>
            <p:cNvPr id="129063" name="Rectangle 3"/>
            <p:cNvSpPr>
              <a:spLocks noChangeArrowheads="1"/>
            </p:cNvSpPr>
            <p:nvPr/>
          </p:nvSpPr>
          <p:spPr bwMode="gray">
            <a:xfrm>
              <a:off x="0" y="1842"/>
              <a:ext cx="5760" cy="9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en-US" altLang="tr-TR" smtClean="0">
                <a:solidFill>
                  <a:srgbClr val="FFFFFF"/>
                </a:solidFill>
              </a:endParaRPr>
            </a:p>
          </p:txBody>
        </p:sp>
        <p:sp>
          <p:nvSpPr>
            <p:cNvPr id="129064" name="Rectangle 16"/>
            <p:cNvSpPr>
              <a:spLocks noChangeArrowheads="1"/>
            </p:cNvSpPr>
            <p:nvPr/>
          </p:nvSpPr>
          <p:spPr bwMode="gray">
            <a:xfrm flipV="1">
              <a:off x="0" y="1603"/>
              <a:ext cx="5760" cy="2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en-US" altLang="tr-TR" smtClean="0">
                <a:solidFill>
                  <a:srgbClr val="FFFFFF"/>
                </a:solidFill>
              </a:endParaRPr>
            </a:p>
          </p:txBody>
        </p:sp>
        <p:sp>
          <p:nvSpPr>
            <p:cNvPr id="129065" name="Rectangle 5"/>
            <p:cNvSpPr>
              <a:spLocks noChangeArrowheads="1"/>
            </p:cNvSpPr>
            <p:nvPr/>
          </p:nvSpPr>
          <p:spPr bwMode="gray">
            <a:xfrm flipV="1">
              <a:off x="0" y="2762"/>
              <a:ext cx="5760" cy="98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en-US" altLang="tr-TR" smtClean="0">
                <a:solidFill>
                  <a:srgbClr val="FFFFFF"/>
                </a:solidFill>
              </a:endParaRPr>
            </a:p>
          </p:txBody>
        </p:sp>
      </p:grpSp>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grpSp>
        <p:nvGrpSpPr>
          <p:cNvPr id="6" name="Grup 5"/>
          <p:cNvGrpSpPr>
            <a:grpSpLocks/>
          </p:cNvGrpSpPr>
          <p:nvPr/>
        </p:nvGrpSpPr>
        <p:grpSpPr bwMode="auto">
          <a:xfrm>
            <a:off x="2720975" y="1700213"/>
            <a:ext cx="5243513" cy="3881437"/>
            <a:chOff x="2721113" y="1700213"/>
            <a:chExt cx="6032685" cy="3881437"/>
          </a:xfrm>
        </p:grpSpPr>
        <p:grpSp>
          <p:nvGrpSpPr>
            <p:cNvPr id="20509" name="Group 9"/>
            <p:cNvGrpSpPr>
              <a:grpSpLocks/>
            </p:cNvGrpSpPr>
            <p:nvPr/>
          </p:nvGrpSpPr>
          <p:grpSpPr bwMode="auto">
            <a:xfrm>
              <a:off x="2721113" y="1700213"/>
              <a:ext cx="6032685" cy="3881437"/>
              <a:chOff x="755" y="1071"/>
              <a:chExt cx="4295" cy="2445"/>
            </a:xfrm>
          </p:grpSpPr>
          <p:sp>
            <p:nvSpPr>
              <p:cNvPr id="20511" name="Freeform 7"/>
              <p:cNvSpPr>
                <a:spLocks/>
              </p:cNvSpPr>
              <p:nvPr/>
            </p:nvSpPr>
            <p:spPr bwMode="gray">
              <a:xfrm>
                <a:off x="755" y="2049"/>
                <a:ext cx="3785" cy="90"/>
              </a:xfrm>
              <a:custGeom>
                <a:avLst/>
                <a:gdLst>
                  <a:gd name="T0" fmla="*/ 0 w 3785"/>
                  <a:gd name="T1" fmla="*/ 0 h 90"/>
                  <a:gd name="T2" fmla="*/ 90 w 3785"/>
                  <a:gd name="T3" fmla="*/ 90 h 90"/>
                  <a:gd name="T4" fmla="*/ 3785 w 3785"/>
                  <a:gd name="T5" fmla="*/ 90 h 90"/>
                  <a:gd name="T6" fmla="*/ 3695 w 3785"/>
                  <a:gd name="T7" fmla="*/ 0 h 90"/>
                  <a:gd name="T8" fmla="*/ 0 w 3785"/>
                  <a:gd name="T9" fmla="*/ 0 h 90"/>
                  <a:gd name="T10" fmla="*/ 0 60000 65536"/>
                  <a:gd name="T11" fmla="*/ 0 60000 65536"/>
                  <a:gd name="T12" fmla="*/ 0 60000 65536"/>
                  <a:gd name="T13" fmla="*/ 0 60000 65536"/>
                  <a:gd name="T14" fmla="*/ 0 60000 65536"/>
                  <a:gd name="T15" fmla="*/ 0 w 3785"/>
                  <a:gd name="T16" fmla="*/ 0 h 90"/>
                  <a:gd name="T17" fmla="*/ 3785 w 3785"/>
                  <a:gd name="T18" fmla="*/ 90 h 90"/>
                </a:gdLst>
                <a:ahLst/>
                <a:cxnLst>
                  <a:cxn ang="T10">
                    <a:pos x="T0" y="T1"/>
                  </a:cxn>
                  <a:cxn ang="T11">
                    <a:pos x="T2" y="T3"/>
                  </a:cxn>
                  <a:cxn ang="T12">
                    <a:pos x="T4" y="T5"/>
                  </a:cxn>
                  <a:cxn ang="T13">
                    <a:pos x="T6" y="T7"/>
                  </a:cxn>
                  <a:cxn ang="T14">
                    <a:pos x="T8" y="T9"/>
                  </a:cxn>
                </a:cxnLst>
                <a:rect l="T15" t="T16" r="T17" b="T18"/>
                <a:pathLst>
                  <a:path w="3785" h="90">
                    <a:moveTo>
                      <a:pt x="0" y="0"/>
                    </a:moveTo>
                    <a:lnTo>
                      <a:pt x="90" y="90"/>
                    </a:lnTo>
                    <a:lnTo>
                      <a:pt x="3785" y="90"/>
                    </a:lnTo>
                    <a:lnTo>
                      <a:pt x="3695" y="0"/>
                    </a:lnTo>
                    <a:lnTo>
                      <a:pt x="0" y="0"/>
                    </a:lnTo>
                    <a:close/>
                  </a:path>
                </a:pathLst>
              </a:custGeom>
              <a:solidFill>
                <a:srgbClr val="C9C9C9"/>
              </a:solidFill>
              <a:ln w="4826">
                <a:solidFill>
                  <a:srgbClr val="AEAEAE"/>
                </a:solidFill>
                <a:miter lim="800000"/>
                <a:headEnd/>
                <a:tailEnd/>
              </a:ln>
            </p:spPr>
            <p:txBody>
              <a:bodyPr/>
              <a:lstStyle/>
              <a:p>
                <a:endParaRPr lang="tr-TR"/>
              </a:p>
            </p:txBody>
          </p:sp>
          <p:sp>
            <p:nvSpPr>
              <p:cNvPr id="20512" name="Freeform 8"/>
              <p:cNvSpPr>
                <a:spLocks/>
              </p:cNvSpPr>
              <p:nvPr/>
            </p:nvSpPr>
            <p:spPr bwMode="gray">
              <a:xfrm>
                <a:off x="755" y="2049"/>
                <a:ext cx="90" cy="477"/>
              </a:xfrm>
              <a:custGeom>
                <a:avLst/>
                <a:gdLst>
                  <a:gd name="T0" fmla="*/ 90 w 90"/>
                  <a:gd name="T1" fmla="*/ 90 h 477"/>
                  <a:gd name="T2" fmla="*/ 90 w 90"/>
                  <a:gd name="T3" fmla="*/ 477 h 477"/>
                  <a:gd name="T4" fmla="*/ 5 w 90"/>
                  <a:gd name="T5" fmla="*/ 392 h 477"/>
                  <a:gd name="T6" fmla="*/ 0 w 90"/>
                  <a:gd name="T7" fmla="*/ 0 h 477"/>
                  <a:gd name="T8" fmla="*/ 90 w 90"/>
                  <a:gd name="T9" fmla="*/ 90 h 477"/>
                  <a:gd name="T10" fmla="*/ 0 60000 65536"/>
                  <a:gd name="T11" fmla="*/ 0 60000 65536"/>
                  <a:gd name="T12" fmla="*/ 0 60000 65536"/>
                  <a:gd name="T13" fmla="*/ 0 60000 65536"/>
                  <a:gd name="T14" fmla="*/ 0 60000 65536"/>
                  <a:gd name="T15" fmla="*/ 0 w 90"/>
                  <a:gd name="T16" fmla="*/ 0 h 477"/>
                  <a:gd name="T17" fmla="*/ 90 w 90"/>
                  <a:gd name="T18" fmla="*/ 477 h 477"/>
                </a:gdLst>
                <a:ahLst/>
                <a:cxnLst>
                  <a:cxn ang="T10">
                    <a:pos x="T0" y="T1"/>
                  </a:cxn>
                  <a:cxn ang="T11">
                    <a:pos x="T2" y="T3"/>
                  </a:cxn>
                  <a:cxn ang="T12">
                    <a:pos x="T4" y="T5"/>
                  </a:cxn>
                  <a:cxn ang="T13">
                    <a:pos x="T6" y="T7"/>
                  </a:cxn>
                  <a:cxn ang="T14">
                    <a:pos x="T8" y="T9"/>
                  </a:cxn>
                </a:cxnLst>
                <a:rect l="T15" t="T16" r="T17" b="T18"/>
                <a:pathLst>
                  <a:path w="90" h="477">
                    <a:moveTo>
                      <a:pt x="90" y="90"/>
                    </a:moveTo>
                    <a:lnTo>
                      <a:pt x="90" y="477"/>
                    </a:lnTo>
                    <a:lnTo>
                      <a:pt x="5" y="392"/>
                    </a:lnTo>
                    <a:lnTo>
                      <a:pt x="0" y="0"/>
                    </a:lnTo>
                    <a:lnTo>
                      <a:pt x="90" y="90"/>
                    </a:lnTo>
                    <a:close/>
                  </a:path>
                </a:pathLst>
              </a:custGeom>
              <a:solidFill>
                <a:srgbClr val="969696"/>
              </a:solidFill>
              <a:ln w="4826">
                <a:solidFill>
                  <a:srgbClr val="AEAEAE"/>
                </a:solidFill>
                <a:miter lim="800000"/>
                <a:headEnd/>
                <a:tailEnd/>
              </a:ln>
            </p:spPr>
            <p:txBody>
              <a:bodyPr/>
              <a:lstStyle/>
              <a:p>
                <a:endParaRPr lang="tr-TR"/>
              </a:p>
            </p:txBody>
          </p:sp>
          <p:sp>
            <p:nvSpPr>
              <p:cNvPr id="20513" name="Freeform 9"/>
              <p:cNvSpPr>
                <a:spLocks/>
              </p:cNvSpPr>
              <p:nvPr/>
            </p:nvSpPr>
            <p:spPr bwMode="gray">
              <a:xfrm>
                <a:off x="850" y="1168"/>
                <a:ext cx="4200" cy="2348"/>
              </a:xfrm>
              <a:custGeom>
                <a:avLst/>
                <a:gdLst>
                  <a:gd name="T0" fmla="*/ 0 w 4200"/>
                  <a:gd name="T1" fmla="*/ 1360 h 2348"/>
                  <a:gd name="T2" fmla="*/ 3709 w 4200"/>
                  <a:gd name="T3" fmla="*/ 1360 h 2348"/>
                  <a:gd name="T4" fmla="*/ 3208 w 4200"/>
                  <a:gd name="T5" fmla="*/ 2348 h 2348"/>
                  <a:gd name="T6" fmla="*/ 3576 w 4200"/>
                  <a:gd name="T7" fmla="*/ 2348 h 2348"/>
                  <a:gd name="T8" fmla="*/ 4200 w 4200"/>
                  <a:gd name="T9" fmla="*/ 1181 h 2348"/>
                  <a:gd name="T10" fmla="*/ 3576 w 4200"/>
                  <a:gd name="T11" fmla="*/ 0 h 2348"/>
                  <a:gd name="T12" fmla="*/ 3161 w 4200"/>
                  <a:gd name="T13" fmla="*/ 0 h 2348"/>
                  <a:gd name="T14" fmla="*/ 3695 w 4200"/>
                  <a:gd name="T15" fmla="*/ 973 h 2348"/>
                  <a:gd name="T16" fmla="*/ 0 w 4200"/>
                  <a:gd name="T17" fmla="*/ 973 h 2348"/>
                  <a:gd name="T18" fmla="*/ 0 w 4200"/>
                  <a:gd name="T19" fmla="*/ 1360 h 23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0"/>
                  <a:gd name="T31" fmla="*/ 0 h 2348"/>
                  <a:gd name="T32" fmla="*/ 4200 w 4200"/>
                  <a:gd name="T33" fmla="*/ 2348 h 23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0" h="2348">
                    <a:moveTo>
                      <a:pt x="0" y="1360"/>
                    </a:moveTo>
                    <a:lnTo>
                      <a:pt x="3709" y="1360"/>
                    </a:lnTo>
                    <a:lnTo>
                      <a:pt x="3208" y="2348"/>
                    </a:lnTo>
                    <a:lnTo>
                      <a:pt x="3576" y="2348"/>
                    </a:lnTo>
                    <a:lnTo>
                      <a:pt x="4200" y="1181"/>
                    </a:lnTo>
                    <a:lnTo>
                      <a:pt x="3576" y="0"/>
                    </a:lnTo>
                    <a:lnTo>
                      <a:pt x="3161" y="0"/>
                    </a:lnTo>
                    <a:lnTo>
                      <a:pt x="3695" y="973"/>
                    </a:lnTo>
                    <a:lnTo>
                      <a:pt x="0" y="973"/>
                    </a:lnTo>
                    <a:lnTo>
                      <a:pt x="0" y="1360"/>
                    </a:lnTo>
                    <a:close/>
                  </a:path>
                </a:pathLst>
              </a:custGeom>
              <a:solidFill>
                <a:srgbClr val="C0C0C0"/>
              </a:solidFill>
              <a:ln w="4826">
                <a:solidFill>
                  <a:srgbClr val="AEAEAE"/>
                </a:solidFill>
                <a:miter lim="800000"/>
                <a:headEnd/>
                <a:tailEnd/>
              </a:ln>
            </p:spPr>
            <p:txBody>
              <a:bodyPr/>
              <a:lstStyle/>
              <a:p>
                <a:endParaRPr lang="tr-TR"/>
              </a:p>
            </p:txBody>
          </p:sp>
          <p:sp>
            <p:nvSpPr>
              <p:cNvPr id="20514" name="Freeform 10"/>
              <p:cNvSpPr>
                <a:spLocks/>
              </p:cNvSpPr>
              <p:nvPr/>
            </p:nvSpPr>
            <p:spPr bwMode="gray">
              <a:xfrm>
                <a:off x="3911" y="1071"/>
                <a:ext cx="510" cy="95"/>
              </a:xfrm>
              <a:custGeom>
                <a:avLst/>
                <a:gdLst>
                  <a:gd name="T0" fmla="*/ 95 w 510"/>
                  <a:gd name="T1" fmla="*/ 95 h 95"/>
                  <a:gd name="T2" fmla="*/ 0 w 510"/>
                  <a:gd name="T3" fmla="*/ 0 h 95"/>
                  <a:gd name="T4" fmla="*/ 435 w 510"/>
                  <a:gd name="T5" fmla="*/ 0 h 95"/>
                  <a:gd name="T6" fmla="*/ 510 w 510"/>
                  <a:gd name="T7" fmla="*/ 95 h 95"/>
                  <a:gd name="T8" fmla="*/ 95 w 510"/>
                  <a:gd name="T9" fmla="*/ 95 h 95"/>
                  <a:gd name="T10" fmla="*/ 0 60000 65536"/>
                  <a:gd name="T11" fmla="*/ 0 60000 65536"/>
                  <a:gd name="T12" fmla="*/ 0 60000 65536"/>
                  <a:gd name="T13" fmla="*/ 0 60000 65536"/>
                  <a:gd name="T14" fmla="*/ 0 60000 65536"/>
                  <a:gd name="T15" fmla="*/ 0 w 510"/>
                  <a:gd name="T16" fmla="*/ 0 h 95"/>
                  <a:gd name="T17" fmla="*/ 510 w 510"/>
                  <a:gd name="T18" fmla="*/ 95 h 95"/>
                </a:gdLst>
                <a:ahLst/>
                <a:cxnLst>
                  <a:cxn ang="T10">
                    <a:pos x="T0" y="T1"/>
                  </a:cxn>
                  <a:cxn ang="T11">
                    <a:pos x="T2" y="T3"/>
                  </a:cxn>
                  <a:cxn ang="T12">
                    <a:pos x="T4" y="T5"/>
                  </a:cxn>
                  <a:cxn ang="T13">
                    <a:pos x="T6" y="T7"/>
                  </a:cxn>
                  <a:cxn ang="T14">
                    <a:pos x="T8" y="T9"/>
                  </a:cxn>
                </a:cxnLst>
                <a:rect l="T15" t="T16" r="T17" b="T18"/>
                <a:pathLst>
                  <a:path w="510" h="95">
                    <a:moveTo>
                      <a:pt x="95" y="95"/>
                    </a:moveTo>
                    <a:lnTo>
                      <a:pt x="0" y="0"/>
                    </a:lnTo>
                    <a:lnTo>
                      <a:pt x="435" y="0"/>
                    </a:lnTo>
                    <a:lnTo>
                      <a:pt x="510" y="95"/>
                    </a:lnTo>
                    <a:lnTo>
                      <a:pt x="95" y="95"/>
                    </a:lnTo>
                    <a:close/>
                  </a:path>
                </a:pathLst>
              </a:custGeom>
              <a:solidFill>
                <a:srgbClr val="C9C9C9"/>
              </a:solidFill>
              <a:ln w="4826">
                <a:solidFill>
                  <a:srgbClr val="AEAEAE"/>
                </a:solidFill>
                <a:miter lim="800000"/>
                <a:headEnd/>
                <a:tailEnd/>
              </a:ln>
            </p:spPr>
            <p:txBody>
              <a:bodyPr/>
              <a:lstStyle/>
              <a:p>
                <a:endParaRPr lang="tr-TR"/>
              </a:p>
            </p:txBody>
          </p:sp>
          <p:sp>
            <p:nvSpPr>
              <p:cNvPr id="20515" name="Freeform 11"/>
              <p:cNvSpPr>
                <a:spLocks/>
              </p:cNvSpPr>
              <p:nvPr/>
            </p:nvSpPr>
            <p:spPr bwMode="gray">
              <a:xfrm>
                <a:off x="3961" y="2526"/>
                <a:ext cx="593" cy="988"/>
              </a:xfrm>
              <a:custGeom>
                <a:avLst/>
                <a:gdLst>
                  <a:gd name="T0" fmla="*/ 92 w 593"/>
                  <a:gd name="T1" fmla="*/ 988 h 988"/>
                  <a:gd name="T2" fmla="*/ 0 w 593"/>
                  <a:gd name="T3" fmla="*/ 896 h 988"/>
                  <a:gd name="T4" fmla="*/ 465 w 593"/>
                  <a:gd name="T5" fmla="*/ 0 h 988"/>
                  <a:gd name="T6" fmla="*/ 593 w 593"/>
                  <a:gd name="T7" fmla="*/ 0 h 988"/>
                  <a:gd name="T8" fmla="*/ 92 w 593"/>
                  <a:gd name="T9" fmla="*/ 988 h 988"/>
                  <a:gd name="T10" fmla="*/ 0 60000 65536"/>
                  <a:gd name="T11" fmla="*/ 0 60000 65536"/>
                  <a:gd name="T12" fmla="*/ 0 60000 65536"/>
                  <a:gd name="T13" fmla="*/ 0 60000 65536"/>
                  <a:gd name="T14" fmla="*/ 0 60000 65536"/>
                  <a:gd name="T15" fmla="*/ 0 w 593"/>
                  <a:gd name="T16" fmla="*/ 0 h 988"/>
                  <a:gd name="T17" fmla="*/ 593 w 593"/>
                  <a:gd name="T18" fmla="*/ 988 h 988"/>
                </a:gdLst>
                <a:ahLst/>
                <a:cxnLst>
                  <a:cxn ang="T10">
                    <a:pos x="T0" y="T1"/>
                  </a:cxn>
                  <a:cxn ang="T11">
                    <a:pos x="T2" y="T3"/>
                  </a:cxn>
                  <a:cxn ang="T12">
                    <a:pos x="T4" y="T5"/>
                  </a:cxn>
                  <a:cxn ang="T13">
                    <a:pos x="T6" y="T7"/>
                  </a:cxn>
                  <a:cxn ang="T14">
                    <a:pos x="T8" y="T9"/>
                  </a:cxn>
                </a:cxnLst>
                <a:rect l="T15" t="T16" r="T17" b="T18"/>
                <a:pathLst>
                  <a:path w="593" h="988">
                    <a:moveTo>
                      <a:pt x="92" y="988"/>
                    </a:moveTo>
                    <a:lnTo>
                      <a:pt x="0" y="896"/>
                    </a:lnTo>
                    <a:lnTo>
                      <a:pt x="465" y="0"/>
                    </a:lnTo>
                    <a:lnTo>
                      <a:pt x="593" y="0"/>
                    </a:lnTo>
                    <a:lnTo>
                      <a:pt x="92" y="988"/>
                    </a:lnTo>
                    <a:close/>
                  </a:path>
                </a:pathLst>
              </a:custGeom>
              <a:solidFill>
                <a:srgbClr val="C9C9C9"/>
              </a:solidFill>
              <a:ln w="4826">
                <a:solidFill>
                  <a:srgbClr val="AEAEAE"/>
                </a:solidFill>
                <a:miter lim="800000"/>
                <a:headEnd/>
                <a:tailEnd/>
              </a:ln>
            </p:spPr>
            <p:txBody>
              <a:bodyPr/>
              <a:lstStyle/>
              <a:p>
                <a:endParaRPr lang="tr-TR"/>
              </a:p>
            </p:txBody>
          </p:sp>
          <p:sp>
            <p:nvSpPr>
              <p:cNvPr id="20516" name="Freeform 12"/>
              <p:cNvSpPr>
                <a:spLocks/>
              </p:cNvSpPr>
              <p:nvPr/>
            </p:nvSpPr>
            <p:spPr bwMode="gray">
              <a:xfrm>
                <a:off x="3911" y="1071"/>
                <a:ext cx="629" cy="1068"/>
              </a:xfrm>
              <a:custGeom>
                <a:avLst/>
                <a:gdLst>
                  <a:gd name="T0" fmla="*/ 539 w 629"/>
                  <a:gd name="T1" fmla="*/ 978 h 1068"/>
                  <a:gd name="T2" fmla="*/ 0 w 629"/>
                  <a:gd name="T3" fmla="*/ 0 h 1068"/>
                  <a:gd name="T4" fmla="*/ 95 w 629"/>
                  <a:gd name="T5" fmla="*/ 95 h 1068"/>
                  <a:gd name="T6" fmla="*/ 629 w 629"/>
                  <a:gd name="T7" fmla="*/ 1068 h 1068"/>
                  <a:gd name="T8" fmla="*/ 539 w 629"/>
                  <a:gd name="T9" fmla="*/ 978 h 1068"/>
                  <a:gd name="T10" fmla="*/ 0 60000 65536"/>
                  <a:gd name="T11" fmla="*/ 0 60000 65536"/>
                  <a:gd name="T12" fmla="*/ 0 60000 65536"/>
                  <a:gd name="T13" fmla="*/ 0 60000 65536"/>
                  <a:gd name="T14" fmla="*/ 0 60000 65536"/>
                  <a:gd name="T15" fmla="*/ 0 w 629"/>
                  <a:gd name="T16" fmla="*/ 0 h 1068"/>
                  <a:gd name="T17" fmla="*/ 629 w 629"/>
                  <a:gd name="T18" fmla="*/ 1068 h 1068"/>
                </a:gdLst>
                <a:ahLst/>
                <a:cxnLst>
                  <a:cxn ang="T10">
                    <a:pos x="T0" y="T1"/>
                  </a:cxn>
                  <a:cxn ang="T11">
                    <a:pos x="T2" y="T3"/>
                  </a:cxn>
                  <a:cxn ang="T12">
                    <a:pos x="T4" y="T5"/>
                  </a:cxn>
                  <a:cxn ang="T13">
                    <a:pos x="T6" y="T7"/>
                  </a:cxn>
                  <a:cxn ang="T14">
                    <a:pos x="T8" y="T9"/>
                  </a:cxn>
                </a:cxnLst>
                <a:rect l="T15" t="T16" r="T17" b="T18"/>
                <a:pathLst>
                  <a:path w="629" h="1068">
                    <a:moveTo>
                      <a:pt x="539" y="978"/>
                    </a:moveTo>
                    <a:lnTo>
                      <a:pt x="0" y="0"/>
                    </a:lnTo>
                    <a:lnTo>
                      <a:pt x="95" y="95"/>
                    </a:lnTo>
                    <a:lnTo>
                      <a:pt x="629" y="1068"/>
                    </a:lnTo>
                    <a:lnTo>
                      <a:pt x="539" y="978"/>
                    </a:lnTo>
                    <a:close/>
                  </a:path>
                </a:pathLst>
              </a:custGeom>
              <a:solidFill>
                <a:srgbClr val="969696"/>
              </a:solidFill>
              <a:ln w="4826">
                <a:solidFill>
                  <a:srgbClr val="AEAEAE"/>
                </a:solidFill>
                <a:miter lim="800000"/>
                <a:headEnd/>
                <a:tailEnd/>
              </a:ln>
            </p:spPr>
            <p:txBody>
              <a:bodyPr/>
              <a:lstStyle/>
              <a:p>
                <a:endParaRPr lang="tr-TR"/>
              </a:p>
            </p:txBody>
          </p:sp>
        </p:grpSp>
        <p:sp>
          <p:nvSpPr>
            <p:cNvPr id="20510" name="Text Box 19"/>
            <p:cNvSpPr txBox="1">
              <a:spLocks noChangeArrowheads="1"/>
            </p:cNvSpPr>
            <p:nvPr/>
          </p:nvSpPr>
          <p:spPr bwMode="gray">
            <a:xfrm>
              <a:off x="3854178" y="3445668"/>
              <a:ext cx="30559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spcAft>
                  <a:spcPct val="40000"/>
                </a:spcAft>
                <a:buFontTx/>
                <a:buNone/>
              </a:pPr>
              <a:r>
                <a:rPr lang="tr-TR" altLang="tr-TR" b="1" i="1" noProof="1">
                  <a:solidFill>
                    <a:srgbClr val="000000"/>
                  </a:solidFill>
                </a:rPr>
                <a:t>3. Akıl Hastalığı </a:t>
              </a:r>
              <a:endParaRPr lang="tr-TR" altLang="tr-TR" i="1" noProof="1">
                <a:solidFill>
                  <a:srgbClr val="000000"/>
                </a:solidFill>
              </a:endParaRPr>
            </a:p>
          </p:txBody>
        </p:sp>
      </p:grpSp>
      <p:sp>
        <p:nvSpPr>
          <p:cNvPr id="36" name="Rectangle 31"/>
          <p:cNvSpPr txBox="1">
            <a:spLocks noChangeArrowheads="1"/>
          </p:cNvSpPr>
          <p:nvPr/>
        </p:nvSpPr>
        <p:spPr bwMode="gray">
          <a:xfrm>
            <a:off x="-18596" y="110715"/>
            <a:ext cx="9071155"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effectLst>
                  <a:innerShdw blurRad="63500" dist="50800" dir="8100000">
                    <a:prstClr val="black">
                      <a:alpha val="50000"/>
                    </a:prstClr>
                  </a:innerShdw>
                </a:effectLst>
                <a:latin typeface="+mn-lt"/>
                <a:ea typeface="+mn-ea"/>
                <a:cs typeface="Calibri" pitchFamily="34" charset="0"/>
              </a:rPr>
              <a:t>KRONİK STRES ETKİLERİ</a:t>
            </a:r>
            <a:endParaRPr lang="en-GB" sz="3200" noProof="1" smtClean="0">
              <a:effectLst>
                <a:innerShdw blurRad="63500" dist="50800" dir="8100000">
                  <a:prstClr val="black">
                    <a:alpha val="50000"/>
                  </a:prstClr>
                </a:innerShdw>
              </a:effectLst>
              <a:latin typeface="+mn-lt"/>
              <a:ea typeface="+mn-ea"/>
              <a:cs typeface="Calibri" pitchFamily="34" charset="0"/>
            </a:endParaRPr>
          </a:p>
        </p:txBody>
      </p:sp>
      <p:pic>
        <p:nvPicPr>
          <p:cNvPr id="37" name="Picture 3" descr="D:\DOKTOR\9-ISTUZMAN\1-EĞİTİM KURUMU\1. İstanbuluzman\ZZResim\Resim-İkon\Dr._Wernstro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1463" y="3068638"/>
            <a:ext cx="1254125"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up 7"/>
          <p:cNvGrpSpPr>
            <a:grpSpLocks/>
          </p:cNvGrpSpPr>
          <p:nvPr/>
        </p:nvGrpSpPr>
        <p:grpSpPr bwMode="auto">
          <a:xfrm>
            <a:off x="82550" y="2995613"/>
            <a:ext cx="2574925" cy="1409700"/>
            <a:chOff x="82550" y="2994819"/>
            <a:chExt cx="2574922" cy="1410493"/>
          </a:xfrm>
        </p:grpSpPr>
        <p:sp>
          <p:nvSpPr>
            <p:cNvPr id="20503" name="Sağ Ok 37"/>
            <p:cNvSpPr>
              <a:spLocks noChangeArrowheads="1"/>
            </p:cNvSpPr>
            <p:nvPr/>
          </p:nvSpPr>
          <p:spPr bwMode="auto">
            <a:xfrm>
              <a:off x="1679573" y="2994819"/>
              <a:ext cx="977899" cy="1410493"/>
            </a:xfrm>
            <a:prstGeom prst="rightArrow">
              <a:avLst>
                <a:gd name="adj1" fmla="val 50000"/>
                <a:gd name="adj2" fmla="val 50000"/>
              </a:avLst>
            </a:prstGeom>
            <a:pattFill prst="pct5">
              <a:fgClr>
                <a:srgbClr val="2A79D0"/>
              </a:fgClr>
              <a:bgClr>
                <a:schemeClr val="bg1"/>
              </a:bgClr>
            </a:pattFill>
            <a:ln w="41275">
              <a:solidFill>
                <a:srgbClr val="2A79D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grpSp>
          <p:nvGrpSpPr>
            <p:cNvPr id="20504" name="Grup 6"/>
            <p:cNvGrpSpPr>
              <a:grpSpLocks/>
            </p:cNvGrpSpPr>
            <p:nvPr/>
          </p:nvGrpSpPr>
          <p:grpSpPr bwMode="auto">
            <a:xfrm>
              <a:off x="82550" y="2994819"/>
              <a:ext cx="1554163" cy="1331912"/>
              <a:chOff x="82550" y="2994819"/>
              <a:chExt cx="1554163" cy="1331912"/>
            </a:xfrm>
          </p:grpSpPr>
          <p:grpSp>
            <p:nvGrpSpPr>
              <p:cNvPr id="20505" name="Grup 32"/>
              <p:cNvGrpSpPr>
                <a:grpSpLocks/>
              </p:cNvGrpSpPr>
              <p:nvPr/>
            </p:nvGrpSpPr>
            <p:grpSpPr bwMode="auto">
              <a:xfrm>
                <a:off x="82550" y="2994819"/>
                <a:ext cx="1554163" cy="1331912"/>
                <a:chOff x="101600" y="2994819"/>
                <a:chExt cx="1554163" cy="1331912"/>
              </a:xfrm>
            </p:grpSpPr>
            <p:sp>
              <p:nvSpPr>
                <p:cNvPr id="20507" name="AutoShape 53"/>
                <p:cNvSpPr>
                  <a:spLocks noChangeArrowheads="1"/>
                </p:cNvSpPr>
                <p:nvPr/>
              </p:nvSpPr>
              <p:spPr bwMode="auto">
                <a:xfrm>
                  <a:off x="101600" y="2994819"/>
                  <a:ext cx="1554163" cy="1331912"/>
                </a:xfrm>
                <a:prstGeom prst="hexagon">
                  <a:avLst>
                    <a:gd name="adj" fmla="val 29172"/>
                    <a:gd name="vf" fmla="val 115470"/>
                  </a:avLst>
                </a:prstGeom>
                <a:solidFill>
                  <a:srgbClr val="0161B2">
                    <a:alpha val="43921"/>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0508" name="Oval 16"/>
                <p:cNvSpPr>
                  <a:spLocks noChangeArrowheads="1"/>
                </p:cNvSpPr>
                <p:nvPr/>
              </p:nvSpPr>
              <p:spPr bwMode="auto">
                <a:xfrm>
                  <a:off x="296862" y="3069431"/>
                  <a:ext cx="1144587" cy="1144588"/>
                </a:xfrm>
                <a:prstGeom prst="ellipse">
                  <a:avLst/>
                </a:prstGeom>
                <a:gradFill rotWithShape="1">
                  <a:gsLst>
                    <a:gs pos="0">
                      <a:srgbClr val="0161B2"/>
                    </a:gs>
                    <a:gs pos="100000">
                      <a:srgbClr val="004074"/>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2400" b="1">
                    <a:solidFill>
                      <a:schemeClr val="bg1"/>
                    </a:solidFill>
                    <a:latin typeface="Agency FB" pitchFamily="34" charset="0"/>
                  </a:endParaRPr>
                </a:p>
              </p:txBody>
            </p:sp>
          </p:grpSp>
          <p:sp>
            <p:nvSpPr>
              <p:cNvPr id="20506" name="Text Box 20"/>
              <p:cNvSpPr txBox="1">
                <a:spLocks noChangeArrowheads="1"/>
              </p:cNvSpPr>
              <p:nvPr/>
            </p:nvSpPr>
            <p:spPr bwMode="gray">
              <a:xfrm>
                <a:off x="308768" y="3424238"/>
                <a:ext cx="1082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sz="2800" b="1" i="1" noProof="1">
                    <a:solidFill>
                      <a:schemeClr val="bg1"/>
                    </a:solidFill>
                  </a:rPr>
                  <a:t>STRES</a:t>
                </a:r>
              </a:p>
            </p:txBody>
          </p:sp>
        </p:grpSp>
      </p:grpSp>
      <p:grpSp>
        <p:nvGrpSpPr>
          <p:cNvPr id="4" name="Grup 3"/>
          <p:cNvGrpSpPr>
            <a:grpSpLocks/>
          </p:cNvGrpSpPr>
          <p:nvPr/>
        </p:nvGrpSpPr>
        <p:grpSpPr bwMode="auto">
          <a:xfrm>
            <a:off x="2644775" y="1700213"/>
            <a:ext cx="4654550" cy="1552575"/>
            <a:chOff x="2644774" y="1700213"/>
            <a:chExt cx="5354123" cy="1552575"/>
          </a:xfrm>
        </p:grpSpPr>
        <p:grpSp>
          <p:nvGrpSpPr>
            <p:cNvPr id="20496" name="Group 16"/>
            <p:cNvGrpSpPr>
              <a:grpSpLocks/>
            </p:cNvGrpSpPr>
            <p:nvPr/>
          </p:nvGrpSpPr>
          <p:grpSpPr bwMode="auto">
            <a:xfrm>
              <a:off x="2644774" y="1700213"/>
              <a:ext cx="5354123" cy="1552575"/>
              <a:chOff x="748" y="1071"/>
              <a:chExt cx="3612" cy="978"/>
            </a:xfrm>
          </p:grpSpPr>
          <p:sp>
            <p:nvSpPr>
              <p:cNvPr id="20498" name="Freeform 13"/>
              <p:cNvSpPr>
                <a:spLocks/>
              </p:cNvSpPr>
              <p:nvPr/>
            </p:nvSpPr>
            <p:spPr bwMode="gray">
              <a:xfrm>
                <a:off x="748" y="1560"/>
                <a:ext cx="103" cy="489"/>
              </a:xfrm>
              <a:custGeom>
                <a:avLst/>
                <a:gdLst>
                  <a:gd name="T0" fmla="*/ 287 w 97"/>
                  <a:gd name="T1" fmla="*/ 489 h 489"/>
                  <a:gd name="T2" fmla="*/ 287 w 97"/>
                  <a:gd name="T3" fmla="*/ 97 h 489"/>
                  <a:gd name="T4" fmla="*/ 0 w 97"/>
                  <a:gd name="T5" fmla="*/ 0 h 489"/>
                  <a:gd name="T6" fmla="*/ 0 w 97"/>
                  <a:gd name="T7" fmla="*/ 400 h 489"/>
                  <a:gd name="T8" fmla="*/ 287 w 97"/>
                  <a:gd name="T9" fmla="*/ 489 h 489"/>
                  <a:gd name="T10" fmla="*/ 0 60000 65536"/>
                  <a:gd name="T11" fmla="*/ 0 60000 65536"/>
                  <a:gd name="T12" fmla="*/ 0 60000 65536"/>
                  <a:gd name="T13" fmla="*/ 0 60000 65536"/>
                  <a:gd name="T14" fmla="*/ 0 60000 65536"/>
                  <a:gd name="T15" fmla="*/ 0 w 97"/>
                  <a:gd name="T16" fmla="*/ 0 h 489"/>
                  <a:gd name="T17" fmla="*/ 97 w 97"/>
                  <a:gd name="T18" fmla="*/ 489 h 489"/>
                </a:gdLst>
                <a:ahLst/>
                <a:cxnLst>
                  <a:cxn ang="T10">
                    <a:pos x="T0" y="T1"/>
                  </a:cxn>
                  <a:cxn ang="T11">
                    <a:pos x="T2" y="T3"/>
                  </a:cxn>
                  <a:cxn ang="T12">
                    <a:pos x="T4" y="T5"/>
                  </a:cxn>
                  <a:cxn ang="T13">
                    <a:pos x="T6" y="T7"/>
                  </a:cxn>
                  <a:cxn ang="T14">
                    <a:pos x="T8" y="T9"/>
                  </a:cxn>
                </a:cxnLst>
                <a:rect l="T15" t="T16" r="T17" b="T18"/>
                <a:pathLst>
                  <a:path w="97" h="489">
                    <a:moveTo>
                      <a:pt x="97" y="489"/>
                    </a:moveTo>
                    <a:lnTo>
                      <a:pt x="97" y="97"/>
                    </a:lnTo>
                    <a:lnTo>
                      <a:pt x="0" y="0"/>
                    </a:lnTo>
                    <a:lnTo>
                      <a:pt x="0" y="400"/>
                    </a:lnTo>
                    <a:lnTo>
                      <a:pt x="97" y="489"/>
                    </a:lnTo>
                    <a:close/>
                  </a:path>
                </a:pathLst>
              </a:custGeom>
              <a:solidFill>
                <a:srgbClr val="0061B2"/>
              </a:solidFill>
              <a:ln w="4826">
                <a:solidFill>
                  <a:srgbClr val="2A79D0"/>
                </a:solidFill>
                <a:miter lim="800000"/>
                <a:headEnd/>
                <a:tailEnd/>
              </a:ln>
            </p:spPr>
            <p:txBody>
              <a:bodyPr/>
              <a:lstStyle/>
              <a:p>
                <a:endParaRPr lang="tr-TR"/>
              </a:p>
            </p:txBody>
          </p:sp>
          <p:sp>
            <p:nvSpPr>
              <p:cNvPr id="20499" name="Freeform 14"/>
              <p:cNvSpPr>
                <a:spLocks/>
              </p:cNvSpPr>
              <p:nvPr/>
            </p:nvSpPr>
            <p:spPr bwMode="gray">
              <a:xfrm>
                <a:off x="748" y="1558"/>
                <a:ext cx="3019" cy="99"/>
              </a:xfrm>
              <a:custGeom>
                <a:avLst/>
                <a:gdLst>
                  <a:gd name="T0" fmla="*/ 97 w 3007"/>
                  <a:gd name="T1" fmla="*/ 99 h 99"/>
                  <a:gd name="T2" fmla="*/ 3230 w 3007"/>
                  <a:gd name="T3" fmla="*/ 99 h 99"/>
                  <a:gd name="T4" fmla="*/ 3124 w 3007"/>
                  <a:gd name="T5" fmla="*/ 0 h 99"/>
                  <a:gd name="T6" fmla="*/ 0 w 3007"/>
                  <a:gd name="T7" fmla="*/ 2 h 99"/>
                  <a:gd name="T8" fmla="*/ 97 w 3007"/>
                  <a:gd name="T9" fmla="*/ 99 h 99"/>
                  <a:gd name="T10" fmla="*/ 0 60000 65536"/>
                  <a:gd name="T11" fmla="*/ 0 60000 65536"/>
                  <a:gd name="T12" fmla="*/ 0 60000 65536"/>
                  <a:gd name="T13" fmla="*/ 0 60000 65536"/>
                  <a:gd name="T14" fmla="*/ 0 60000 65536"/>
                  <a:gd name="T15" fmla="*/ 0 w 3007"/>
                  <a:gd name="T16" fmla="*/ 0 h 99"/>
                  <a:gd name="T17" fmla="*/ 3007 w 3007"/>
                  <a:gd name="T18" fmla="*/ 99 h 99"/>
                </a:gdLst>
                <a:ahLst/>
                <a:cxnLst>
                  <a:cxn ang="T10">
                    <a:pos x="T0" y="T1"/>
                  </a:cxn>
                  <a:cxn ang="T11">
                    <a:pos x="T2" y="T3"/>
                  </a:cxn>
                  <a:cxn ang="T12">
                    <a:pos x="T4" y="T5"/>
                  </a:cxn>
                  <a:cxn ang="T13">
                    <a:pos x="T6" y="T7"/>
                  </a:cxn>
                  <a:cxn ang="T14">
                    <a:pos x="T8" y="T9"/>
                  </a:cxn>
                </a:cxnLst>
                <a:rect l="T15" t="T16" r="T17" b="T18"/>
                <a:pathLst>
                  <a:path w="3007" h="99">
                    <a:moveTo>
                      <a:pt x="97" y="99"/>
                    </a:moveTo>
                    <a:lnTo>
                      <a:pt x="3007" y="99"/>
                    </a:lnTo>
                    <a:lnTo>
                      <a:pt x="2908" y="0"/>
                    </a:lnTo>
                    <a:lnTo>
                      <a:pt x="0" y="2"/>
                    </a:lnTo>
                    <a:lnTo>
                      <a:pt x="97" y="99"/>
                    </a:lnTo>
                    <a:close/>
                  </a:path>
                </a:pathLst>
              </a:custGeom>
              <a:solidFill>
                <a:srgbClr val="69A2E1"/>
              </a:solidFill>
              <a:ln w="4826">
                <a:solidFill>
                  <a:srgbClr val="2A79D0"/>
                </a:solidFill>
                <a:miter lim="800000"/>
                <a:headEnd/>
                <a:tailEnd/>
              </a:ln>
            </p:spPr>
            <p:txBody>
              <a:bodyPr/>
              <a:lstStyle/>
              <a:p>
                <a:endParaRPr lang="tr-TR"/>
              </a:p>
            </p:txBody>
          </p:sp>
          <p:sp>
            <p:nvSpPr>
              <p:cNvPr id="20500" name="Freeform 15"/>
              <p:cNvSpPr>
                <a:spLocks/>
              </p:cNvSpPr>
              <p:nvPr/>
            </p:nvSpPr>
            <p:spPr bwMode="gray">
              <a:xfrm>
                <a:off x="845" y="1166"/>
                <a:ext cx="3515" cy="883"/>
              </a:xfrm>
              <a:custGeom>
                <a:avLst/>
                <a:gdLst>
                  <a:gd name="T0" fmla="*/ 0 w 3515"/>
                  <a:gd name="T1" fmla="*/ 883 h 883"/>
                  <a:gd name="T2" fmla="*/ 3515 w 3515"/>
                  <a:gd name="T3" fmla="*/ 883 h 883"/>
                  <a:gd name="T4" fmla="*/ 3028 w 3515"/>
                  <a:gd name="T5" fmla="*/ 0 h 883"/>
                  <a:gd name="T6" fmla="*/ 2617 w 3515"/>
                  <a:gd name="T7" fmla="*/ 0 h 883"/>
                  <a:gd name="T8" fmla="*/ 2910 w 3515"/>
                  <a:gd name="T9" fmla="*/ 491 h 883"/>
                  <a:gd name="T10" fmla="*/ 0 w 3515"/>
                  <a:gd name="T11" fmla="*/ 491 h 883"/>
                  <a:gd name="T12" fmla="*/ 0 w 3515"/>
                  <a:gd name="T13" fmla="*/ 883 h 883"/>
                  <a:gd name="T14" fmla="*/ 0 60000 65536"/>
                  <a:gd name="T15" fmla="*/ 0 60000 65536"/>
                  <a:gd name="T16" fmla="*/ 0 60000 65536"/>
                  <a:gd name="T17" fmla="*/ 0 60000 65536"/>
                  <a:gd name="T18" fmla="*/ 0 60000 65536"/>
                  <a:gd name="T19" fmla="*/ 0 60000 65536"/>
                  <a:gd name="T20" fmla="*/ 0 60000 65536"/>
                  <a:gd name="T21" fmla="*/ 0 w 3515"/>
                  <a:gd name="T22" fmla="*/ 0 h 883"/>
                  <a:gd name="T23" fmla="*/ 3515 w 3515"/>
                  <a:gd name="T24" fmla="*/ 883 h 8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15" h="883">
                    <a:moveTo>
                      <a:pt x="0" y="883"/>
                    </a:moveTo>
                    <a:lnTo>
                      <a:pt x="3515" y="883"/>
                    </a:lnTo>
                    <a:lnTo>
                      <a:pt x="3028" y="0"/>
                    </a:lnTo>
                    <a:lnTo>
                      <a:pt x="2617" y="0"/>
                    </a:lnTo>
                    <a:lnTo>
                      <a:pt x="2910" y="491"/>
                    </a:lnTo>
                    <a:lnTo>
                      <a:pt x="0" y="491"/>
                    </a:lnTo>
                    <a:lnTo>
                      <a:pt x="0" y="883"/>
                    </a:lnTo>
                    <a:close/>
                  </a:path>
                </a:pathLst>
              </a:custGeom>
              <a:solidFill>
                <a:srgbClr val="2A79D0"/>
              </a:solidFill>
              <a:ln w="4826">
                <a:solidFill>
                  <a:srgbClr val="2A79D0"/>
                </a:solidFill>
                <a:miter lim="800000"/>
                <a:headEnd/>
                <a:tailEnd/>
              </a:ln>
            </p:spPr>
            <p:txBody>
              <a:bodyPr/>
              <a:lstStyle/>
              <a:p>
                <a:endParaRPr lang="tr-TR"/>
              </a:p>
            </p:txBody>
          </p:sp>
          <p:sp>
            <p:nvSpPr>
              <p:cNvPr id="20501" name="Freeform 16"/>
              <p:cNvSpPr>
                <a:spLocks/>
              </p:cNvSpPr>
              <p:nvPr/>
            </p:nvSpPr>
            <p:spPr bwMode="gray">
              <a:xfrm>
                <a:off x="3373" y="1071"/>
                <a:ext cx="394" cy="586"/>
              </a:xfrm>
              <a:custGeom>
                <a:avLst/>
                <a:gdLst>
                  <a:gd name="T0" fmla="*/ 493 w 382"/>
                  <a:gd name="T1" fmla="*/ 487 h 586"/>
                  <a:gd name="T2" fmla="*/ 0 w 382"/>
                  <a:gd name="T3" fmla="*/ 0 h 586"/>
                  <a:gd name="T4" fmla="*/ 155 w 382"/>
                  <a:gd name="T5" fmla="*/ 95 h 586"/>
                  <a:gd name="T6" fmla="*/ 665 w 382"/>
                  <a:gd name="T7" fmla="*/ 586 h 586"/>
                  <a:gd name="T8" fmla="*/ 493 w 382"/>
                  <a:gd name="T9" fmla="*/ 487 h 586"/>
                  <a:gd name="T10" fmla="*/ 0 60000 65536"/>
                  <a:gd name="T11" fmla="*/ 0 60000 65536"/>
                  <a:gd name="T12" fmla="*/ 0 60000 65536"/>
                  <a:gd name="T13" fmla="*/ 0 60000 65536"/>
                  <a:gd name="T14" fmla="*/ 0 60000 65536"/>
                  <a:gd name="T15" fmla="*/ 0 w 382"/>
                  <a:gd name="T16" fmla="*/ 0 h 586"/>
                  <a:gd name="T17" fmla="*/ 382 w 382"/>
                  <a:gd name="T18" fmla="*/ 586 h 586"/>
                </a:gdLst>
                <a:ahLst/>
                <a:cxnLst>
                  <a:cxn ang="T10">
                    <a:pos x="T0" y="T1"/>
                  </a:cxn>
                  <a:cxn ang="T11">
                    <a:pos x="T2" y="T3"/>
                  </a:cxn>
                  <a:cxn ang="T12">
                    <a:pos x="T4" y="T5"/>
                  </a:cxn>
                  <a:cxn ang="T13">
                    <a:pos x="T6" y="T7"/>
                  </a:cxn>
                  <a:cxn ang="T14">
                    <a:pos x="T8" y="T9"/>
                  </a:cxn>
                </a:cxnLst>
                <a:rect l="T15" t="T16" r="T17" b="T18"/>
                <a:pathLst>
                  <a:path w="382" h="586">
                    <a:moveTo>
                      <a:pt x="283" y="487"/>
                    </a:moveTo>
                    <a:lnTo>
                      <a:pt x="0" y="0"/>
                    </a:lnTo>
                    <a:lnTo>
                      <a:pt x="89" y="95"/>
                    </a:lnTo>
                    <a:lnTo>
                      <a:pt x="382" y="586"/>
                    </a:lnTo>
                    <a:lnTo>
                      <a:pt x="283" y="487"/>
                    </a:lnTo>
                    <a:close/>
                  </a:path>
                </a:pathLst>
              </a:custGeom>
              <a:solidFill>
                <a:srgbClr val="0061B2"/>
              </a:solidFill>
              <a:ln w="4826">
                <a:solidFill>
                  <a:srgbClr val="2A79D0"/>
                </a:solidFill>
                <a:miter lim="800000"/>
                <a:headEnd/>
                <a:tailEnd/>
              </a:ln>
            </p:spPr>
            <p:txBody>
              <a:bodyPr/>
              <a:lstStyle/>
              <a:p>
                <a:endParaRPr lang="tr-TR"/>
              </a:p>
            </p:txBody>
          </p:sp>
          <p:sp>
            <p:nvSpPr>
              <p:cNvPr id="20502" name="Freeform 17"/>
              <p:cNvSpPr>
                <a:spLocks/>
              </p:cNvSpPr>
              <p:nvPr/>
            </p:nvSpPr>
            <p:spPr bwMode="gray">
              <a:xfrm>
                <a:off x="3373" y="1071"/>
                <a:ext cx="500" cy="95"/>
              </a:xfrm>
              <a:custGeom>
                <a:avLst/>
                <a:gdLst>
                  <a:gd name="T0" fmla="*/ 0 w 500"/>
                  <a:gd name="T1" fmla="*/ 0 h 95"/>
                  <a:gd name="T2" fmla="*/ 411 w 500"/>
                  <a:gd name="T3" fmla="*/ 0 h 95"/>
                  <a:gd name="T4" fmla="*/ 500 w 500"/>
                  <a:gd name="T5" fmla="*/ 95 h 95"/>
                  <a:gd name="T6" fmla="*/ 89 w 500"/>
                  <a:gd name="T7" fmla="*/ 95 h 95"/>
                  <a:gd name="T8" fmla="*/ 0 w 500"/>
                  <a:gd name="T9" fmla="*/ 0 h 95"/>
                  <a:gd name="T10" fmla="*/ 0 60000 65536"/>
                  <a:gd name="T11" fmla="*/ 0 60000 65536"/>
                  <a:gd name="T12" fmla="*/ 0 60000 65536"/>
                  <a:gd name="T13" fmla="*/ 0 60000 65536"/>
                  <a:gd name="T14" fmla="*/ 0 60000 65536"/>
                  <a:gd name="T15" fmla="*/ 0 w 500"/>
                  <a:gd name="T16" fmla="*/ 0 h 95"/>
                  <a:gd name="T17" fmla="*/ 500 w 500"/>
                  <a:gd name="T18" fmla="*/ 95 h 95"/>
                </a:gdLst>
                <a:ahLst/>
                <a:cxnLst>
                  <a:cxn ang="T10">
                    <a:pos x="T0" y="T1"/>
                  </a:cxn>
                  <a:cxn ang="T11">
                    <a:pos x="T2" y="T3"/>
                  </a:cxn>
                  <a:cxn ang="T12">
                    <a:pos x="T4" y="T5"/>
                  </a:cxn>
                  <a:cxn ang="T13">
                    <a:pos x="T6" y="T7"/>
                  </a:cxn>
                  <a:cxn ang="T14">
                    <a:pos x="T8" y="T9"/>
                  </a:cxn>
                </a:cxnLst>
                <a:rect l="T15" t="T16" r="T17" b="T18"/>
                <a:pathLst>
                  <a:path w="500" h="95">
                    <a:moveTo>
                      <a:pt x="0" y="0"/>
                    </a:moveTo>
                    <a:lnTo>
                      <a:pt x="411" y="0"/>
                    </a:lnTo>
                    <a:lnTo>
                      <a:pt x="500" y="95"/>
                    </a:lnTo>
                    <a:lnTo>
                      <a:pt x="89" y="95"/>
                    </a:lnTo>
                    <a:lnTo>
                      <a:pt x="0" y="0"/>
                    </a:lnTo>
                    <a:close/>
                  </a:path>
                </a:pathLst>
              </a:custGeom>
              <a:solidFill>
                <a:srgbClr val="69A2E1"/>
              </a:solidFill>
              <a:ln w="4826">
                <a:solidFill>
                  <a:srgbClr val="2A79D0"/>
                </a:solidFill>
                <a:miter lim="800000"/>
                <a:headEnd/>
                <a:tailEnd/>
              </a:ln>
            </p:spPr>
            <p:txBody>
              <a:bodyPr/>
              <a:lstStyle/>
              <a:p>
                <a:endParaRPr lang="tr-TR"/>
              </a:p>
            </p:txBody>
          </p:sp>
        </p:grpSp>
        <p:sp>
          <p:nvSpPr>
            <p:cNvPr id="20497" name="Text Box 20"/>
            <p:cNvSpPr txBox="1">
              <a:spLocks noChangeArrowheads="1"/>
            </p:cNvSpPr>
            <p:nvPr/>
          </p:nvSpPr>
          <p:spPr bwMode="gray">
            <a:xfrm>
              <a:off x="3324540" y="2681587"/>
              <a:ext cx="29772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b="1" i="1" noProof="1">
                  <a:solidFill>
                    <a:schemeClr val="bg1"/>
                  </a:solidFill>
                </a:rPr>
                <a:t>1. Fiziksel </a:t>
              </a:r>
            </a:p>
          </p:txBody>
        </p:sp>
      </p:grpSp>
      <p:grpSp>
        <p:nvGrpSpPr>
          <p:cNvPr id="5" name="Grup 4"/>
          <p:cNvGrpSpPr>
            <a:grpSpLocks/>
          </p:cNvGrpSpPr>
          <p:nvPr/>
        </p:nvGrpSpPr>
        <p:grpSpPr bwMode="auto">
          <a:xfrm>
            <a:off x="2705100" y="4010025"/>
            <a:ext cx="4651375" cy="1582738"/>
            <a:chOff x="2704738" y="4010025"/>
            <a:chExt cx="5351309" cy="1582738"/>
          </a:xfrm>
        </p:grpSpPr>
        <p:grpSp>
          <p:nvGrpSpPr>
            <p:cNvPr id="20490" name="Group 22"/>
            <p:cNvGrpSpPr>
              <a:grpSpLocks/>
            </p:cNvGrpSpPr>
            <p:nvPr/>
          </p:nvGrpSpPr>
          <p:grpSpPr bwMode="auto">
            <a:xfrm>
              <a:off x="2704738" y="4010025"/>
              <a:ext cx="5351309" cy="1582738"/>
              <a:chOff x="750" y="2526"/>
              <a:chExt cx="3605" cy="997"/>
            </a:xfrm>
          </p:grpSpPr>
          <p:sp>
            <p:nvSpPr>
              <p:cNvPr id="20492" name="Freeform 18"/>
              <p:cNvSpPr>
                <a:spLocks/>
              </p:cNvSpPr>
              <p:nvPr/>
            </p:nvSpPr>
            <p:spPr bwMode="gray">
              <a:xfrm>
                <a:off x="750" y="2536"/>
                <a:ext cx="98" cy="482"/>
              </a:xfrm>
              <a:custGeom>
                <a:avLst/>
                <a:gdLst>
                  <a:gd name="T0" fmla="*/ 33 w 92"/>
                  <a:gd name="T1" fmla="*/ 0 h 482"/>
                  <a:gd name="T2" fmla="*/ 289 w 92"/>
                  <a:gd name="T3" fmla="*/ 83 h 482"/>
                  <a:gd name="T4" fmla="*/ 281 w 92"/>
                  <a:gd name="T5" fmla="*/ 482 h 482"/>
                  <a:gd name="T6" fmla="*/ 0 w 92"/>
                  <a:gd name="T7" fmla="*/ 392 h 482"/>
                  <a:gd name="T8" fmla="*/ 33 w 92"/>
                  <a:gd name="T9" fmla="*/ 0 h 482"/>
                  <a:gd name="T10" fmla="*/ 0 60000 65536"/>
                  <a:gd name="T11" fmla="*/ 0 60000 65536"/>
                  <a:gd name="T12" fmla="*/ 0 60000 65536"/>
                  <a:gd name="T13" fmla="*/ 0 60000 65536"/>
                  <a:gd name="T14" fmla="*/ 0 60000 65536"/>
                  <a:gd name="T15" fmla="*/ 0 w 92"/>
                  <a:gd name="T16" fmla="*/ 0 h 482"/>
                  <a:gd name="T17" fmla="*/ 92 w 92"/>
                  <a:gd name="T18" fmla="*/ 482 h 482"/>
                </a:gdLst>
                <a:ahLst/>
                <a:cxnLst>
                  <a:cxn ang="T10">
                    <a:pos x="T0" y="T1"/>
                  </a:cxn>
                  <a:cxn ang="T11">
                    <a:pos x="T2" y="T3"/>
                  </a:cxn>
                  <a:cxn ang="T12">
                    <a:pos x="T4" y="T5"/>
                  </a:cxn>
                  <a:cxn ang="T13">
                    <a:pos x="T6" y="T7"/>
                  </a:cxn>
                  <a:cxn ang="T14">
                    <a:pos x="T8" y="T9"/>
                  </a:cxn>
                </a:cxnLst>
                <a:rect l="T15" t="T16" r="T17" b="T18"/>
                <a:pathLst>
                  <a:path w="92" h="482">
                    <a:moveTo>
                      <a:pt x="10" y="0"/>
                    </a:moveTo>
                    <a:lnTo>
                      <a:pt x="92" y="83"/>
                    </a:lnTo>
                    <a:lnTo>
                      <a:pt x="90" y="482"/>
                    </a:lnTo>
                    <a:lnTo>
                      <a:pt x="0" y="392"/>
                    </a:lnTo>
                    <a:lnTo>
                      <a:pt x="10" y="0"/>
                    </a:lnTo>
                    <a:close/>
                  </a:path>
                </a:pathLst>
              </a:custGeom>
              <a:solidFill>
                <a:srgbClr val="0061B2"/>
              </a:solidFill>
              <a:ln w="4826">
                <a:solidFill>
                  <a:srgbClr val="2A79D0"/>
                </a:solidFill>
                <a:miter lim="800000"/>
                <a:headEnd/>
                <a:tailEnd/>
              </a:ln>
            </p:spPr>
            <p:txBody>
              <a:bodyPr/>
              <a:lstStyle/>
              <a:p>
                <a:endParaRPr lang="tr-TR"/>
              </a:p>
            </p:txBody>
          </p:sp>
          <p:sp>
            <p:nvSpPr>
              <p:cNvPr id="20493" name="Freeform 19"/>
              <p:cNvSpPr>
                <a:spLocks/>
              </p:cNvSpPr>
              <p:nvPr/>
            </p:nvSpPr>
            <p:spPr bwMode="gray">
              <a:xfrm>
                <a:off x="840" y="2619"/>
                <a:ext cx="3515" cy="904"/>
              </a:xfrm>
              <a:custGeom>
                <a:avLst/>
                <a:gdLst>
                  <a:gd name="T0" fmla="*/ 2 w 3515"/>
                  <a:gd name="T1" fmla="*/ 0 h 904"/>
                  <a:gd name="T2" fmla="*/ 3515 w 3515"/>
                  <a:gd name="T3" fmla="*/ 0 h 904"/>
                  <a:gd name="T4" fmla="*/ 3043 w 3515"/>
                  <a:gd name="T5" fmla="*/ 904 h 904"/>
                  <a:gd name="T6" fmla="*/ 2655 w 3515"/>
                  <a:gd name="T7" fmla="*/ 904 h 904"/>
                  <a:gd name="T8" fmla="*/ 2901 w 3515"/>
                  <a:gd name="T9" fmla="*/ 408 h 904"/>
                  <a:gd name="T10" fmla="*/ 0 w 3515"/>
                  <a:gd name="T11" fmla="*/ 399 h 904"/>
                  <a:gd name="T12" fmla="*/ 2 w 3515"/>
                  <a:gd name="T13" fmla="*/ 0 h 904"/>
                  <a:gd name="T14" fmla="*/ 0 60000 65536"/>
                  <a:gd name="T15" fmla="*/ 0 60000 65536"/>
                  <a:gd name="T16" fmla="*/ 0 60000 65536"/>
                  <a:gd name="T17" fmla="*/ 0 60000 65536"/>
                  <a:gd name="T18" fmla="*/ 0 60000 65536"/>
                  <a:gd name="T19" fmla="*/ 0 60000 65536"/>
                  <a:gd name="T20" fmla="*/ 0 60000 65536"/>
                  <a:gd name="T21" fmla="*/ 0 w 3515"/>
                  <a:gd name="T22" fmla="*/ 0 h 904"/>
                  <a:gd name="T23" fmla="*/ 3515 w 3515"/>
                  <a:gd name="T24" fmla="*/ 904 h 9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15" h="904">
                    <a:moveTo>
                      <a:pt x="2" y="0"/>
                    </a:moveTo>
                    <a:lnTo>
                      <a:pt x="3515" y="0"/>
                    </a:lnTo>
                    <a:lnTo>
                      <a:pt x="3043" y="904"/>
                    </a:lnTo>
                    <a:lnTo>
                      <a:pt x="2655" y="904"/>
                    </a:lnTo>
                    <a:lnTo>
                      <a:pt x="2901" y="408"/>
                    </a:lnTo>
                    <a:lnTo>
                      <a:pt x="0" y="399"/>
                    </a:lnTo>
                    <a:lnTo>
                      <a:pt x="2" y="0"/>
                    </a:lnTo>
                    <a:close/>
                  </a:path>
                </a:pathLst>
              </a:custGeom>
              <a:solidFill>
                <a:srgbClr val="2A79D0"/>
              </a:solidFill>
              <a:ln w="4826">
                <a:solidFill>
                  <a:srgbClr val="2A79D0"/>
                </a:solidFill>
                <a:miter lim="800000"/>
                <a:headEnd/>
                <a:tailEnd/>
              </a:ln>
            </p:spPr>
            <p:txBody>
              <a:bodyPr/>
              <a:lstStyle/>
              <a:p>
                <a:endParaRPr lang="tr-TR"/>
              </a:p>
            </p:txBody>
          </p:sp>
          <p:sp>
            <p:nvSpPr>
              <p:cNvPr id="20494" name="Freeform 20"/>
              <p:cNvSpPr>
                <a:spLocks/>
              </p:cNvSpPr>
              <p:nvPr/>
            </p:nvSpPr>
            <p:spPr bwMode="gray">
              <a:xfrm>
                <a:off x="760" y="2526"/>
                <a:ext cx="3595" cy="93"/>
              </a:xfrm>
              <a:custGeom>
                <a:avLst/>
                <a:gdLst>
                  <a:gd name="T0" fmla="*/ 0 w 3595"/>
                  <a:gd name="T1" fmla="*/ 10 h 93"/>
                  <a:gd name="T2" fmla="*/ 85 w 3595"/>
                  <a:gd name="T3" fmla="*/ 0 h 93"/>
                  <a:gd name="T4" fmla="*/ 3503 w 3595"/>
                  <a:gd name="T5" fmla="*/ 0 h 93"/>
                  <a:gd name="T6" fmla="*/ 3595 w 3595"/>
                  <a:gd name="T7" fmla="*/ 93 h 93"/>
                  <a:gd name="T8" fmla="*/ 82 w 3595"/>
                  <a:gd name="T9" fmla="*/ 93 h 93"/>
                  <a:gd name="T10" fmla="*/ 0 w 3595"/>
                  <a:gd name="T11" fmla="*/ 10 h 93"/>
                  <a:gd name="T12" fmla="*/ 0 60000 65536"/>
                  <a:gd name="T13" fmla="*/ 0 60000 65536"/>
                  <a:gd name="T14" fmla="*/ 0 60000 65536"/>
                  <a:gd name="T15" fmla="*/ 0 60000 65536"/>
                  <a:gd name="T16" fmla="*/ 0 60000 65536"/>
                  <a:gd name="T17" fmla="*/ 0 60000 65536"/>
                  <a:gd name="T18" fmla="*/ 0 w 3595"/>
                  <a:gd name="T19" fmla="*/ 0 h 93"/>
                  <a:gd name="T20" fmla="*/ 3595 w 3595"/>
                  <a:gd name="T21" fmla="*/ 93 h 93"/>
                </a:gdLst>
                <a:ahLst/>
                <a:cxnLst>
                  <a:cxn ang="T12">
                    <a:pos x="T0" y="T1"/>
                  </a:cxn>
                  <a:cxn ang="T13">
                    <a:pos x="T2" y="T3"/>
                  </a:cxn>
                  <a:cxn ang="T14">
                    <a:pos x="T4" y="T5"/>
                  </a:cxn>
                  <a:cxn ang="T15">
                    <a:pos x="T6" y="T7"/>
                  </a:cxn>
                  <a:cxn ang="T16">
                    <a:pos x="T8" y="T9"/>
                  </a:cxn>
                  <a:cxn ang="T17">
                    <a:pos x="T10" y="T11"/>
                  </a:cxn>
                </a:cxnLst>
                <a:rect l="T18" t="T19" r="T20" b="T21"/>
                <a:pathLst>
                  <a:path w="3595" h="93">
                    <a:moveTo>
                      <a:pt x="0" y="10"/>
                    </a:moveTo>
                    <a:lnTo>
                      <a:pt x="85" y="0"/>
                    </a:lnTo>
                    <a:lnTo>
                      <a:pt x="3503" y="0"/>
                    </a:lnTo>
                    <a:lnTo>
                      <a:pt x="3595" y="93"/>
                    </a:lnTo>
                    <a:lnTo>
                      <a:pt x="82" y="93"/>
                    </a:lnTo>
                    <a:lnTo>
                      <a:pt x="0" y="10"/>
                    </a:lnTo>
                    <a:close/>
                  </a:path>
                </a:pathLst>
              </a:custGeom>
              <a:solidFill>
                <a:srgbClr val="69A2E1"/>
              </a:solidFill>
              <a:ln w="4826">
                <a:solidFill>
                  <a:srgbClr val="2A79D0"/>
                </a:solidFill>
                <a:miter lim="800000"/>
                <a:headEnd/>
                <a:tailEnd/>
              </a:ln>
            </p:spPr>
            <p:txBody>
              <a:bodyPr/>
              <a:lstStyle/>
              <a:p>
                <a:endParaRPr lang="tr-TR"/>
              </a:p>
            </p:txBody>
          </p:sp>
          <p:sp>
            <p:nvSpPr>
              <p:cNvPr id="20495" name="Freeform 21"/>
              <p:cNvSpPr>
                <a:spLocks/>
              </p:cNvSpPr>
              <p:nvPr/>
            </p:nvSpPr>
            <p:spPr bwMode="gray">
              <a:xfrm>
                <a:off x="3391" y="3027"/>
                <a:ext cx="350" cy="496"/>
              </a:xfrm>
              <a:custGeom>
                <a:avLst/>
                <a:gdLst>
                  <a:gd name="T0" fmla="*/ 104 w 350"/>
                  <a:gd name="T1" fmla="*/ 496 h 496"/>
                  <a:gd name="T2" fmla="*/ 0 w 350"/>
                  <a:gd name="T3" fmla="*/ 392 h 496"/>
                  <a:gd name="T4" fmla="*/ 213 w 350"/>
                  <a:gd name="T5" fmla="*/ 0 h 496"/>
                  <a:gd name="T6" fmla="*/ 350 w 350"/>
                  <a:gd name="T7" fmla="*/ 0 h 496"/>
                  <a:gd name="T8" fmla="*/ 104 w 350"/>
                  <a:gd name="T9" fmla="*/ 496 h 496"/>
                  <a:gd name="T10" fmla="*/ 0 60000 65536"/>
                  <a:gd name="T11" fmla="*/ 0 60000 65536"/>
                  <a:gd name="T12" fmla="*/ 0 60000 65536"/>
                  <a:gd name="T13" fmla="*/ 0 60000 65536"/>
                  <a:gd name="T14" fmla="*/ 0 60000 65536"/>
                  <a:gd name="T15" fmla="*/ 0 w 350"/>
                  <a:gd name="T16" fmla="*/ 0 h 496"/>
                  <a:gd name="T17" fmla="*/ 350 w 350"/>
                  <a:gd name="T18" fmla="*/ 496 h 496"/>
                </a:gdLst>
                <a:ahLst/>
                <a:cxnLst>
                  <a:cxn ang="T10">
                    <a:pos x="T0" y="T1"/>
                  </a:cxn>
                  <a:cxn ang="T11">
                    <a:pos x="T2" y="T3"/>
                  </a:cxn>
                  <a:cxn ang="T12">
                    <a:pos x="T4" y="T5"/>
                  </a:cxn>
                  <a:cxn ang="T13">
                    <a:pos x="T6" y="T7"/>
                  </a:cxn>
                  <a:cxn ang="T14">
                    <a:pos x="T8" y="T9"/>
                  </a:cxn>
                </a:cxnLst>
                <a:rect l="T15" t="T16" r="T17" b="T18"/>
                <a:pathLst>
                  <a:path w="350" h="496">
                    <a:moveTo>
                      <a:pt x="104" y="496"/>
                    </a:moveTo>
                    <a:lnTo>
                      <a:pt x="0" y="392"/>
                    </a:lnTo>
                    <a:lnTo>
                      <a:pt x="213" y="0"/>
                    </a:lnTo>
                    <a:lnTo>
                      <a:pt x="350" y="0"/>
                    </a:lnTo>
                    <a:lnTo>
                      <a:pt x="104" y="496"/>
                    </a:lnTo>
                    <a:close/>
                  </a:path>
                </a:pathLst>
              </a:custGeom>
              <a:solidFill>
                <a:srgbClr val="0061B2"/>
              </a:solidFill>
              <a:ln w="4826">
                <a:solidFill>
                  <a:srgbClr val="2A79D0"/>
                </a:solidFill>
                <a:miter lim="800000"/>
                <a:headEnd/>
                <a:tailEnd/>
              </a:ln>
            </p:spPr>
            <p:txBody>
              <a:bodyPr/>
              <a:lstStyle/>
              <a:p>
                <a:endParaRPr lang="tr-TR"/>
              </a:p>
            </p:txBody>
          </p:sp>
        </p:grpSp>
        <p:sp>
          <p:nvSpPr>
            <p:cNvPr id="20491" name="Text Box 20"/>
            <p:cNvSpPr txBox="1">
              <a:spLocks noChangeArrowheads="1"/>
            </p:cNvSpPr>
            <p:nvPr/>
          </p:nvSpPr>
          <p:spPr bwMode="gray">
            <a:xfrm>
              <a:off x="3724034" y="4189811"/>
              <a:ext cx="29772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ct val="40000"/>
                </a:spcAft>
                <a:buFontTx/>
                <a:buNone/>
              </a:pPr>
              <a:r>
                <a:rPr lang="tr-TR" altLang="tr-TR" b="1" i="1" noProof="1">
                  <a:solidFill>
                    <a:schemeClr val="bg1"/>
                  </a:solidFill>
                </a:rPr>
                <a:t>2. Davranışsal </a:t>
              </a:r>
            </a:p>
          </p:txBody>
        </p:sp>
      </p:grpSp>
      <p:sp>
        <p:nvSpPr>
          <p:cNvPr id="41" name="Freeform 20"/>
          <p:cNvSpPr/>
          <p:nvPr/>
        </p:nvSpPr>
        <p:spPr bwMode="auto">
          <a:xfrm>
            <a:off x="21768" y="823729"/>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42"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3"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4"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5"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6"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7"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4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1"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2"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35986001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3000" tmFilter="0, 0; .2, .5; .8, .5; 1, 0"/>
                                        <p:tgtEl>
                                          <p:spTgt spid="217117"/>
                                        </p:tgtEl>
                                      </p:cBhvr>
                                    </p:animEffect>
                                    <p:animScale>
                                      <p:cBhvr>
                                        <p:cTn id="7" dur="1500" autoRev="1" fill="hold"/>
                                        <p:tgtEl>
                                          <p:spTgt spid="217117"/>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 calcmode="lin" valueType="num">
                                      <p:cBhvr>
                                        <p:cTn id="14" dur="500" fill="hold"/>
                                        <p:tgtEl>
                                          <p:spTgt spid="8"/>
                                        </p:tgtEl>
                                        <p:attrNameLst>
                                          <p:attrName>style.rotation</p:attrName>
                                        </p:attrNameLst>
                                      </p:cBhvr>
                                      <p:tavLst>
                                        <p:tav tm="0">
                                          <p:val>
                                            <p:fltVal val="90"/>
                                          </p:val>
                                        </p:tav>
                                        <p:tav tm="100000">
                                          <p:val>
                                            <p:fltVal val="0"/>
                                          </p:val>
                                        </p:tav>
                                      </p:tavLst>
                                    </p:anim>
                                    <p:animEffect transition="in" filter="fade">
                                      <p:cBhvr>
                                        <p:cTn id="15" dur="500"/>
                                        <p:tgtEl>
                                          <p:spTgt spid="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16"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3"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6" presetClass="entr" presetSubtype="16"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ircle(in)">
                                      <p:cBhvr>
                                        <p:cTn id="34" dur="500"/>
                                        <p:tgtEl>
                                          <p:spTgt spid="6"/>
                                        </p:tgtEl>
                                      </p:cBhvr>
                                    </p:animEffect>
                                  </p:childTnLst>
                                </p:cTn>
                              </p:par>
                            </p:childTnLst>
                          </p:cTn>
                        </p:par>
                        <p:par>
                          <p:cTn id="35" fill="hold" nodeType="afterGroup">
                            <p:stCondLst>
                              <p:cond delay="500"/>
                            </p:stCondLst>
                            <p:childTnLst>
                              <p:par>
                                <p:cTn id="36" presetID="53" presetClass="entr" presetSubtype="16"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animEffect transition="in" filter="fade">
                                      <p:cBhvr>
                                        <p:cTn id="40" dur="500"/>
                                        <p:tgtEl>
                                          <p:spTgt spid="37"/>
                                        </p:tgtEl>
                                      </p:cBhvr>
                                    </p:animEffect>
                                  </p:childTnLst>
                                </p:cTn>
                              </p:par>
                            </p:childTnLst>
                          </p:cTn>
                        </p:par>
                        <p:par>
                          <p:cTn id="41" fill="hold">
                            <p:stCondLst>
                              <p:cond delay="1000"/>
                            </p:stCondLst>
                            <p:childTnLst>
                              <p:par>
                                <p:cTn id="42" presetID="26" presetClass="emph" presetSubtype="0" fill="hold" grpId="0" nodeType="afterEffect">
                                  <p:stCondLst>
                                    <p:cond delay="0"/>
                                  </p:stCondLst>
                                  <p:childTnLst>
                                    <p:animEffect transition="out" filter="fade">
                                      <p:cBhvr>
                                        <p:cTn id="43" dur="500" tmFilter="0, 0; .2, .5; .8, .5; 1, 0"/>
                                        <p:tgtEl>
                                          <p:spTgt spid="42"/>
                                        </p:tgtEl>
                                      </p:cBhvr>
                                    </p:animEffect>
                                    <p:animScale>
                                      <p:cBhvr>
                                        <p:cTn id="44" dur="250" autoRev="1" fill="hold"/>
                                        <p:tgtEl>
                                          <p:spTgt spid="42"/>
                                        </p:tgtEl>
                                      </p:cBhvr>
                                      <p:by x="105000" y="105000"/>
                                    </p:animScale>
                                  </p:childTnLst>
                                </p:cTn>
                              </p:par>
                            </p:childTnLst>
                          </p:cTn>
                        </p:par>
                        <p:par>
                          <p:cTn id="45" fill="hold">
                            <p:stCondLst>
                              <p:cond delay="1500"/>
                            </p:stCondLst>
                            <p:childTnLst>
                              <p:par>
                                <p:cTn id="46" presetID="26" presetClass="emph" presetSubtype="0" fill="hold" grpId="0" nodeType="afterEffect">
                                  <p:stCondLst>
                                    <p:cond delay="0"/>
                                  </p:stCondLst>
                                  <p:childTnLst>
                                    <p:animEffect transition="out" filter="fade">
                                      <p:cBhvr>
                                        <p:cTn id="47" dur="500" tmFilter="0, 0; .2, .5; .8, .5; 1, 0"/>
                                        <p:tgtEl>
                                          <p:spTgt spid="43"/>
                                        </p:tgtEl>
                                      </p:cBhvr>
                                    </p:animEffect>
                                    <p:animScale>
                                      <p:cBhvr>
                                        <p:cTn id="48" dur="250" autoRev="1" fill="hold"/>
                                        <p:tgtEl>
                                          <p:spTgt spid="4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17" grpId="0" animBg="1"/>
      <p:bldP spid="42" grpId="0" animBg="1"/>
      <p:bldP spid="4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 name="Rechteck 4"/>
          <p:cNvSpPr>
            <a:spLocks noChangeArrowheads="1"/>
          </p:cNvSpPr>
          <p:nvPr/>
        </p:nvSpPr>
        <p:spPr bwMode="auto">
          <a:xfrm>
            <a:off x="172005" y="3366901"/>
            <a:ext cx="8782476" cy="2921887"/>
          </a:xfrm>
          <a:prstGeom prst="rect">
            <a:avLst/>
          </a:prstGeom>
          <a:noFill/>
          <a:ln w="9525" algn="ctr">
            <a:noFill/>
            <a:round/>
            <a:headEnd/>
            <a:tailEnd/>
          </a:ln>
        </p:spPr>
        <p:txBody>
          <a:bodyPr wrap="none" anchor="ctr"/>
          <a:lstStyle/>
          <a:p>
            <a:pPr marL="36000" algn="ctr">
              <a:defRPr/>
            </a:pPr>
            <a:r>
              <a:rPr lang="tr-TR" sz="6000" b="1" noProof="1">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rPr>
              <a:t>Stress </a:t>
            </a:r>
          </a:p>
          <a:p>
            <a:pPr marL="36000" algn="ctr">
              <a:defRPr/>
            </a:pPr>
            <a:r>
              <a:rPr lang="tr-TR" sz="6000" b="1" noProof="1">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rPr>
              <a:t>Fiziksel Etkileri</a:t>
            </a:r>
          </a:p>
        </p:txBody>
      </p:sp>
      <p:grpSp>
        <p:nvGrpSpPr>
          <p:cNvPr id="21508" name="Grup 1"/>
          <p:cNvGrpSpPr>
            <a:grpSpLocks/>
          </p:cNvGrpSpPr>
          <p:nvPr/>
        </p:nvGrpSpPr>
        <p:grpSpPr bwMode="auto">
          <a:xfrm>
            <a:off x="690563" y="1066800"/>
            <a:ext cx="7829550" cy="2168525"/>
            <a:chOff x="691330" y="1066799"/>
            <a:chExt cx="7829575" cy="2168933"/>
          </a:xfrm>
        </p:grpSpPr>
        <p:pic>
          <p:nvPicPr>
            <p:cNvPr id="21509" name="Picture 2" descr="D:\DOKTOR\1-DRUZ\1-EĞİTİM KURUMU\1. İstanbuluzman\2-RESİMLER\Tıbbi\Organlarımız\cardiolog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330" y="1066799"/>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3" descr="D:\DOKTOR\1-DRUZ\1-EĞİTİM KURUMU\1. İstanbuluzman\2-RESİMLER\Biyoloji\biolog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3422" y="1066799"/>
              <a:ext cx="1997483"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4" descr="D:\DOKTOR\1-DRUZ\1-EĞİTİM KURUMU\1. İstanbuluzman\2-RESİMLER\z.Diğer\animati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0379" y="1066799"/>
              <a:ext cx="2095501" cy="216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5" descr="D:\DOKTOR\1-DRUZ\1-EĞİTİM KURUMU\1. İstanbuluzman\2-RESİMLER\z.Diğer\stumbleupon_64.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8730" y="1066799"/>
              <a:ext cx="183279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3359482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62966"/>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STRESİN FİZİKSEL SONUÇLARI – 1 </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24"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5"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6"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7"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8"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9"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0"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1"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4"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36" name="Freeform 20"/>
          <p:cNvSpPr/>
          <p:nvPr/>
        </p:nvSpPr>
        <p:spPr bwMode="auto">
          <a:xfrm>
            <a:off x="21768" y="823729"/>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2" name="Dikdörtgen 1"/>
          <p:cNvSpPr/>
          <p:nvPr/>
        </p:nvSpPr>
        <p:spPr>
          <a:xfrm>
            <a:off x="361040" y="1674061"/>
            <a:ext cx="8459110" cy="2363724"/>
          </a:xfrm>
          <a:prstGeom prst="rect">
            <a:avLst/>
          </a:prstGeom>
        </p:spPr>
        <p:txBody>
          <a:bodyPr wrap="square">
            <a:spAutoFit/>
          </a:bodyPr>
          <a:lstStyle/>
          <a:p>
            <a:pPr lvl="1">
              <a:lnSpc>
                <a:spcPct val="90000"/>
              </a:lnSpc>
              <a:spcBef>
                <a:spcPct val="0"/>
              </a:spcBef>
              <a:spcAft>
                <a:spcPct val="20000"/>
              </a:spcAft>
              <a:buClr>
                <a:srgbClr val="292929"/>
              </a:buClr>
              <a:buFont typeface="Arial" panose="020B0604020202020204" pitchFamily="34" charset="0"/>
              <a:buAutoNum type="arabicPeriod"/>
            </a:pPr>
            <a:r>
              <a:rPr lang="tr-TR" altLang="tr-TR" b="1" i="1" dirty="0" smtClean="0">
                <a:solidFill>
                  <a:srgbClr val="000000"/>
                </a:solidFill>
              </a:rPr>
              <a:t>Kalp-dolaşım </a:t>
            </a:r>
            <a:r>
              <a:rPr lang="tr-TR" altLang="tr-TR" b="1" i="1" dirty="0">
                <a:solidFill>
                  <a:srgbClr val="000000"/>
                </a:solidFill>
              </a:rPr>
              <a:t>sistemi,</a:t>
            </a:r>
          </a:p>
          <a:p>
            <a:pPr lvl="1">
              <a:lnSpc>
                <a:spcPct val="90000"/>
              </a:lnSpc>
              <a:spcBef>
                <a:spcPct val="0"/>
              </a:spcBef>
              <a:spcAft>
                <a:spcPct val="20000"/>
              </a:spcAft>
              <a:buClr>
                <a:srgbClr val="292929"/>
              </a:buClr>
              <a:buFont typeface="Arial" panose="020B0604020202020204" pitchFamily="34" charset="0"/>
              <a:buAutoNum type="arabicPeriod"/>
            </a:pPr>
            <a:r>
              <a:rPr lang="tr-TR" altLang="tr-TR" b="1" i="1" dirty="0">
                <a:solidFill>
                  <a:srgbClr val="000000"/>
                </a:solidFill>
              </a:rPr>
              <a:t>Sindirim sistemi, </a:t>
            </a:r>
          </a:p>
          <a:p>
            <a:pPr lvl="1">
              <a:lnSpc>
                <a:spcPct val="90000"/>
              </a:lnSpc>
              <a:spcBef>
                <a:spcPct val="0"/>
              </a:spcBef>
              <a:spcAft>
                <a:spcPct val="20000"/>
              </a:spcAft>
              <a:buClr>
                <a:srgbClr val="292929"/>
              </a:buClr>
              <a:buFont typeface="Arial" panose="020B0604020202020204" pitchFamily="34" charset="0"/>
              <a:buAutoNum type="arabicPeriod"/>
            </a:pPr>
            <a:r>
              <a:rPr lang="tr-TR" altLang="tr-TR" b="1" i="1" dirty="0">
                <a:solidFill>
                  <a:srgbClr val="000000"/>
                </a:solidFill>
              </a:rPr>
              <a:t>Kas-iskelet sistemi </a:t>
            </a:r>
          </a:p>
          <a:p>
            <a:pPr lvl="1">
              <a:lnSpc>
                <a:spcPct val="90000"/>
              </a:lnSpc>
              <a:spcBef>
                <a:spcPct val="0"/>
              </a:spcBef>
              <a:spcAft>
                <a:spcPct val="20000"/>
              </a:spcAft>
              <a:buClr>
                <a:srgbClr val="292929"/>
              </a:buClr>
              <a:buFont typeface="Arial" panose="020B0604020202020204" pitchFamily="34" charset="0"/>
              <a:buAutoNum type="arabicPeriod"/>
            </a:pPr>
            <a:r>
              <a:rPr lang="tr-TR" altLang="tr-TR" b="1" i="1" dirty="0">
                <a:solidFill>
                  <a:srgbClr val="000000"/>
                </a:solidFill>
              </a:rPr>
              <a:t>Bağışıklık sistemi</a:t>
            </a:r>
          </a:p>
          <a:p>
            <a:pPr algn="ctr">
              <a:lnSpc>
                <a:spcPct val="90000"/>
              </a:lnSpc>
              <a:spcBef>
                <a:spcPct val="0"/>
              </a:spcBef>
              <a:spcAft>
                <a:spcPct val="20000"/>
              </a:spcAft>
              <a:buClr>
                <a:srgbClr val="292929"/>
              </a:buClr>
              <a:buFontTx/>
              <a:buNone/>
            </a:pPr>
            <a:endParaRPr lang="tr-TR" altLang="tr-TR" i="1" dirty="0">
              <a:solidFill>
                <a:srgbClr val="000000"/>
              </a:solidFill>
            </a:endParaRPr>
          </a:p>
          <a:p>
            <a:pPr algn="ctr">
              <a:lnSpc>
                <a:spcPct val="90000"/>
              </a:lnSpc>
              <a:spcBef>
                <a:spcPct val="0"/>
              </a:spcBef>
              <a:spcAft>
                <a:spcPct val="20000"/>
              </a:spcAft>
              <a:buClr>
                <a:srgbClr val="292929"/>
              </a:buClr>
              <a:buFontTx/>
              <a:buNone/>
            </a:pPr>
            <a:r>
              <a:rPr lang="tr-TR" altLang="tr-TR" i="1" dirty="0">
                <a:solidFill>
                  <a:srgbClr val="000000"/>
                </a:solidFill>
              </a:rPr>
              <a:t>İş stresi </a:t>
            </a:r>
            <a:r>
              <a:rPr lang="tr-TR" altLang="tr-TR" b="1" i="1" dirty="0">
                <a:solidFill>
                  <a:srgbClr val="000000"/>
                </a:solidFill>
              </a:rPr>
              <a:t>kalp dolaşım sistemi </a:t>
            </a:r>
            <a:r>
              <a:rPr lang="tr-TR" altLang="tr-TR" i="1" dirty="0">
                <a:solidFill>
                  <a:srgbClr val="000000"/>
                </a:solidFill>
              </a:rPr>
              <a:t>hastalıklarının oluşumuna neden olur. Bu etki, strese bağlı </a:t>
            </a:r>
            <a:r>
              <a:rPr lang="tr-TR" altLang="tr-TR" b="1" i="1" dirty="0" err="1">
                <a:solidFill>
                  <a:srgbClr val="000000"/>
                </a:solidFill>
              </a:rPr>
              <a:t>hormonal</a:t>
            </a:r>
            <a:r>
              <a:rPr lang="tr-TR" altLang="tr-TR" b="1" i="1" dirty="0">
                <a:solidFill>
                  <a:srgbClr val="000000"/>
                </a:solidFill>
              </a:rPr>
              <a:t> değişikliklerle </a:t>
            </a:r>
            <a:r>
              <a:rPr lang="tr-TR" altLang="tr-TR" i="1" dirty="0">
                <a:solidFill>
                  <a:srgbClr val="000000"/>
                </a:solidFill>
              </a:rPr>
              <a:t>veya stresle birlikte artış gösteren </a:t>
            </a:r>
            <a:r>
              <a:rPr lang="tr-TR" altLang="tr-TR" b="1" i="1" dirty="0">
                <a:solidFill>
                  <a:srgbClr val="000000"/>
                </a:solidFill>
              </a:rPr>
              <a:t>sigara ve içki içme, aşırı ve kötü beslenme </a:t>
            </a:r>
            <a:r>
              <a:rPr lang="tr-TR" altLang="tr-TR" i="1" dirty="0">
                <a:solidFill>
                  <a:srgbClr val="000000"/>
                </a:solidFill>
              </a:rPr>
              <a:t>gibi sağlıksız davranışlar sonucunda ortaya çıkmaktadır. </a:t>
            </a:r>
            <a:endParaRPr lang="tr-TR" altLang="tr-TR" i="1" dirty="0">
              <a:solidFill>
                <a:srgbClr val="000000"/>
              </a:solidFill>
            </a:endParaRPr>
          </a:p>
        </p:txBody>
      </p:sp>
    </p:spTree>
    <p:extLst>
      <p:ext uri="{BB962C8B-B14F-4D97-AF65-F5344CB8AC3E}">
        <p14:creationId xmlns:p14="http://schemas.microsoft.com/office/powerpoint/2010/main" val="33414245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3000" tmFilter="0, 0; .2, .5; .8, .5; 1, 0"/>
                                        <p:tgtEl>
                                          <p:spTgt spid="24"/>
                                        </p:tgtEl>
                                      </p:cBhvr>
                                    </p:animEffect>
                                    <p:animScale>
                                      <p:cBhvr>
                                        <p:cTn id="7" dur="1500" autoRev="1" fill="hold"/>
                                        <p:tgtEl>
                                          <p:spTgt spid="24"/>
                                        </p:tgtEl>
                                      </p:cBhvr>
                                      <p:by x="105000" y="105000"/>
                                    </p:animScale>
                                  </p:childTnLst>
                                </p:cTn>
                              </p:par>
                            </p:childTnLst>
                          </p:cTn>
                        </p:par>
                        <p:par>
                          <p:cTn id="8" fill="hold">
                            <p:stCondLst>
                              <p:cond delay="3000"/>
                            </p:stCondLst>
                            <p:childTnLst>
                              <p:par>
                                <p:cTn id="9" presetID="26" presetClass="emph" presetSubtype="0" fill="hold" grpId="0" nodeType="afterEffect">
                                  <p:stCondLst>
                                    <p:cond delay="0"/>
                                  </p:stCondLst>
                                  <p:childTnLst>
                                    <p:animEffect transition="out" filter="fade">
                                      <p:cBhvr>
                                        <p:cTn id="10" dur="500" tmFilter="0, 0; .2, .5; .8, .5; 1, 0"/>
                                        <p:tgtEl>
                                          <p:spTgt spid="25"/>
                                        </p:tgtEl>
                                      </p:cBhvr>
                                    </p:animEffect>
                                    <p:animScale>
                                      <p:cBhvr>
                                        <p:cTn id="11" dur="250" autoRev="1" fill="hold"/>
                                        <p:tgtEl>
                                          <p:spTgt spid="25"/>
                                        </p:tgtEl>
                                      </p:cBhvr>
                                      <p:by x="105000" y="105000"/>
                                    </p:animScale>
                                  </p:childTnLst>
                                </p:cTn>
                              </p:par>
                            </p:childTnLst>
                          </p:cTn>
                        </p:par>
                        <p:par>
                          <p:cTn id="12" fill="hold">
                            <p:stCondLst>
                              <p:cond delay="3500"/>
                            </p:stCondLst>
                            <p:childTnLst>
                              <p:par>
                                <p:cTn id="13" presetID="26" presetClass="emph" presetSubtype="0" fill="hold" grpId="0" nodeType="afterEffect">
                                  <p:stCondLst>
                                    <p:cond delay="0"/>
                                  </p:stCondLst>
                                  <p:childTnLst>
                                    <p:animEffect transition="out" filter="fade">
                                      <p:cBhvr>
                                        <p:cTn id="14" dur="500" tmFilter="0, 0; .2, .5; .8, .5; 1, 0"/>
                                        <p:tgtEl>
                                          <p:spTgt spid="26"/>
                                        </p:tgtEl>
                                      </p:cBhvr>
                                    </p:animEffect>
                                    <p:animScale>
                                      <p:cBhvr>
                                        <p:cTn id="15"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62966"/>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STRESİN FİZİKSEL SONUÇLARI – 1 </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24"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5"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6"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7"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8"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9"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0"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1"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4"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36" name="Freeform 20"/>
          <p:cNvSpPr/>
          <p:nvPr/>
        </p:nvSpPr>
        <p:spPr bwMode="auto">
          <a:xfrm>
            <a:off x="21768" y="823729"/>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2" name="Dikdörtgen 1"/>
          <p:cNvSpPr/>
          <p:nvPr/>
        </p:nvSpPr>
        <p:spPr>
          <a:xfrm>
            <a:off x="361040" y="1674061"/>
            <a:ext cx="8459110" cy="2363724"/>
          </a:xfrm>
          <a:prstGeom prst="rect">
            <a:avLst/>
          </a:prstGeom>
        </p:spPr>
        <p:txBody>
          <a:bodyPr wrap="square">
            <a:spAutoFit/>
          </a:bodyPr>
          <a:lstStyle/>
          <a:p>
            <a:pPr algn="ctr">
              <a:lnSpc>
                <a:spcPct val="90000"/>
              </a:lnSpc>
              <a:spcBef>
                <a:spcPct val="0"/>
              </a:spcBef>
              <a:spcAft>
                <a:spcPct val="20000"/>
              </a:spcAft>
              <a:buClr>
                <a:srgbClr val="292929"/>
              </a:buClr>
              <a:buFontTx/>
              <a:buNone/>
            </a:pPr>
            <a:r>
              <a:rPr lang="tr-TR" altLang="tr-TR" b="1" i="1" dirty="0">
                <a:solidFill>
                  <a:srgbClr val="000000"/>
                </a:solidFill>
              </a:rPr>
              <a:t>Midede şişkinlik-dolgunluk hissi, geğirme ve hazımsızlık </a:t>
            </a:r>
            <a:r>
              <a:rPr lang="tr-TR" altLang="tr-TR" i="1" dirty="0">
                <a:solidFill>
                  <a:srgbClr val="000000"/>
                </a:solidFill>
              </a:rPr>
              <a:t>ile iş stresi arasında ilişki vardır.</a:t>
            </a:r>
          </a:p>
          <a:p>
            <a:pPr algn="ctr">
              <a:lnSpc>
                <a:spcPct val="90000"/>
              </a:lnSpc>
              <a:spcBef>
                <a:spcPct val="0"/>
              </a:spcBef>
              <a:spcAft>
                <a:spcPct val="20000"/>
              </a:spcAft>
              <a:buClr>
                <a:srgbClr val="292929"/>
              </a:buClr>
              <a:buFontTx/>
              <a:buNone/>
            </a:pPr>
            <a:endParaRPr lang="tr-TR" altLang="tr-TR" i="1" dirty="0">
              <a:solidFill>
                <a:srgbClr val="000000"/>
              </a:solidFill>
            </a:endParaRPr>
          </a:p>
          <a:p>
            <a:pPr algn="ctr">
              <a:lnSpc>
                <a:spcPct val="90000"/>
              </a:lnSpc>
              <a:spcBef>
                <a:spcPct val="0"/>
              </a:spcBef>
              <a:spcAft>
                <a:spcPct val="20000"/>
              </a:spcAft>
              <a:buClr>
                <a:srgbClr val="292929"/>
              </a:buClr>
              <a:buFontTx/>
              <a:buNone/>
            </a:pPr>
            <a:r>
              <a:rPr lang="tr-TR" altLang="tr-TR" i="1" dirty="0">
                <a:solidFill>
                  <a:srgbClr val="000000"/>
                </a:solidFill>
              </a:rPr>
              <a:t>İş stresi ile </a:t>
            </a:r>
            <a:r>
              <a:rPr lang="tr-TR" altLang="tr-TR" b="1" i="1" dirty="0">
                <a:solidFill>
                  <a:srgbClr val="000000"/>
                </a:solidFill>
              </a:rPr>
              <a:t>boyun, omuz, kol ve sırt kaslarında, eklemlerde </a:t>
            </a:r>
            <a:r>
              <a:rPr lang="tr-TR" altLang="tr-TR" i="1" dirty="0">
                <a:solidFill>
                  <a:srgbClr val="000000"/>
                </a:solidFill>
              </a:rPr>
              <a:t>ortaya çıkan yakınmalar arasında ilişki olduğu, </a:t>
            </a:r>
            <a:r>
              <a:rPr lang="tr-TR" altLang="tr-TR" b="1" i="1" dirty="0">
                <a:solidFill>
                  <a:srgbClr val="000000"/>
                </a:solidFill>
              </a:rPr>
              <a:t>yakınmaların iş yoğunluğu ile doğru, karar verme ve işin gereklerini denetleme olanakları ile ters orantılı olarak arttığı gösterilmiştir. </a:t>
            </a:r>
          </a:p>
          <a:p>
            <a:pPr algn="ctr">
              <a:lnSpc>
                <a:spcPct val="90000"/>
              </a:lnSpc>
              <a:spcBef>
                <a:spcPct val="0"/>
              </a:spcBef>
              <a:spcAft>
                <a:spcPct val="20000"/>
              </a:spcAft>
              <a:buClr>
                <a:srgbClr val="292929"/>
              </a:buClr>
              <a:buFontTx/>
              <a:buNone/>
            </a:pPr>
            <a:endParaRPr lang="tr-TR" altLang="tr-TR" i="1" dirty="0">
              <a:solidFill>
                <a:srgbClr val="000000"/>
              </a:solidFill>
            </a:endParaRPr>
          </a:p>
          <a:p>
            <a:pPr algn="ctr">
              <a:lnSpc>
                <a:spcPct val="90000"/>
              </a:lnSpc>
              <a:spcBef>
                <a:spcPct val="0"/>
              </a:spcBef>
              <a:spcAft>
                <a:spcPct val="20000"/>
              </a:spcAft>
              <a:buClr>
                <a:srgbClr val="292929"/>
              </a:buClr>
              <a:buFontTx/>
              <a:buNone/>
            </a:pPr>
            <a:r>
              <a:rPr lang="tr-TR" altLang="tr-TR" b="1" i="1" dirty="0">
                <a:solidFill>
                  <a:srgbClr val="000000"/>
                </a:solidFill>
              </a:rPr>
              <a:t>İş stresi bağışıklık sistemini zayıflatır ve kişinin bulaşıcı hastalıklara karşı direncini azaltır.</a:t>
            </a:r>
            <a:endParaRPr lang="tr-TR" altLang="tr-TR" b="1" i="1" dirty="0">
              <a:solidFill>
                <a:srgbClr val="000000"/>
              </a:solidFill>
            </a:endParaRPr>
          </a:p>
        </p:txBody>
      </p:sp>
    </p:spTree>
    <p:extLst>
      <p:ext uri="{BB962C8B-B14F-4D97-AF65-F5344CB8AC3E}">
        <p14:creationId xmlns:p14="http://schemas.microsoft.com/office/powerpoint/2010/main" val="320802410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3000" tmFilter="0, 0; .2, .5; .8, .5; 1, 0"/>
                                        <p:tgtEl>
                                          <p:spTgt spid="24"/>
                                        </p:tgtEl>
                                      </p:cBhvr>
                                    </p:animEffect>
                                    <p:animScale>
                                      <p:cBhvr>
                                        <p:cTn id="7" dur="1500" autoRev="1" fill="hold"/>
                                        <p:tgtEl>
                                          <p:spTgt spid="24"/>
                                        </p:tgtEl>
                                      </p:cBhvr>
                                      <p:by x="105000" y="105000"/>
                                    </p:animScale>
                                  </p:childTnLst>
                                </p:cTn>
                              </p:par>
                            </p:childTnLst>
                          </p:cTn>
                        </p:par>
                        <p:par>
                          <p:cTn id="8" fill="hold">
                            <p:stCondLst>
                              <p:cond delay="3000"/>
                            </p:stCondLst>
                            <p:childTnLst>
                              <p:par>
                                <p:cTn id="9" presetID="26" presetClass="emph" presetSubtype="0" fill="hold" grpId="0" nodeType="afterEffect">
                                  <p:stCondLst>
                                    <p:cond delay="0"/>
                                  </p:stCondLst>
                                  <p:childTnLst>
                                    <p:animEffect transition="out" filter="fade">
                                      <p:cBhvr>
                                        <p:cTn id="10" dur="500" tmFilter="0, 0; .2, .5; .8, .5; 1, 0"/>
                                        <p:tgtEl>
                                          <p:spTgt spid="25"/>
                                        </p:tgtEl>
                                      </p:cBhvr>
                                    </p:animEffect>
                                    <p:animScale>
                                      <p:cBhvr>
                                        <p:cTn id="11" dur="250" autoRev="1" fill="hold"/>
                                        <p:tgtEl>
                                          <p:spTgt spid="25"/>
                                        </p:tgtEl>
                                      </p:cBhvr>
                                      <p:by x="105000" y="105000"/>
                                    </p:animScale>
                                  </p:childTnLst>
                                </p:cTn>
                              </p:par>
                            </p:childTnLst>
                          </p:cTn>
                        </p:par>
                        <p:par>
                          <p:cTn id="12" fill="hold">
                            <p:stCondLst>
                              <p:cond delay="3500"/>
                            </p:stCondLst>
                            <p:childTnLst>
                              <p:par>
                                <p:cTn id="13" presetID="26" presetClass="emph" presetSubtype="0" fill="hold" grpId="0" nodeType="afterEffect">
                                  <p:stCondLst>
                                    <p:cond delay="0"/>
                                  </p:stCondLst>
                                  <p:childTnLst>
                                    <p:animEffect transition="out" filter="fade">
                                      <p:cBhvr>
                                        <p:cTn id="14" dur="500" tmFilter="0, 0; .2, .5; .8, .5; 1, 0"/>
                                        <p:tgtEl>
                                          <p:spTgt spid="26"/>
                                        </p:tgtEl>
                                      </p:cBhvr>
                                    </p:animEffect>
                                    <p:animScale>
                                      <p:cBhvr>
                                        <p:cTn id="15"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 name="Rechteck 4"/>
          <p:cNvSpPr>
            <a:spLocks noChangeArrowheads="1"/>
          </p:cNvSpPr>
          <p:nvPr/>
        </p:nvSpPr>
        <p:spPr bwMode="auto">
          <a:xfrm>
            <a:off x="172005" y="3326513"/>
            <a:ext cx="8782476" cy="2921887"/>
          </a:xfrm>
          <a:prstGeom prst="rect">
            <a:avLst/>
          </a:prstGeom>
          <a:noFill/>
          <a:ln w="9525" algn="ctr">
            <a:noFill/>
            <a:round/>
            <a:headEnd/>
            <a:tailEnd/>
          </a:ln>
        </p:spPr>
        <p:txBody>
          <a:bodyPr wrap="none" anchor="ctr"/>
          <a:lstStyle/>
          <a:p>
            <a:pPr marL="36000" algn="ctr">
              <a:defRPr/>
            </a:pPr>
            <a:r>
              <a:rPr lang="tr-TR" sz="6000" b="1" i="1" noProof="1">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rPr>
              <a:t>Stress </a:t>
            </a:r>
          </a:p>
          <a:p>
            <a:pPr marL="36000" algn="ctr">
              <a:defRPr/>
            </a:pPr>
            <a:r>
              <a:rPr lang="tr-TR" sz="6000" b="1" i="1" noProof="1">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rPr>
              <a:t>Davranışsal Etkileri</a:t>
            </a:r>
          </a:p>
        </p:txBody>
      </p:sp>
      <p:pic>
        <p:nvPicPr>
          <p:cNvPr id="24580" name="Picture 2" descr="D:\DOKTOR\1-DRUZ\1-EĞİTİM KURUMU\1. İstanbuluzman\2-RESİMLER\z.Diğer\geek_zombi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0" y="819150"/>
            <a:ext cx="264795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3" descr="D:\DOKTOR\1-DRUZ\1-EĞİTİM KURUMU\1. İstanbuluzman\2-RESİMLER\z.Diğer\MoviesTime_by_Artdesigner.lv.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2750" y="249555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121409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62966"/>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STRESİN </a:t>
            </a:r>
            <a:r>
              <a:rPr lang="tr-TR" sz="3200" noProof="1" smtClean="0">
                <a:solidFill>
                  <a:srgbClr val="575757"/>
                </a:solidFill>
                <a:effectLst>
                  <a:innerShdw blurRad="63500" dist="50800" dir="8100000">
                    <a:prstClr val="black">
                      <a:alpha val="50000"/>
                    </a:prstClr>
                  </a:innerShdw>
                </a:effectLst>
                <a:latin typeface="+mn-lt"/>
                <a:cs typeface="Calibri" pitchFamily="34" charset="0"/>
              </a:rPr>
              <a:t>DAVRANIŞSAL </a:t>
            </a:r>
            <a:r>
              <a:rPr lang="tr-TR" sz="3200" noProof="1" smtClean="0">
                <a:solidFill>
                  <a:srgbClr val="575757"/>
                </a:solidFill>
                <a:effectLst>
                  <a:innerShdw blurRad="63500" dist="50800" dir="8100000">
                    <a:prstClr val="black">
                      <a:alpha val="50000"/>
                    </a:prstClr>
                  </a:innerShdw>
                </a:effectLst>
                <a:latin typeface="+mn-lt"/>
                <a:cs typeface="Calibri" pitchFamily="34" charset="0"/>
              </a:rPr>
              <a:t>SONUÇLARI </a:t>
            </a:r>
            <a:r>
              <a:rPr lang="tr-TR" sz="3200" noProof="1" smtClean="0">
                <a:solidFill>
                  <a:srgbClr val="575757"/>
                </a:solidFill>
                <a:effectLst>
                  <a:innerShdw blurRad="63500" dist="50800" dir="8100000">
                    <a:prstClr val="black">
                      <a:alpha val="50000"/>
                    </a:prstClr>
                  </a:innerShdw>
                </a:effectLst>
                <a:latin typeface="+mn-lt"/>
                <a:cs typeface="Calibri" pitchFamily="34" charset="0"/>
              </a:rPr>
              <a:t> </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24"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5"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6"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7"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8"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9"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0"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1"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4"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36" name="Freeform 20"/>
          <p:cNvSpPr/>
          <p:nvPr/>
        </p:nvSpPr>
        <p:spPr bwMode="auto">
          <a:xfrm>
            <a:off x="21768" y="823729"/>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2" name="Dikdörtgen 1"/>
          <p:cNvSpPr/>
          <p:nvPr/>
        </p:nvSpPr>
        <p:spPr>
          <a:xfrm>
            <a:off x="361040" y="1674061"/>
            <a:ext cx="8459110" cy="2693045"/>
          </a:xfrm>
          <a:prstGeom prst="rect">
            <a:avLst/>
          </a:prstGeom>
        </p:spPr>
        <p:txBody>
          <a:bodyPr wrap="square">
            <a:spAutoFit/>
          </a:bodyPr>
          <a:lstStyle/>
          <a:p>
            <a:pPr algn="ctr">
              <a:lnSpc>
                <a:spcPct val="90000"/>
              </a:lnSpc>
              <a:spcBef>
                <a:spcPct val="0"/>
              </a:spcBef>
              <a:spcAft>
                <a:spcPct val="20000"/>
              </a:spcAft>
              <a:buClr>
                <a:srgbClr val="292929"/>
              </a:buClr>
              <a:buFontTx/>
              <a:buNone/>
            </a:pPr>
            <a:endParaRPr lang="tr-TR" altLang="tr-TR" sz="800" dirty="0">
              <a:solidFill>
                <a:srgbClr val="000000"/>
              </a:solidFill>
            </a:endParaRPr>
          </a:p>
          <a:p>
            <a:pPr algn="ctr">
              <a:lnSpc>
                <a:spcPct val="90000"/>
              </a:lnSpc>
              <a:spcBef>
                <a:spcPct val="0"/>
              </a:spcBef>
              <a:spcAft>
                <a:spcPct val="20000"/>
              </a:spcAft>
              <a:buClr>
                <a:srgbClr val="292929"/>
              </a:buClr>
              <a:buFontTx/>
              <a:buNone/>
            </a:pPr>
            <a:r>
              <a:rPr lang="tr-TR" altLang="tr-TR" b="1" i="1" dirty="0">
                <a:solidFill>
                  <a:srgbClr val="000000"/>
                </a:solidFill>
              </a:rPr>
              <a:t>İş stresiyle sigara, çay, kahve tüketiminin artması, yeme ve içmenin artması veya azalması, madde bağımlılığı, uyku bozuklukları, işe devamsızlıkta artış gibi davranışsal bozukluklar arasında ilişki vardır.* </a:t>
            </a:r>
          </a:p>
          <a:p>
            <a:pPr algn="ctr">
              <a:lnSpc>
                <a:spcPct val="90000"/>
              </a:lnSpc>
              <a:spcBef>
                <a:spcPct val="0"/>
              </a:spcBef>
              <a:spcAft>
                <a:spcPct val="20000"/>
              </a:spcAft>
              <a:buClr>
                <a:srgbClr val="292929"/>
              </a:buClr>
              <a:buFontTx/>
              <a:buNone/>
            </a:pPr>
            <a:endParaRPr lang="tr-TR" altLang="tr-TR" b="1" i="1" dirty="0">
              <a:solidFill>
                <a:srgbClr val="000000"/>
              </a:solidFill>
            </a:endParaRPr>
          </a:p>
          <a:p>
            <a:pPr algn="ctr">
              <a:lnSpc>
                <a:spcPct val="90000"/>
              </a:lnSpc>
              <a:spcBef>
                <a:spcPct val="0"/>
              </a:spcBef>
              <a:spcAft>
                <a:spcPct val="20000"/>
              </a:spcAft>
              <a:buClr>
                <a:srgbClr val="292929"/>
              </a:buClr>
              <a:buFontTx/>
              <a:buNone/>
            </a:pPr>
            <a:r>
              <a:rPr lang="tr-TR" altLang="tr-TR" i="1" dirty="0">
                <a:solidFill>
                  <a:srgbClr val="000000"/>
                </a:solidFill>
              </a:rPr>
              <a:t>Kafein yoğun çalışma etkinliğinde dayanıklılığı kısa süreli olarak artırmakla birlikte, bu dönemi aşırı yorulmaya bağlı tükenme izler.</a:t>
            </a:r>
          </a:p>
          <a:p>
            <a:pPr algn="ctr">
              <a:lnSpc>
                <a:spcPct val="90000"/>
              </a:lnSpc>
              <a:spcBef>
                <a:spcPct val="0"/>
              </a:spcBef>
              <a:spcAft>
                <a:spcPct val="20000"/>
              </a:spcAft>
              <a:buClr>
                <a:srgbClr val="292929"/>
              </a:buClr>
              <a:buFontTx/>
              <a:buNone/>
            </a:pPr>
            <a:endParaRPr lang="tr-TR" altLang="tr-TR" i="1" dirty="0">
              <a:solidFill>
                <a:srgbClr val="000000"/>
              </a:solidFill>
            </a:endParaRPr>
          </a:p>
          <a:p>
            <a:pPr algn="ctr">
              <a:lnSpc>
                <a:spcPct val="90000"/>
              </a:lnSpc>
              <a:spcBef>
                <a:spcPct val="0"/>
              </a:spcBef>
              <a:spcAft>
                <a:spcPct val="20000"/>
              </a:spcAft>
              <a:buClr>
                <a:srgbClr val="292929"/>
              </a:buClr>
              <a:buFontTx/>
              <a:buNone/>
            </a:pPr>
            <a:r>
              <a:rPr lang="tr-TR" altLang="tr-TR" b="1" i="1" dirty="0">
                <a:solidFill>
                  <a:srgbClr val="000000"/>
                </a:solidFill>
              </a:rPr>
              <a:t>Uyku bozukluklarının en yaygın olanı uykusuzluktur. Stres en önemli geçici uykusuzluk nedenlerinden biridir. </a:t>
            </a:r>
            <a:endParaRPr lang="tr-TR" altLang="tr-TR" b="1" i="1" dirty="0">
              <a:solidFill>
                <a:srgbClr val="000000"/>
              </a:solidFill>
            </a:endParaRPr>
          </a:p>
        </p:txBody>
      </p:sp>
    </p:spTree>
    <p:extLst>
      <p:ext uri="{BB962C8B-B14F-4D97-AF65-F5344CB8AC3E}">
        <p14:creationId xmlns:p14="http://schemas.microsoft.com/office/powerpoint/2010/main" val="170179789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3000" tmFilter="0, 0; .2, .5; .8, .5; 1, 0"/>
                                        <p:tgtEl>
                                          <p:spTgt spid="24"/>
                                        </p:tgtEl>
                                      </p:cBhvr>
                                    </p:animEffect>
                                    <p:animScale>
                                      <p:cBhvr>
                                        <p:cTn id="7" dur="1500" autoRev="1" fill="hold"/>
                                        <p:tgtEl>
                                          <p:spTgt spid="24"/>
                                        </p:tgtEl>
                                      </p:cBhvr>
                                      <p:by x="105000" y="105000"/>
                                    </p:animScale>
                                  </p:childTnLst>
                                </p:cTn>
                              </p:par>
                            </p:childTnLst>
                          </p:cTn>
                        </p:par>
                        <p:par>
                          <p:cTn id="8" fill="hold">
                            <p:stCondLst>
                              <p:cond delay="3000"/>
                            </p:stCondLst>
                            <p:childTnLst>
                              <p:par>
                                <p:cTn id="9" presetID="26" presetClass="emph" presetSubtype="0" fill="hold" grpId="0" nodeType="afterEffect">
                                  <p:stCondLst>
                                    <p:cond delay="0"/>
                                  </p:stCondLst>
                                  <p:childTnLst>
                                    <p:animEffect transition="out" filter="fade">
                                      <p:cBhvr>
                                        <p:cTn id="10" dur="500" tmFilter="0, 0; .2, .5; .8, .5; 1, 0"/>
                                        <p:tgtEl>
                                          <p:spTgt spid="25"/>
                                        </p:tgtEl>
                                      </p:cBhvr>
                                    </p:animEffect>
                                    <p:animScale>
                                      <p:cBhvr>
                                        <p:cTn id="11" dur="250" autoRev="1" fill="hold"/>
                                        <p:tgtEl>
                                          <p:spTgt spid="25"/>
                                        </p:tgtEl>
                                      </p:cBhvr>
                                      <p:by x="105000" y="105000"/>
                                    </p:animScale>
                                  </p:childTnLst>
                                </p:cTn>
                              </p:par>
                            </p:childTnLst>
                          </p:cTn>
                        </p:par>
                        <p:par>
                          <p:cTn id="12" fill="hold">
                            <p:stCondLst>
                              <p:cond delay="3500"/>
                            </p:stCondLst>
                            <p:childTnLst>
                              <p:par>
                                <p:cTn id="13" presetID="26" presetClass="emph" presetSubtype="0" fill="hold" grpId="0" nodeType="afterEffect">
                                  <p:stCondLst>
                                    <p:cond delay="0"/>
                                  </p:stCondLst>
                                  <p:childTnLst>
                                    <p:animEffect transition="out" filter="fade">
                                      <p:cBhvr>
                                        <p:cTn id="14" dur="500" tmFilter="0, 0; .2, .5; .8, .5; 1, 0"/>
                                        <p:tgtEl>
                                          <p:spTgt spid="26"/>
                                        </p:tgtEl>
                                      </p:cBhvr>
                                    </p:animEffect>
                                    <p:animScale>
                                      <p:cBhvr>
                                        <p:cTn id="15"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 name="Rechteck 4"/>
          <p:cNvSpPr>
            <a:spLocks noChangeArrowheads="1"/>
          </p:cNvSpPr>
          <p:nvPr/>
        </p:nvSpPr>
        <p:spPr bwMode="auto">
          <a:xfrm>
            <a:off x="172005" y="3326513"/>
            <a:ext cx="8782476" cy="2921887"/>
          </a:xfrm>
          <a:prstGeom prst="rect">
            <a:avLst/>
          </a:prstGeom>
          <a:noFill/>
          <a:ln w="9525" algn="ctr">
            <a:noFill/>
            <a:round/>
            <a:headEnd/>
            <a:tailEnd/>
          </a:ln>
        </p:spPr>
        <p:txBody>
          <a:bodyPr wrap="none" anchor="ctr"/>
          <a:lstStyle/>
          <a:p>
            <a:pPr marL="36000" algn="ctr">
              <a:defRPr/>
            </a:pPr>
            <a:r>
              <a:rPr lang="tr-TR" sz="6000" b="1" i="1" noProof="1">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rPr>
              <a:t>Stress </a:t>
            </a:r>
          </a:p>
          <a:p>
            <a:pPr marL="36000" algn="ctr">
              <a:defRPr/>
            </a:pPr>
            <a:r>
              <a:rPr lang="tr-TR" sz="6000" b="1" i="1" noProof="1">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rPr>
              <a:t>Akıl Sağlığı Etkileri</a:t>
            </a:r>
          </a:p>
        </p:txBody>
      </p:sp>
      <p:pic>
        <p:nvPicPr>
          <p:cNvPr id="5" name="Picture 3" descr="D:\DOKTOR\9-ISTUZMAN\1-EĞİTİM KURUMU\1. İstanbuluzman\ZZResim\Resim-İkon\Dr._Wernstro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0725" y="750888"/>
            <a:ext cx="2605088" cy="257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590154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 name="Rectangle 31"/>
          <p:cNvSpPr txBox="1">
            <a:spLocks noChangeArrowheads="1"/>
          </p:cNvSpPr>
          <p:nvPr/>
        </p:nvSpPr>
        <p:spPr bwMode="gray">
          <a:xfrm>
            <a:off x="0" y="149903"/>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İŞ, İŞ ÇEVRESİ VE AKIL SAĞLIĞI SORUNLARI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grpSp>
        <p:nvGrpSpPr>
          <p:cNvPr id="5" name="Grup 4"/>
          <p:cNvGrpSpPr>
            <a:grpSpLocks/>
          </p:cNvGrpSpPr>
          <p:nvPr/>
        </p:nvGrpSpPr>
        <p:grpSpPr bwMode="auto">
          <a:xfrm>
            <a:off x="1009650" y="4410075"/>
            <a:ext cx="2879725" cy="1606550"/>
            <a:chOff x="3388824" y="1447748"/>
            <a:chExt cx="2340000" cy="1606688"/>
          </a:xfrm>
        </p:grpSpPr>
        <p:sp>
          <p:nvSpPr>
            <p:cNvPr id="27684" name="AutoShape 4"/>
            <p:cNvSpPr>
              <a:spLocks noChangeArrowheads="1"/>
            </p:cNvSpPr>
            <p:nvPr/>
          </p:nvSpPr>
          <p:spPr bwMode="auto">
            <a:xfrm>
              <a:off x="3388824" y="1614436"/>
              <a:ext cx="2340000" cy="1440000"/>
            </a:xfrm>
            <a:prstGeom prst="roundRect">
              <a:avLst>
                <a:gd name="adj" fmla="val 4690"/>
              </a:avLst>
            </a:prstGeom>
            <a:noFill/>
            <a:ln w="25400">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marL="179388" indent="-1793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q"/>
              </a:pPr>
              <a:r>
                <a:rPr lang="tr-TR" altLang="zh-CN" sz="1200">
                  <a:solidFill>
                    <a:srgbClr val="000000"/>
                  </a:solidFill>
                </a:rPr>
                <a:t>Duygudurum-Duygulanım Değişikliği</a:t>
              </a:r>
            </a:p>
            <a:p>
              <a:pPr>
                <a:spcBef>
                  <a:spcPct val="0"/>
                </a:spcBef>
                <a:buFont typeface="Wingdings" panose="05000000000000000000" pitchFamily="2" charset="2"/>
                <a:buChar char="q"/>
              </a:pPr>
              <a:r>
                <a:rPr lang="tr-TR" altLang="zh-CN" sz="1200">
                  <a:solidFill>
                    <a:srgbClr val="000000"/>
                  </a:solidFill>
                </a:rPr>
                <a:t>Davranış Değişiklikleri</a:t>
              </a:r>
            </a:p>
            <a:p>
              <a:pPr>
                <a:spcBef>
                  <a:spcPct val="0"/>
                </a:spcBef>
                <a:buFont typeface="Wingdings" panose="05000000000000000000" pitchFamily="2" charset="2"/>
                <a:buChar char="q"/>
              </a:pPr>
              <a:r>
                <a:rPr lang="tr-TR" altLang="zh-CN" sz="1200">
                  <a:solidFill>
                    <a:srgbClr val="000000"/>
                  </a:solidFill>
                </a:rPr>
                <a:t>Fizyolojik Yanıtlar</a:t>
              </a:r>
            </a:p>
          </p:txBody>
        </p:sp>
        <p:sp>
          <p:nvSpPr>
            <p:cNvPr id="8" name="AutoShape 5"/>
            <p:cNvSpPr>
              <a:spLocks noChangeArrowheads="1"/>
            </p:cNvSpPr>
            <p:nvPr/>
          </p:nvSpPr>
          <p:spPr bwMode="gray">
            <a:xfrm>
              <a:off x="3597799" y="1476325"/>
              <a:ext cx="1900122" cy="287363"/>
            </a:xfrm>
            <a:prstGeom prst="roundRect">
              <a:avLst>
                <a:gd name="adj" fmla="val 50000"/>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9525">
              <a:noFill/>
              <a:round/>
              <a:headEnd/>
              <a:tailEnd/>
            </a:ln>
            <a:effectLst/>
          </p:spPr>
          <p:txBody>
            <a:bodyPr wrap="none" anchor="ctr"/>
            <a:lstStyle/>
            <a:p>
              <a:pPr>
                <a:defRPr/>
              </a:pPr>
              <a:endParaRPr lang="zh-CN" altLang="en-US" b="1">
                <a:solidFill>
                  <a:srgbClr val="000000"/>
                </a:solidFill>
                <a:latin typeface="Calibri" pitchFamily="34" charset="0"/>
                <a:cs typeface="Arial" charset="0"/>
              </a:endParaRPr>
            </a:p>
          </p:txBody>
        </p:sp>
        <p:sp>
          <p:nvSpPr>
            <p:cNvPr id="27686" name="AutoShape 6"/>
            <p:cNvSpPr>
              <a:spLocks noChangeArrowheads="1"/>
            </p:cNvSpPr>
            <p:nvPr/>
          </p:nvSpPr>
          <p:spPr bwMode="auto">
            <a:xfrm flipH="1">
              <a:off x="5322560" y="1552523"/>
              <a:ext cx="74439" cy="144463"/>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b="1">
                <a:solidFill>
                  <a:srgbClr val="000000"/>
                </a:solidFill>
              </a:endParaRPr>
            </a:p>
          </p:txBody>
        </p:sp>
        <p:sp>
          <p:nvSpPr>
            <p:cNvPr id="27687" name="AutoShape 7"/>
            <p:cNvSpPr>
              <a:spLocks noChangeArrowheads="1"/>
            </p:cNvSpPr>
            <p:nvPr/>
          </p:nvSpPr>
          <p:spPr bwMode="auto">
            <a:xfrm flipH="1">
              <a:off x="3674934" y="1542998"/>
              <a:ext cx="72822" cy="144463"/>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b="1">
                <a:solidFill>
                  <a:srgbClr val="000000"/>
                </a:solidFill>
              </a:endParaRPr>
            </a:p>
          </p:txBody>
        </p:sp>
        <p:sp>
          <p:nvSpPr>
            <p:cNvPr id="27688" name="Text Box 13"/>
            <p:cNvSpPr txBox="1">
              <a:spLocks noChangeArrowheads="1"/>
            </p:cNvSpPr>
            <p:nvPr/>
          </p:nvSpPr>
          <p:spPr bwMode="gray">
            <a:xfrm>
              <a:off x="3606611" y="1447748"/>
              <a:ext cx="18836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zh-CN" sz="1400" b="1">
                  <a:solidFill>
                    <a:srgbClr val="FFFFFF"/>
                  </a:solidFill>
                </a:rPr>
                <a:t>Kısa Dönemli ASS</a:t>
              </a:r>
              <a:endParaRPr lang="en-US" altLang="zh-CN" sz="1400" b="1">
                <a:solidFill>
                  <a:srgbClr val="FFFFFF"/>
                </a:solidFill>
              </a:endParaRPr>
            </a:p>
          </p:txBody>
        </p:sp>
      </p:grpSp>
      <p:grpSp>
        <p:nvGrpSpPr>
          <p:cNvPr id="12" name="Grup 11"/>
          <p:cNvGrpSpPr>
            <a:grpSpLocks/>
          </p:cNvGrpSpPr>
          <p:nvPr/>
        </p:nvGrpSpPr>
        <p:grpSpPr bwMode="auto">
          <a:xfrm>
            <a:off x="3402013" y="993775"/>
            <a:ext cx="2339975" cy="1608138"/>
            <a:chOff x="75554" y="1450975"/>
            <a:chExt cx="2340000" cy="1607931"/>
          </a:xfrm>
        </p:grpSpPr>
        <p:sp>
          <p:nvSpPr>
            <p:cNvPr id="13" name="AutoShape 16"/>
            <p:cNvSpPr>
              <a:spLocks noChangeArrowheads="1"/>
            </p:cNvSpPr>
            <p:nvPr/>
          </p:nvSpPr>
          <p:spPr bwMode="auto">
            <a:xfrm>
              <a:off x="75554" y="1619228"/>
              <a:ext cx="2340000" cy="1439678"/>
            </a:xfrm>
            <a:prstGeom prst="roundRect">
              <a:avLst>
                <a:gd name="adj" fmla="val 4690"/>
              </a:avLst>
            </a:prstGeom>
            <a:noFill/>
            <a:ln w="25400">
              <a:solidFill>
                <a:schemeClr val="tx1">
                  <a:lumMod val="65000"/>
                  <a:lumOff val="35000"/>
                </a:schemeClr>
              </a:solidFill>
              <a:round/>
              <a:headEnd/>
              <a:tailEnd/>
            </a:ln>
            <a:effectLst/>
          </p:spPr>
          <p:txBody>
            <a:bodyPr wrap="none" anchor="ctr">
              <a:normAutofit/>
            </a:bodyPr>
            <a:lstStyle/>
            <a:p>
              <a:pPr algn="ctr">
                <a:defRPr/>
              </a:pPr>
              <a:r>
                <a:rPr lang="tr-TR" altLang="zh-CN" sz="1600" b="1" dirty="0">
                  <a:solidFill>
                    <a:srgbClr val="000000"/>
                  </a:solidFill>
                  <a:latin typeface="Calibri" pitchFamily="34" charset="0"/>
                  <a:cs typeface="Arial" charset="0"/>
                </a:rPr>
                <a:t>Psikososyal Riskler</a:t>
              </a:r>
            </a:p>
            <a:p>
              <a:pPr marL="180000" indent="-180000">
                <a:buFont typeface="Wingdings" pitchFamily="2" charset="2"/>
                <a:buChar char="q"/>
                <a:defRPr/>
              </a:pPr>
              <a:r>
                <a:rPr lang="tr-TR" altLang="zh-CN" sz="1200" dirty="0">
                  <a:solidFill>
                    <a:srgbClr val="000000"/>
                  </a:solidFill>
                  <a:latin typeface="Calibri" pitchFamily="34" charset="0"/>
                  <a:cs typeface="Arial" charset="0"/>
                </a:rPr>
                <a:t>İşin Psikolojik Gerekleri</a:t>
              </a:r>
            </a:p>
            <a:p>
              <a:pPr marL="180000" indent="-180000">
                <a:buFont typeface="Wingdings" pitchFamily="2" charset="2"/>
                <a:buChar char="q"/>
                <a:defRPr/>
              </a:pPr>
              <a:r>
                <a:rPr lang="tr-TR" altLang="zh-CN" sz="1200" dirty="0">
                  <a:solidFill>
                    <a:srgbClr val="000000"/>
                  </a:solidFill>
                  <a:latin typeface="Calibri" pitchFamily="34" charset="0"/>
                  <a:cs typeface="Arial" charset="0"/>
                </a:rPr>
                <a:t>İşi Denetleme Olanakları</a:t>
              </a:r>
            </a:p>
            <a:p>
              <a:pPr marL="180000" indent="-180000">
                <a:buFont typeface="Wingdings" pitchFamily="2" charset="2"/>
                <a:buChar char="q"/>
                <a:defRPr/>
              </a:pPr>
              <a:r>
                <a:rPr lang="tr-TR" altLang="zh-CN" sz="1200" dirty="0">
                  <a:solidFill>
                    <a:srgbClr val="000000"/>
                  </a:solidFill>
                  <a:latin typeface="Calibri" pitchFamily="34" charset="0"/>
                  <a:cs typeface="Arial" charset="0"/>
                </a:rPr>
                <a:t>Kişilerarası İlişki Olanakları</a:t>
              </a:r>
            </a:p>
            <a:p>
              <a:pPr marL="180000" indent="-180000">
                <a:buFont typeface="Wingdings" pitchFamily="2" charset="2"/>
                <a:buChar char="q"/>
                <a:defRPr/>
              </a:pPr>
              <a:r>
                <a:rPr lang="tr-TR" altLang="zh-CN" sz="1200" dirty="0">
                  <a:solidFill>
                    <a:srgbClr val="000000"/>
                  </a:solidFill>
                  <a:latin typeface="Calibri" pitchFamily="34" charset="0"/>
                  <a:cs typeface="Arial" charset="0"/>
                </a:rPr>
                <a:t>Sosyal Destek Olanakları</a:t>
              </a:r>
            </a:p>
          </p:txBody>
        </p:sp>
        <p:sp>
          <p:nvSpPr>
            <p:cNvPr id="14" name="AutoShape 17"/>
            <p:cNvSpPr>
              <a:spLocks noChangeArrowheads="1"/>
            </p:cNvSpPr>
            <p:nvPr/>
          </p:nvSpPr>
          <p:spPr bwMode="gray">
            <a:xfrm>
              <a:off x="269231" y="1476372"/>
              <a:ext cx="1900257" cy="287301"/>
            </a:xfrm>
            <a:prstGeom prst="roundRect">
              <a:avLst>
                <a:gd name="adj" fmla="val 50000"/>
              </a:avLst>
            </a:prstGeom>
            <a:solidFill>
              <a:schemeClr val="tx1">
                <a:lumMod val="75000"/>
                <a:lumOff val="25000"/>
              </a:schemeClr>
            </a:solidFill>
            <a:ln w="9525">
              <a:noFill/>
              <a:round/>
              <a:headEnd/>
              <a:tailEnd/>
            </a:ln>
            <a:effectLst/>
          </p:spPr>
          <p:txBody>
            <a:bodyPr wrap="none" anchor="ctr"/>
            <a:lstStyle/>
            <a:p>
              <a:pPr>
                <a:defRPr/>
              </a:pPr>
              <a:endParaRPr lang="zh-CN" altLang="en-US">
                <a:solidFill>
                  <a:srgbClr val="000000"/>
                </a:solidFill>
                <a:latin typeface="Calibri" pitchFamily="34" charset="0"/>
                <a:cs typeface="Arial" charset="0"/>
              </a:endParaRPr>
            </a:p>
          </p:txBody>
        </p:sp>
        <p:sp>
          <p:nvSpPr>
            <p:cNvPr id="27681" name="AutoShape 18"/>
            <p:cNvSpPr>
              <a:spLocks noChangeArrowheads="1"/>
            </p:cNvSpPr>
            <p:nvPr/>
          </p:nvSpPr>
          <p:spPr bwMode="auto">
            <a:xfrm flipH="1">
              <a:off x="2000751" y="1547615"/>
              <a:ext cx="72822" cy="144167"/>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a:solidFill>
                  <a:srgbClr val="000000"/>
                </a:solidFill>
              </a:endParaRPr>
            </a:p>
          </p:txBody>
        </p:sp>
        <p:sp>
          <p:nvSpPr>
            <p:cNvPr id="27682" name="AutoShape 19"/>
            <p:cNvSpPr>
              <a:spLocks noChangeArrowheads="1"/>
            </p:cNvSpPr>
            <p:nvPr/>
          </p:nvSpPr>
          <p:spPr bwMode="auto">
            <a:xfrm flipH="1">
              <a:off x="360241" y="1547615"/>
              <a:ext cx="74439" cy="144167"/>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a:solidFill>
                  <a:srgbClr val="000000"/>
                </a:solidFill>
              </a:endParaRPr>
            </a:p>
          </p:txBody>
        </p:sp>
        <p:sp>
          <p:nvSpPr>
            <p:cNvPr id="27683" name="Text Box 20"/>
            <p:cNvSpPr txBox="1">
              <a:spLocks noChangeArrowheads="1"/>
            </p:cNvSpPr>
            <p:nvPr/>
          </p:nvSpPr>
          <p:spPr bwMode="gray">
            <a:xfrm>
              <a:off x="289071" y="1450975"/>
              <a:ext cx="1854522" cy="307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zh-CN" sz="1400" b="1">
                  <a:solidFill>
                    <a:srgbClr val="FFFFFF"/>
                  </a:solidFill>
                </a:rPr>
                <a:t>İş (İş Dışı) Çevresi</a:t>
              </a:r>
              <a:endParaRPr lang="en-US" altLang="zh-CN" sz="1400" b="1">
                <a:solidFill>
                  <a:srgbClr val="FFFFFF"/>
                </a:solidFill>
              </a:endParaRPr>
            </a:p>
          </p:txBody>
        </p:sp>
      </p:grpSp>
      <p:grpSp>
        <p:nvGrpSpPr>
          <p:cNvPr id="18" name="Grup 17"/>
          <p:cNvGrpSpPr>
            <a:grpSpLocks/>
          </p:cNvGrpSpPr>
          <p:nvPr/>
        </p:nvGrpSpPr>
        <p:grpSpPr bwMode="auto">
          <a:xfrm>
            <a:off x="5289550" y="4430713"/>
            <a:ext cx="2879725" cy="1590675"/>
            <a:chOff x="6699895" y="1453554"/>
            <a:chExt cx="2340000" cy="1590713"/>
          </a:xfrm>
        </p:grpSpPr>
        <p:grpSp>
          <p:nvGrpSpPr>
            <p:cNvPr id="27671" name="Grup 18"/>
            <p:cNvGrpSpPr>
              <a:grpSpLocks/>
            </p:cNvGrpSpPr>
            <p:nvPr/>
          </p:nvGrpSpPr>
          <p:grpSpPr bwMode="auto">
            <a:xfrm>
              <a:off x="6699895" y="1546225"/>
              <a:ext cx="2340000" cy="1498042"/>
              <a:chOff x="6699895" y="1546225"/>
              <a:chExt cx="2340000" cy="1498042"/>
            </a:xfrm>
          </p:grpSpPr>
          <p:sp>
            <p:nvSpPr>
              <p:cNvPr id="27676" name="AutoShape 8"/>
              <p:cNvSpPr>
                <a:spLocks noChangeArrowheads="1"/>
              </p:cNvSpPr>
              <p:nvPr/>
            </p:nvSpPr>
            <p:spPr bwMode="auto">
              <a:xfrm>
                <a:off x="6699895" y="1604267"/>
                <a:ext cx="2340000" cy="1440000"/>
              </a:xfrm>
              <a:prstGeom prst="roundRect">
                <a:avLst>
                  <a:gd name="adj" fmla="val 4690"/>
                </a:avLst>
              </a:prstGeom>
              <a:noFill/>
              <a:ln w="25400">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marL="179388" indent="-1793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q"/>
                </a:pPr>
                <a:r>
                  <a:rPr lang="tr-TR" altLang="zh-CN" sz="1200">
                    <a:solidFill>
                      <a:srgbClr val="000000"/>
                    </a:solidFill>
                  </a:rPr>
                  <a:t>Tükenme Sendromu</a:t>
                </a:r>
              </a:p>
              <a:p>
                <a:pPr>
                  <a:spcBef>
                    <a:spcPct val="0"/>
                  </a:spcBef>
                  <a:buFont typeface="Wingdings" panose="05000000000000000000" pitchFamily="2" charset="2"/>
                  <a:buChar char="q"/>
                </a:pPr>
                <a:r>
                  <a:rPr lang="tr-TR" altLang="zh-CN" sz="1200">
                    <a:solidFill>
                      <a:srgbClr val="000000"/>
                    </a:solidFill>
                  </a:rPr>
                  <a:t>Travma Sonrası Stres Bozukluğu</a:t>
                </a:r>
              </a:p>
              <a:p>
                <a:pPr>
                  <a:spcBef>
                    <a:spcPct val="0"/>
                  </a:spcBef>
                  <a:buFont typeface="Wingdings" panose="05000000000000000000" pitchFamily="2" charset="2"/>
                  <a:buChar char="q"/>
                </a:pPr>
                <a:r>
                  <a:rPr lang="tr-TR" altLang="zh-CN" sz="1200">
                    <a:solidFill>
                      <a:srgbClr val="000000"/>
                    </a:solidFill>
                  </a:rPr>
                  <a:t>Psikozlar</a:t>
                </a:r>
              </a:p>
              <a:p>
                <a:pPr>
                  <a:spcBef>
                    <a:spcPct val="0"/>
                  </a:spcBef>
                  <a:buFont typeface="Wingdings" panose="05000000000000000000" pitchFamily="2" charset="2"/>
                  <a:buChar char="q"/>
                </a:pPr>
                <a:r>
                  <a:rPr lang="tr-TR" altLang="zh-CN" sz="1200">
                    <a:solidFill>
                      <a:srgbClr val="000000"/>
                    </a:solidFill>
                  </a:rPr>
                  <a:t>Bilişsel Bozukluklar</a:t>
                </a:r>
              </a:p>
              <a:p>
                <a:pPr>
                  <a:spcBef>
                    <a:spcPct val="0"/>
                  </a:spcBef>
                  <a:buFont typeface="Wingdings" panose="05000000000000000000" pitchFamily="2" charset="2"/>
                  <a:buChar char="q"/>
                </a:pPr>
                <a:r>
                  <a:rPr lang="tr-TR" altLang="zh-CN" sz="1200">
                    <a:solidFill>
                      <a:srgbClr val="000000"/>
                    </a:solidFill>
                  </a:rPr>
                  <a:t>Madde Kötüye Kullanımı </a:t>
                </a:r>
              </a:p>
            </p:txBody>
          </p:sp>
          <p:sp>
            <p:nvSpPr>
              <p:cNvPr id="27677" name="AutoShape 10"/>
              <p:cNvSpPr>
                <a:spLocks noChangeArrowheads="1"/>
              </p:cNvSpPr>
              <p:nvPr/>
            </p:nvSpPr>
            <p:spPr bwMode="auto">
              <a:xfrm flipH="1">
                <a:off x="8626514" y="1546225"/>
                <a:ext cx="72822" cy="116083"/>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b="1">
                  <a:solidFill>
                    <a:srgbClr val="000000"/>
                  </a:solidFill>
                </a:endParaRPr>
              </a:p>
            </p:txBody>
          </p:sp>
          <p:sp>
            <p:nvSpPr>
              <p:cNvPr id="27678" name="AutoShape 11"/>
              <p:cNvSpPr>
                <a:spLocks noChangeArrowheads="1"/>
              </p:cNvSpPr>
              <p:nvPr/>
            </p:nvSpPr>
            <p:spPr bwMode="auto">
              <a:xfrm flipH="1">
                <a:off x="6985990" y="1546225"/>
                <a:ext cx="72822" cy="116083"/>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b="1">
                  <a:solidFill>
                    <a:srgbClr val="000000"/>
                  </a:solidFill>
                </a:endParaRPr>
              </a:p>
            </p:txBody>
          </p:sp>
        </p:grpSp>
        <p:sp>
          <p:nvSpPr>
            <p:cNvPr id="27672" name="Text Box 14"/>
            <p:cNvSpPr txBox="1">
              <a:spLocks noChangeArrowheads="1"/>
            </p:cNvSpPr>
            <p:nvPr/>
          </p:nvSpPr>
          <p:spPr bwMode="gray">
            <a:xfrm>
              <a:off x="6928198" y="1453554"/>
              <a:ext cx="18296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zh-CN" sz="1400" b="1">
                  <a:solidFill>
                    <a:srgbClr val="FFFFFF"/>
                  </a:solidFill>
                </a:rPr>
                <a:t>Semptomatik</a:t>
              </a:r>
              <a:endParaRPr lang="en-US" altLang="zh-CN" sz="1400" b="1">
                <a:solidFill>
                  <a:srgbClr val="FFFFFF"/>
                </a:solidFill>
              </a:endParaRPr>
            </a:p>
          </p:txBody>
        </p:sp>
        <p:sp>
          <p:nvSpPr>
            <p:cNvPr id="21" name="AutoShape 9"/>
            <p:cNvSpPr>
              <a:spLocks noChangeArrowheads="1"/>
            </p:cNvSpPr>
            <p:nvPr/>
          </p:nvSpPr>
          <p:spPr bwMode="gray">
            <a:xfrm>
              <a:off x="6938539" y="1474191"/>
              <a:ext cx="1871742" cy="287345"/>
            </a:xfrm>
            <a:prstGeom prst="roundRect">
              <a:avLst>
                <a:gd name="adj" fmla="val 50000"/>
              </a:avLst>
            </a:prstGeom>
            <a:solidFill>
              <a:schemeClr val="accent1">
                <a:lumMod val="50000"/>
              </a:schemeClr>
            </a:solidFill>
            <a:ln w="9525">
              <a:noFill/>
              <a:round/>
              <a:headEnd/>
              <a:tailEnd/>
            </a:ln>
            <a:effectLst/>
          </p:spPr>
          <p:txBody>
            <a:bodyPr wrap="none" anchor="ctr"/>
            <a:lstStyle/>
            <a:p>
              <a:pPr algn="ctr">
                <a:defRPr/>
              </a:pPr>
              <a:r>
                <a:rPr lang="tr-TR" altLang="zh-CN" sz="1400" b="1" dirty="0">
                  <a:solidFill>
                    <a:srgbClr val="FFFFFF"/>
                  </a:solidFill>
                  <a:latin typeface="Calibri" pitchFamily="34" charset="0"/>
                  <a:cs typeface="Arial" charset="0"/>
                </a:rPr>
                <a:t>Uzun Dönemli ASS</a:t>
              </a:r>
              <a:endParaRPr lang="zh-CN" altLang="en-US" sz="1400" b="1" dirty="0">
                <a:solidFill>
                  <a:srgbClr val="FFFFFF"/>
                </a:solidFill>
                <a:latin typeface="Calibri" pitchFamily="34" charset="0"/>
                <a:cs typeface="Arial" charset="0"/>
              </a:endParaRPr>
            </a:p>
          </p:txBody>
        </p:sp>
        <p:sp>
          <p:nvSpPr>
            <p:cNvPr id="27674" name="AutoShape 10"/>
            <p:cNvSpPr>
              <a:spLocks noChangeArrowheads="1"/>
            </p:cNvSpPr>
            <p:nvPr/>
          </p:nvSpPr>
          <p:spPr bwMode="auto">
            <a:xfrm flipH="1">
              <a:off x="8609738" y="1546225"/>
              <a:ext cx="68948" cy="14287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b="1">
                <a:solidFill>
                  <a:srgbClr val="000000"/>
                </a:solidFill>
              </a:endParaRPr>
            </a:p>
          </p:txBody>
        </p:sp>
        <p:sp>
          <p:nvSpPr>
            <p:cNvPr id="27675" name="AutoShape 11"/>
            <p:cNvSpPr>
              <a:spLocks noChangeArrowheads="1"/>
            </p:cNvSpPr>
            <p:nvPr/>
          </p:nvSpPr>
          <p:spPr bwMode="auto">
            <a:xfrm flipH="1">
              <a:off x="7056511" y="1546225"/>
              <a:ext cx="68948" cy="14287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b="1">
                <a:solidFill>
                  <a:srgbClr val="000000"/>
                </a:solidFill>
              </a:endParaRPr>
            </a:p>
          </p:txBody>
        </p:sp>
      </p:grpSp>
      <p:grpSp>
        <p:nvGrpSpPr>
          <p:cNvPr id="27" name="Grup 26"/>
          <p:cNvGrpSpPr>
            <a:grpSpLocks/>
          </p:cNvGrpSpPr>
          <p:nvPr/>
        </p:nvGrpSpPr>
        <p:grpSpPr bwMode="auto">
          <a:xfrm>
            <a:off x="3406775" y="2706688"/>
            <a:ext cx="2339975" cy="1617662"/>
            <a:chOff x="3444800" y="3843414"/>
            <a:chExt cx="2340000" cy="1617547"/>
          </a:xfrm>
        </p:grpSpPr>
        <p:sp>
          <p:nvSpPr>
            <p:cNvPr id="27666" name="AutoShape 8"/>
            <p:cNvSpPr>
              <a:spLocks noChangeArrowheads="1"/>
            </p:cNvSpPr>
            <p:nvPr/>
          </p:nvSpPr>
          <p:spPr bwMode="auto">
            <a:xfrm>
              <a:off x="3444800" y="4013277"/>
              <a:ext cx="2340000" cy="1447684"/>
            </a:xfrm>
            <a:prstGeom prst="roundRect">
              <a:avLst>
                <a:gd name="adj" fmla="val 4690"/>
              </a:avLst>
            </a:prstGeom>
            <a:noFill/>
            <a:ln w="25400">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q"/>
              </a:pPr>
              <a:endParaRPr lang="tr-TR" altLang="zh-CN" sz="1200">
                <a:solidFill>
                  <a:srgbClr val="000000"/>
                </a:solidFill>
              </a:endParaRPr>
            </a:p>
            <a:p>
              <a:pPr>
                <a:spcBef>
                  <a:spcPct val="0"/>
                </a:spcBef>
                <a:buFont typeface="Wingdings" panose="05000000000000000000" pitchFamily="2" charset="2"/>
                <a:buChar char="q"/>
              </a:pPr>
              <a:r>
                <a:rPr lang="tr-TR" altLang="zh-CN" sz="1200">
                  <a:solidFill>
                    <a:srgbClr val="000000"/>
                  </a:solidFill>
                </a:rPr>
                <a:t>Yaş</a:t>
              </a:r>
            </a:p>
            <a:p>
              <a:pPr>
                <a:spcBef>
                  <a:spcPct val="0"/>
                </a:spcBef>
                <a:buFont typeface="Wingdings" panose="05000000000000000000" pitchFamily="2" charset="2"/>
                <a:buChar char="q"/>
              </a:pPr>
              <a:r>
                <a:rPr lang="tr-TR" altLang="zh-CN" sz="1200">
                  <a:solidFill>
                    <a:srgbClr val="000000"/>
                  </a:solidFill>
                </a:rPr>
                <a:t>Cinsiyet</a:t>
              </a:r>
            </a:p>
            <a:p>
              <a:pPr>
                <a:spcBef>
                  <a:spcPct val="0"/>
                </a:spcBef>
                <a:buFont typeface="Wingdings" panose="05000000000000000000" pitchFamily="2" charset="2"/>
                <a:buChar char="q"/>
              </a:pPr>
              <a:r>
                <a:rPr lang="tr-TR" altLang="zh-CN" sz="1200">
                  <a:solidFill>
                    <a:srgbClr val="000000"/>
                  </a:solidFill>
                </a:rPr>
                <a:t>Kişilik</a:t>
              </a:r>
            </a:p>
            <a:p>
              <a:pPr>
                <a:spcBef>
                  <a:spcPct val="0"/>
                </a:spcBef>
                <a:buFont typeface="Wingdings" panose="05000000000000000000" pitchFamily="2" charset="2"/>
                <a:buChar char="q"/>
              </a:pPr>
              <a:r>
                <a:rPr lang="tr-TR" altLang="zh-CN" sz="1200">
                  <a:solidFill>
                    <a:srgbClr val="000000"/>
                  </a:solidFill>
                </a:rPr>
                <a:t>Stresi Algılama Biçimi</a:t>
              </a:r>
            </a:p>
            <a:p>
              <a:pPr>
                <a:spcBef>
                  <a:spcPct val="0"/>
                </a:spcBef>
                <a:buFont typeface="Wingdings" panose="05000000000000000000" pitchFamily="2" charset="2"/>
                <a:buChar char="q"/>
              </a:pPr>
              <a:r>
                <a:rPr lang="tr-TR" altLang="zh-CN" sz="1200">
                  <a:solidFill>
                    <a:srgbClr val="000000"/>
                  </a:solidFill>
                </a:rPr>
                <a:t>Motivasyon Düzeyi</a:t>
              </a:r>
            </a:p>
            <a:p>
              <a:pPr>
                <a:spcBef>
                  <a:spcPct val="0"/>
                </a:spcBef>
                <a:buFont typeface="Wingdings" panose="05000000000000000000" pitchFamily="2" charset="2"/>
                <a:buChar char="q"/>
              </a:pPr>
              <a:r>
                <a:rPr lang="tr-TR" altLang="zh-CN" sz="1200">
                  <a:solidFill>
                    <a:srgbClr val="000000"/>
                  </a:solidFill>
                </a:rPr>
                <a:t>Stresle Başa Çıkma Tarzı</a:t>
              </a:r>
            </a:p>
          </p:txBody>
        </p:sp>
        <p:sp>
          <p:nvSpPr>
            <p:cNvPr id="27667" name="AutoShape 9"/>
            <p:cNvSpPr>
              <a:spLocks noChangeArrowheads="1"/>
            </p:cNvSpPr>
            <p:nvPr/>
          </p:nvSpPr>
          <p:spPr bwMode="gray">
            <a:xfrm>
              <a:off x="3628328" y="3860877"/>
              <a:ext cx="1899836" cy="287338"/>
            </a:xfrm>
            <a:prstGeom prst="roundRect">
              <a:avLst>
                <a:gd name="adj" fmla="val 50000"/>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b="1">
                <a:solidFill>
                  <a:srgbClr val="000000"/>
                </a:solidFill>
              </a:endParaRPr>
            </a:p>
          </p:txBody>
        </p:sp>
        <p:sp>
          <p:nvSpPr>
            <p:cNvPr id="27668" name="AutoShape 10"/>
            <p:cNvSpPr>
              <a:spLocks noChangeArrowheads="1"/>
            </p:cNvSpPr>
            <p:nvPr/>
          </p:nvSpPr>
          <p:spPr bwMode="auto">
            <a:xfrm flipH="1">
              <a:off x="5371420" y="3932314"/>
              <a:ext cx="72822" cy="14287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b="1">
                <a:solidFill>
                  <a:srgbClr val="000000"/>
                </a:solidFill>
              </a:endParaRPr>
            </a:p>
          </p:txBody>
        </p:sp>
        <p:sp>
          <p:nvSpPr>
            <p:cNvPr id="27669" name="AutoShape 11"/>
            <p:cNvSpPr>
              <a:spLocks noChangeArrowheads="1"/>
            </p:cNvSpPr>
            <p:nvPr/>
          </p:nvSpPr>
          <p:spPr bwMode="auto">
            <a:xfrm flipH="1">
              <a:off x="3720852" y="3932314"/>
              <a:ext cx="72822" cy="14287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zh-CN" altLang="en-US" sz="1800" b="1">
                <a:solidFill>
                  <a:srgbClr val="000000"/>
                </a:solidFill>
              </a:endParaRPr>
            </a:p>
          </p:txBody>
        </p:sp>
        <p:sp>
          <p:nvSpPr>
            <p:cNvPr id="27670" name="Text Box 14"/>
            <p:cNvSpPr txBox="1">
              <a:spLocks noChangeArrowheads="1"/>
            </p:cNvSpPr>
            <p:nvPr/>
          </p:nvSpPr>
          <p:spPr bwMode="gray">
            <a:xfrm>
              <a:off x="3631178" y="3843414"/>
              <a:ext cx="18819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zh-CN" sz="1400" b="1">
                  <a:solidFill>
                    <a:srgbClr val="FFFFFF"/>
                  </a:solidFill>
                </a:rPr>
                <a:t>Kişisel Özellikler</a:t>
              </a:r>
              <a:endParaRPr lang="en-US" altLang="zh-CN" sz="1400" b="1">
                <a:solidFill>
                  <a:srgbClr val="FFFFFF"/>
                </a:solidFill>
              </a:endParaRPr>
            </a:p>
          </p:txBody>
        </p:sp>
      </p:grpSp>
      <p:cxnSp>
        <p:nvCxnSpPr>
          <p:cNvPr id="33" name="Dirsek Bağlayıcısı 32"/>
          <p:cNvCxnSpPr/>
          <p:nvPr/>
        </p:nvCxnSpPr>
        <p:spPr>
          <a:xfrm rot="10800000" flipV="1">
            <a:off x="2436813" y="1844675"/>
            <a:ext cx="936625" cy="2555875"/>
          </a:xfrm>
          <a:prstGeom prst="bentConnector2">
            <a:avLst/>
          </a:prstGeom>
          <a:ln>
            <a:solidFill>
              <a:schemeClr val="accent5">
                <a:lumMod val="50000"/>
              </a:schemeClr>
            </a:solidFill>
            <a:tailEnd type="arrow"/>
          </a:ln>
        </p:spPr>
        <p:style>
          <a:lnRef idx="3">
            <a:schemeClr val="accent1"/>
          </a:lnRef>
          <a:fillRef idx="0">
            <a:schemeClr val="accent1"/>
          </a:fillRef>
          <a:effectRef idx="2">
            <a:schemeClr val="accent1"/>
          </a:effectRef>
          <a:fontRef idx="minor">
            <a:schemeClr val="tx1"/>
          </a:fontRef>
        </p:style>
      </p:cxnSp>
      <p:sp>
        <p:nvSpPr>
          <p:cNvPr id="34" name="Metin kutusu 33"/>
          <p:cNvSpPr txBox="1">
            <a:spLocks noChangeArrowheads="1"/>
          </p:cNvSpPr>
          <p:nvPr/>
        </p:nvSpPr>
        <p:spPr bwMode="auto">
          <a:xfrm>
            <a:off x="942975" y="6038850"/>
            <a:ext cx="7267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600" i="1">
                <a:solidFill>
                  <a:srgbClr val="000000"/>
                </a:solidFill>
              </a:rPr>
              <a:t>«Üç boyutlu işin gerekleri-İşi denetleme olanakları-Sosyal destek modeli / </a:t>
            </a:r>
            <a:r>
              <a:rPr lang="tr-TR" altLang="tr-TR" sz="1600" b="1" i="1">
                <a:solidFill>
                  <a:srgbClr val="000000"/>
                </a:solidFill>
              </a:rPr>
              <a:t>Karasek</a:t>
            </a:r>
            <a:r>
              <a:rPr lang="tr-TR" altLang="tr-TR" sz="1600" i="1">
                <a:solidFill>
                  <a:srgbClr val="000000"/>
                </a:solidFill>
              </a:rPr>
              <a:t>» </a:t>
            </a:r>
          </a:p>
        </p:txBody>
      </p:sp>
      <p:grpSp>
        <p:nvGrpSpPr>
          <p:cNvPr id="35" name="Grup 34"/>
          <p:cNvGrpSpPr>
            <a:grpSpLocks/>
          </p:cNvGrpSpPr>
          <p:nvPr/>
        </p:nvGrpSpPr>
        <p:grpSpPr bwMode="auto">
          <a:xfrm>
            <a:off x="5737225" y="3189288"/>
            <a:ext cx="931863" cy="466725"/>
            <a:chOff x="5699381" y="3227341"/>
            <a:chExt cx="932400" cy="467327"/>
          </a:xfrm>
        </p:grpSpPr>
        <p:sp>
          <p:nvSpPr>
            <p:cNvPr id="27664" name="Metin kutusu 35"/>
            <p:cNvSpPr txBox="1">
              <a:spLocks noChangeArrowheads="1"/>
            </p:cNvSpPr>
            <p:nvPr/>
          </p:nvSpPr>
          <p:spPr bwMode="auto">
            <a:xfrm>
              <a:off x="5699381" y="3227341"/>
              <a:ext cx="572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1100">
                  <a:solidFill>
                    <a:srgbClr val="000000"/>
                  </a:solidFill>
                </a:rPr>
                <a:t>(+) (–)  </a:t>
              </a:r>
            </a:p>
          </p:txBody>
        </p:sp>
        <p:cxnSp>
          <p:nvCxnSpPr>
            <p:cNvPr id="37" name="Dirsek Bağlayıcısı 36"/>
            <p:cNvCxnSpPr/>
            <p:nvPr/>
          </p:nvCxnSpPr>
          <p:spPr>
            <a:xfrm>
              <a:off x="5731149" y="3489616"/>
              <a:ext cx="900632" cy="205052"/>
            </a:xfrm>
            <a:prstGeom prst="bentConnector3">
              <a:avLst>
                <a:gd name="adj1" fmla="val 50000"/>
              </a:avLst>
            </a:prstGeom>
            <a:ln>
              <a:tailEnd type="arrow"/>
            </a:ln>
          </p:spPr>
          <p:style>
            <a:lnRef idx="3">
              <a:schemeClr val="accent1"/>
            </a:lnRef>
            <a:fillRef idx="0">
              <a:schemeClr val="accent1"/>
            </a:fillRef>
            <a:effectRef idx="2">
              <a:schemeClr val="accent1"/>
            </a:effectRef>
            <a:fontRef idx="minor">
              <a:schemeClr val="tx1"/>
            </a:fontRef>
          </p:style>
        </p:cxnSp>
      </p:grpSp>
      <p:cxnSp>
        <p:nvCxnSpPr>
          <p:cNvPr id="38" name="Dirsek Bağlayıcısı 37"/>
          <p:cNvCxnSpPr/>
          <p:nvPr/>
        </p:nvCxnSpPr>
        <p:spPr>
          <a:xfrm rot="16200000" flipH="1">
            <a:off x="4981575" y="2638425"/>
            <a:ext cx="2555875" cy="936625"/>
          </a:xfrm>
          <a:prstGeom prst="bentConnector3">
            <a:avLst>
              <a:gd name="adj1" fmla="val 622"/>
            </a:avLst>
          </a:prstGeom>
          <a:ln>
            <a:solidFill>
              <a:schemeClr val="accent5">
                <a:lumMod val="50000"/>
              </a:schemeClr>
            </a:solidFill>
            <a:tailEnd type="arrow"/>
          </a:ln>
        </p:spPr>
        <p:style>
          <a:lnRef idx="3">
            <a:schemeClr val="accent1"/>
          </a:lnRef>
          <a:fillRef idx="0">
            <a:schemeClr val="accent1"/>
          </a:fillRef>
          <a:effectRef idx="2">
            <a:schemeClr val="accent1"/>
          </a:effectRef>
          <a:fontRef idx="minor">
            <a:schemeClr val="tx1"/>
          </a:fontRef>
        </p:style>
      </p:cxnSp>
      <p:grpSp>
        <p:nvGrpSpPr>
          <p:cNvPr id="39" name="Grup 38"/>
          <p:cNvGrpSpPr>
            <a:grpSpLocks/>
          </p:cNvGrpSpPr>
          <p:nvPr/>
        </p:nvGrpSpPr>
        <p:grpSpPr bwMode="auto">
          <a:xfrm>
            <a:off x="2479675" y="3209925"/>
            <a:ext cx="939800" cy="457200"/>
            <a:chOff x="2460416" y="3209755"/>
            <a:chExt cx="940538" cy="457285"/>
          </a:xfrm>
        </p:grpSpPr>
        <p:cxnSp>
          <p:nvCxnSpPr>
            <p:cNvPr id="40" name="Dirsek Bağlayıcısı 39"/>
            <p:cNvCxnSpPr/>
            <p:nvPr/>
          </p:nvCxnSpPr>
          <p:spPr>
            <a:xfrm rot="10800000" flipV="1">
              <a:off x="2460416" y="3462215"/>
              <a:ext cx="899231" cy="204825"/>
            </a:xfrm>
            <a:prstGeom prst="bentConnector3">
              <a:avLst>
                <a:gd name="adj1" fmla="val 50000"/>
              </a:avLst>
            </a:prstGeom>
            <a:ln>
              <a:tailEnd type="arrow"/>
            </a:ln>
          </p:spPr>
          <p:style>
            <a:lnRef idx="3">
              <a:schemeClr val="accent1"/>
            </a:lnRef>
            <a:fillRef idx="0">
              <a:schemeClr val="accent1"/>
            </a:fillRef>
            <a:effectRef idx="2">
              <a:schemeClr val="accent1"/>
            </a:effectRef>
            <a:fontRef idx="minor">
              <a:schemeClr val="tx1"/>
            </a:fontRef>
          </p:style>
        </p:cxnSp>
        <p:sp>
          <p:nvSpPr>
            <p:cNvPr id="27663" name="Metin kutusu 40"/>
            <p:cNvSpPr txBox="1">
              <a:spLocks noChangeArrowheads="1"/>
            </p:cNvSpPr>
            <p:nvPr/>
          </p:nvSpPr>
          <p:spPr bwMode="auto">
            <a:xfrm>
              <a:off x="2828386" y="3209755"/>
              <a:ext cx="572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r>
                <a:rPr lang="tr-TR" altLang="tr-TR" sz="1100">
                  <a:solidFill>
                    <a:srgbClr val="000000"/>
                  </a:solidFill>
                </a:rPr>
                <a:t>(+) (–)  </a:t>
              </a:r>
            </a:p>
          </p:txBody>
        </p:sp>
      </p:grpSp>
      <p:cxnSp>
        <p:nvCxnSpPr>
          <p:cNvPr id="42" name="Dirsek Bağlayıcısı 41"/>
          <p:cNvCxnSpPr/>
          <p:nvPr/>
        </p:nvCxnSpPr>
        <p:spPr>
          <a:xfrm>
            <a:off x="3911600" y="5251450"/>
            <a:ext cx="1368425" cy="204788"/>
          </a:xfrm>
          <a:prstGeom prst="bentConnector3">
            <a:avLst>
              <a:gd name="adj1" fmla="val 50000"/>
            </a:avLst>
          </a:prstGeom>
          <a:ln>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18901021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down)">
                                      <p:cBhvr>
                                        <p:cTn id="31" dur="500"/>
                                        <p:tgtEl>
                                          <p:spTgt spid="3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3" presetClass="entr" presetSubtype="16"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down)">
                                      <p:cBhvr>
                                        <p:cTn id="43" dur="500"/>
                                        <p:tgtEl>
                                          <p:spTgt spid="4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53" presetClass="entr" presetSubtype="16" fill="hold" nodeType="click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1" presetClass="entr" presetSubtype="1" fill="hold" nodeType="click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heel(1)">
                                      <p:cBhvr>
                                        <p:cTn id="55" dur="500"/>
                                        <p:tgtEl>
                                          <p:spTgt spid="39"/>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1" presetClass="entr" presetSubtype="1" fill="hold" nodeType="click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heel(1)">
                                      <p:cBhvr>
                                        <p:cTn id="60" dur="500"/>
                                        <p:tgtEl>
                                          <p:spTgt spid="35"/>
                                        </p:tgtEl>
                                      </p:cBhvr>
                                    </p:animEffect>
                                  </p:childTnLst>
                                </p:cTn>
                              </p:par>
                            </p:childTnLst>
                          </p:cTn>
                        </p:par>
                        <p:par>
                          <p:cTn id="61" fill="hold" nodeType="afterGroup">
                            <p:stCondLst>
                              <p:cond delay="500"/>
                            </p:stCondLst>
                            <p:childTnLst>
                              <p:par>
                                <p:cTn id="62" presetID="16" presetClass="entr" presetSubtype="21" fill="hold" grpId="0"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barn(inVertical)">
                                      <p:cBhvr>
                                        <p:cTn id="6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62966"/>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STRESİN </a:t>
            </a:r>
            <a:r>
              <a:rPr lang="tr-TR" sz="3200" noProof="1" smtClean="0">
                <a:solidFill>
                  <a:srgbClr val="575757"/>
                </a:solidFill>
                <a:effectLst>
                  <a:innerShdw blurRad="63500" dist="50800" dir="8100000">
                    <a:prstClr val="black">
                      <a:alpha val="50000"/>
                    </a:prstClr>
                  </a:innerShdw>
                </a:effectLst>
                <a:latin typeface="+mn-lt"/>
                <a:cs typeface="Calibri" pitchFamily="34" charset="0"/>
              </a:rPr>
              <a:t>AKIL SAĞLIĞI SORUNLARI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24"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5"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6"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7"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8"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9"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0"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1"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4"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36" name="Freeform 20"/>
          <p:cNvSpPr/>
          <p:nvPr/>
        </p:nvSpPr>
        <p:spPr bwMode="auto">
          <a:xfrm>
            <a:off x="-4358" y="836792"/>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2" name="Dikdörtgen 1"/>
          <p:cNvSpPr/>
          <p:nvPr/>
        </p:nvSpPr>
        <p:spPr>
          <a:xfrm>
            <a:off x="361040" y="1674061"/>
            <a:ext cx="8459110" cy="3170099"/>
          </a:xfrm>
          <a:prstGeom prst="rect">
            <a:avLst/>
          </a:prstGeom>
        </p:spPr>
        <p:txBody>
          <a:bodyPr wrap="square">
            <a:spAutoFit/>
          </a:bodyPr>
          <a:lstStyle/>
          <a:p>
            <a:pPr algn="ctr">
              <a:lnSpc>
                <a:spcPct val="90000"/>
              </a:lnSpc>
              <a:spcBef>
                <a:spcPct val="0"/>
              </a:spcBef>
              <a:spcAft>
                <a:spcPct val="20000"/>
              </a:spcAft>
              <a:buClr>
                <a:srgbClr val="292929"/>
              </a:buClr>
              <a:buFontTx/>
              <a:buNone/>
            </a:pPr>
            <a:endParaRPr lang="tr-TR" altLang="tr-TR" sz="2000" dirty="0">
              <a:solidFill>
                <a:srgbClr val="000000"/>
              </a:solidFill>
            </a:endParaRPr>
          </a:p>
          <a:p>
            <a:pPr algn="ctr">
              <a:lnSpc>
                <a:spcPct val="90000"/>
              </a:lnSpc>
              <a:spcBef>
                <a:spcPct val="0"/>
              </a:spcBef>
              <a:spcAft>
                <a:spcPct val="20000"/>
              </a:spcAft>
              <a:buClr>
                <a:srgbClr val="292929"/>
              </a:buClr>
              <a:buFontTx/>
              <a:buNone/>
            </a:pPr>
            <a:r>
              <a:rPr lang="tr-TR" altLang="tr-TR" sz="2000" b="1" i="1" dirty="0">
                <a:solidFill>
                  <a:srgbClr val="000000"/>
                </a:solidFill>
              </a:rPr>
              <a:t>Akıl sağlığı ile iş stresi arasında doğrudan ilişki vardır. Akıl sağlığı bir durum, bir süreç ve bu sürecin bir çıktısı olarak ele alınır. </a:t>
            </a:r>
          </a:p>
          <a:p>
            <a:pPr algn="ctr">
              <a:lnSpc>
                <a:spcPct val="90000"/>
              </a:lnSpc>
              <a:spcBef>
                <a:spcPct val="0"/>
              </a:spcBef>
              <a:spcAft>
                <a:spcPct val="20000"/>
              </a:spcAft>
              <a:buClr>
                <a:srgbClr val="292929"/>
              </a:buClr>
              <a:buFontTx/>
              <a:buNone/>
            </a:pPr>
            <a:endParaRPr lang="tr-TR" altLang="tr-TR" sz="2000" b="1" i="1" dirty="0">
              <a:solidFill>
                <a:srgbClr val="000000"/>
              </a:solidFill>
            </a:endParaRPr>
          </a:p>
          <a:p>
            <a:pPr algn="ctr">
              <a:lnSpc>
                <a:spcPct val="90000"/>
              </a:lnSpc>
              <a:spcBef>
                <a:spcPct val="0"/>
              </a:spcBef>
              <a:spcAft>
                <a:spcPct val="20000"/>
              </a:spcAft>
              <a:buClr>
                <a:srgbClr val="292929"/>
              </a:buClr>
              <a:buFontTx/>
              <a:buNone/>
            </a:pPr>
            <a:r>
              <a:rPr lang="tr-TR" altLang="tr-TR" sz="2000" i="1" dirty="0">
                <a:solidFill>
                  <a:srgbClr val="000000"/>
                </a:solidFill>
              </a:rPr>
              <a:t>Akıl sağlığı yalnızca çevresel strese bağlı bir değişken değil, aynı zamanda baş etme tarzı, motivasyon düzeyi ve bu stresi nasıl algıladığımızı belirleyen kişisel özelliklerimizden de etkilenir. </a:t>
            </a:r>
          </a:p>
          <a:p>
            <a:pPr algn="ctr">
              <a:lnSpc>
                <a:spcPct val="90000"/>
              </a:lnSpc>
              <a:spcBef>
                <a:spcPct val="0"/>
              </a:spcBef>
              <a:spcAft>
                <a:spcPct val="20000"/>
              </a:spcAft>
              <a:buClr>
                <a:srgbClr val="292929"/>
              </a:buClr>
              <a:buFontTx/>
              <a:buNone/>
            </a:pPr>
            <a:endParaRPr lang="tr-TR" altLang="tr-TR" sz="2000" i="1" dirty="0">
              <a:solidFill>
                <a:srgbClr val="000000"/>
              </a:solidFill>
            </a:endParaRPr>
          </a:p>
          <a:p>
            <a:pPr algn="ctr">
              <a:lnSpc>
                <a:spcPct val="90000"/>
              </a:lnSpc>
              <a:spcBef>
                <a:spcPct val="0"/>
              </a:spcBef>
              <a:spcAft>
                <a:spcPct val="20000"/>
              </a:spcAft>
              <a:buClr>
                <a:srgbClr val="292929"/>
              </a:buClr>
              <a:buFontTx/>
              <a:buNone/>
            </a:pPr>
            <a:r>
              <a:rPr lang="tr-TR" altLang="tr-TR" sz="2000" b="1" i="1" dirty="0">
                <a:solidFill>
                  <a:srgbClr val="000000"/>
                </a:solidFill>
              </a:rPr>
              <a:t>«Akıl sağlığı hem işyerindeki ve dışındaki stres etmenlerinden, hem de kişilik özelliklerinden etkilenir.» </a:t>
            </a:r>
            <a:endParaRPr lang="tr-TR" altLang="tr-TR" sz="2000" b="1" i="1" dirty="0">
              <a:solidFill>
                <a:srgbClr val="000000"/>
              </a:solidFill>
            </a:endParaRPr>
          </a:p>
        </p:txBody>
      </p:sp>
    </p:spTree>
    <p:extLst>
      <p:ext uri="{BB962C8B-B14F-4D97-AF65-F5344CB8AC3E}">
        <p14:creationId xmlns:p14="http://schemas.microsoft.com/office/powerpoint/2010/main" val="376042792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3000" tmFilter="0, 0; .2, .5; .8, .5; 1, 0"/>
                                        <p:tgtEl>
                                          <p:spTgt spid="24"/>
                                        </p:tgtEl>
                                      </p:cBhvr>
                                    </p:animEffect>
                                    <p:animScale>
                                      <p:cBhvr>
                                        <p:cTn id="7" dur="1500" autoRev="1" fill="hold"/>
                                        <p:tgtEl>
                                          <p:spTgt spid="24"/>
                                        </p:tgtEl>
                                      </p:cBhvr>
                                      <p:by x="105000" y="105000"/>
                                    </p:animScale>
                                  </p:childTnLst>
                                </p:cTn>
                              </p:par>
                            </p:childTnLst>
                          </p:cTn>
                        </p:par>
                        <p:par>
                          <p:cTn id="8" fill="hold">
                            <p:stCondLst>
                              <p:cond delay="3000"/>
                            </p:stCondLst>
                            <p:childTnLst>
                              <p:par>
                                <p:cTn id="9" presetID="26" presetClass="emph" presetSubtype="0" fill="hold" grpId="0" nodeType="afterEffect">
                                  <p:stCondLst>
                                    <p:cond delay="0"/>
                                  </p:stCondLst>
                                  <p:childTnLst>
                                    <p:animEffect transition="out" filter="fade">
                                      <p:cBhvr>
                                        <p:cTn id="10" dur="500" tmFilter="0, 0; .2, .5; .8, .5; 1, 0"/>
                                        <p:tgtEl>
                                          <p:spTgt spid="25"/>
                                        </p:tgtEl>
                                      </p:cBhvr>
                                    </p:animEffect>
                                    <p:animScale>
                                      <p:cBhvr>
                                        <p:cTn id="11" dur="250" autoRev="1" fill="hold"/>
                                        <p:tgtEl>
                                          <p:spTgt spid="25"/>
                                        </p:tgtEl>
                                      </p:cBhvr>
                                      <p:by x="105000" y="105000"/>
                                    </p:animScale>
                                  </p:childTnLst>
                                </p:cTn>
                              </p:par>
                            </p:childTnLst>
                          </p:cTn>
                        </p:par>
                        <p:par>
                          <p:cTn id="12" fill="hold">
                            <p:stCondLst>
                              <p:cond delay="3500"/>
                            </p:stCondLst>
                            <p:childTnLst>
                              <p:par>
                                <p:cTn id="13" presetID="26" presetClass="emph" presetSubtype="0" fill="hold" grpId="0" nodeType="afterEffect">
                                  <p:stCondLst>
                                    <p:cond delay="0"/>
                                  </p:stCondLst>
                                  <p:childTnLst>
                                    <p:animEffect transition="out" filter="fade">
                                      <p:cBhvr>
                                        <p:cTn id="14" dur="500" tmFilter="0, 0; .2, .5; .8, .5; 1, 0"/>
                                        <p:tgtEl>
                                          <p:spTgt spid="26"/>
                                        </p:tgtEl>
                                      </p:cBhvr>
                                    </p:animEffect>
                                    <p:animScale>
                                      <p:cBhvr>
                                        <p:cTn id="15"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9699"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tr-TR" sz="2000" b="1">
              <a:solidFill>
                <a:srgbClr val="000000"/>
              </a:solidFill>
              <a:latin typeface="Arial" panose="020B0604020202020204" pitchFamily="34" charset="0"/>
            </a:endParaRPr>
          </a:p>
        </p:txBody>
      </p:sp>
      <p:sp>
        <p:nvSpPr>
          <p:cNvPr id="29700" name="Rectangle 55"/>
          <p:cNvSpPr>
            <a:spLocks noChangeArrowheads="1"/>
          </p:cNvSpPr>
          <p:nvPr/>
        </p:nvSpPr>
        <p:spPr bwMode="gray">
          <a:xfrm>
            <a:off x="4652963" y="1219200"/>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400" b="1" i="1">
                <a:solidFill>
                  <a:srgbClr val="FFFFFF"/>
                </a:solidFill>
              </a:rPr>
              <a:t>Nevrozlar</a:t>
            </a:r>
            <a:endParaRPr lang="en-GB" altLang="tr-TR" sz="2400" b="1" i="1">
              <a:solidFill>
                <a:srgbClr val="FFFFFF"/>
              </a:solidFill>
            </a:endParaRPr>
          </a:p>
        </p:txBody>
      </p:sp>
      <p:sp>
        <p:nvSpPr>
          <p:cNvPr id="29701" name="Rectangle 5"/>
          <p:cNvSpPr>
            <a:spLocks noChangeArrowheads="1"/>
          </p:cNvSpPr>
          <p:nvPr/>
        </p:nvSpPr>
        <p:spPr bwMode="gray">
          <a:xfrm>
            <a:off x="4652963" y="1725613"/>
            <a:ext cx="4205287" cy="446563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Tx/>
              <a:buNone/>
            </a:pPr>
            <a:endParaRPr lang="tr-TR" altLang="tr-TR" sz="2000" b="1" i="1">
              <a:solidFill>
                <a:srgbClr val="000000"/>
              </a:solidFill>
            </a:endParaRPr>
          </a:p>
          <a:p>
            <a:pPr algn="ctr">
              <a:lnSpc>
                <a:spcPct val="90000"/>
              </a:lnSpc>
              <a:spcBef>
                <a:spcPct val="0"/>
              </a:spcBef>
              <a:spcAft>
                <a:spcPct val="20000"/>
              </a:spcAft>
              <a:buClr>
                <a:srgbClr val="292929"/>
              </a:buClr>
              <a:buFontTx/>
              <a:buNone/>
            </a:pPr>
            <a:r>
              <a:rPr lang="tr-TR" altLang="tr-TR" sz="2000" b="1" i="1">
                <a:solidFill>
                  <a:srgbClr val="000000"/>
                </a:solidFill>
              </a:rPr>
              <a:t>Telefon santrallerinde, yazı, hesap makinesi ve bilgisayarla çalışanlarda tanımlanmış olan iş nevrozları</a:t>
            </a:r>
          </a:p>
          <a:p>
            <a:pPr algn="ctr">
              <a:lnSpc>
                <a:spcPct val="90000"/>
              </a:lnSpc>
              <a:spcBef>
                <a:spcPct val="0"/>
              </a:spcBef>
              <a:spcAft>
                <a:spcPct val="20000"/>
              </a:spcAft>
              <a:buClr>
                <a:srgbClr val="292929"/>
              </a:buClr>
              <a:buFontTx/>
              <a:buNone/>
            </a:pPr>
            <a:endParaRPr lang="tr-TR" altLang="tr-TR" sz="1600" b="1"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WC’de sifon çekerken; sıradaki kişi, kesiyorum, telefon bilgi işlem merkezi, dinliyorum… </a:t>
            </a:r>
          </a:p>
          <a:p>
            <a:pPr algn="ctr">
              <a:lnSpc>
                <a:spcPct val="90000"/>
              </a:lnSpc>
              <a:spcBef>
                <a:spcPct val="0"/>
              </a:spcBef>
              <a:spcAft>
                <a:spcPct val="20000"/>
              </a:spcAft>
              <a:buClr>
                <a:srgbClr val="292929"/>
              </a:buClr>
              <a:buFontTx/>
              <a:buNone/>
            </a:pPr>
            <a:endParaRPr lang="tr-TR" altLang="tr-TR" sz="400" i="1">
              <a:solidFill>
                <a:srgbClr val="000000"/>
              </a:solidFill>
            </a:endParaRPr>
          </a:p>
          <a:p>
            <a:pPr>
              <a:lnSpc>
                <a:spcPct val="90000"/>
              </a:lnSpc>
              <a:spcBef>
                <a:spcPct val="0"/>
              </a:spcBef>
              <a:spcAft>
                <a:spcPct val="20000"/>
              </a:spcAft>
              <a:buClr>
                <a:srgbClr val="292929"/>
              </a:buClr>
              <a:buFontTx/>
              <a:buNone/>
            </a:pPr>
            <a:r>
              <a:rPr lang="tr-TR" altLang="tr-TR" sz="1600" i="1">
                <a:solidFill>
                  <a:srgbClr val="000000"/>
                </a:solidFill>
              </a:rPr>
              <a:t>Bu nevrozlarda;</a:t>
            </a:r>
          </a:p>
          <a:p>
            <a:pPr>
              <a:lnSpc>
                <a:spcPct val="90000"/>
              </a:lnSpc>
              <a:spcBef>
                <a:spcPct val="0"/>
              </a:spcBef>
              <a:spcAft>
                <a:spcPct val="20000"/>
              </a:spcAft>
              <a:buClr>
                <a:srgbClr val="292929"/>
              </a:buClr>
              <a:buFont typeface="Wingdings" panose="05000000000000000000" pitchFamily="2" charset="2"/>
              <a:buChar char="ü"/>
            </a:pPr>
            <a:r>
              <a:rPr lang="tr-TR" altLang="tr-TR" sz="1600" b="1" i="1">
                <a:solidFill>
                  <a:srgbClr val="000000"/>
                </a:solidFill>
              </a:rPr>
              <a:t>Uyku bozuklukları</a:t>
            </a:r>
          </a:p>
          <a:p>
            <a:pPr>
              <a:lnSpc>
                <a:spcPct val="90000"/>
              </a:lnSpc>
              <a:spcBef>
                <a:spcPct val="0"/>
              </a:spcBef>
              <a:spcAft>
                <a:spcPct val="20000"/>
              </a:spcAft>
              <a:buClr>
                <a:srgbClr val="292929"/>
              </a:buClr>
              <a:buFont typeface="Wingdings" panose="05000000000000000000" pitchFamily="2" charset="2"/>
              <a:buChar char="ü"/>
            </a:pPr>
            <a:r>
              <a:rPr lang="tr-TR" altLang="tr-TR" sz="1600" b="1" i="1">
                <a:solidFill>
                  <a:srgbClr val="000000"/>
                </a:solidFill>
              </a:rPr>
              <a:t>Mizaç bozuklukları </a:t>
            </a:r>
          </a:p>
          <a:p>
            <a:pPr>
              <a:lnSpc>
                <a:spcPct val="90000"/>
              </a:lnSpc>
              <a:spcBef>
                <a:spcPct val="0"/>
              </a:spcBef>
              <a:spcAft>
                <a:spcPct val="20000"/>
              </a:spcAft>
              <a:buClr>
                <a:srgbClr val="292929"/>
              </a:buClr>
              <a:buFont typeface="Wingdings" panose="05000000000000000000" pitchFamily="2" charset="2"/>
              <a:buChar char="ü"/>
            </a:pPr>
            <a:r>
              <a:rPr lang="tr-TR" altLang="tr-TR" sz="1600" b="1" i="1">
                <a:solidFill>
                  <a:srgbClr val="000000"/>
                </a:solidFill>
              </a:rPr>
              <a:t>Genel-yaygın sinirsel yorgunluk sendromu</a:t>
            </a:r>
          </a:p>
          <a:p>
            <a:pPr>
              <a:lnSpc>
                <a:spcPct val="90000"/>
              </a:lnSpc>
              <a:spcBef>
                <a:spcPct val="0"/>
              </a:spcBef>
              <a:spcAft>
                <a:spcPct val="20000"/>
              </a:spcAft>
              <a:buClr>
                <a:srgbClr val="292929"/>
              </a:buClr>
              <a:buFont typeface="Wingdings" panose="05000000000000000000" pitchFamily="2" charset="2"/>
              <a:buChar char="ü"/>
            </a:pPr>
            <a:r>
              <a:rPr lang="tr-TR" altLang="tr-TR" sz="1600" b="1" i="1">
                <a:solidFill>
                  <a:srgbClr val="000000"/>
                </a:solidFill>
              </a:rPr>
              <a:t>Mesleki lapsuslar (hatalar)</a:t>
            </a:r>
          </a:p>
          <a:p>
            <a:pPr>
              <a:lnSpc>
                <a:spcPct val="90000"/>
              </a:lnSpc>
              <a:spcBef>
                <a:spcPct val="0"/>
              </a:spcBef>
              <a:spcAft>
                <a:spcPct val="20000"/>
              </a:spcAft>
              <a:buClr>
                <a:srgbClr val="292929"/>
              </a:buClr>
              <a:buFontTx/>
              <a:buNone/>
            </a:pPr>
            <a:endParaRPr lang="tr-TR" altLang="tr-TR" sz="1600" b="1" i="1">
              <a:solidFill>
                <a:srgbClr val="000000"/>
              </a:solidFill>
            </a:endParaRPr>
          </a:p>
          <a:p>
            <a:pPr>
              <a:lnSpc>
                <a:spcPct val="90000"/>
              </a:lnSpc>
              <a:spcBef>
                <a:spcPct val="0"/>
              </a:spcBef>
              <a:spcAft>
                <a:spcPct val="20000"/>
              </a:spcAft>
              <a:buClr>
                <a:srgbClr val="292929"/>
              </a:buClr>
              <a:buFontTx/>
              <a:buNone/>
            </a:pPr>
            <a:r>
              <a:rPr lang="tr-TR" altLang="tr-TR" sz="1600" b="1" i="1">
                <a:solidFill>
                  <a:srgbClr val="000000"/>
                </a:solidFill>
              </a:rPr>
              <a:t> 	………………………….görülür</a:t>
            </a:r>
          </a:p>
        </p:txBody>
      </p:sp>
      <p:sp>
        <p:nvSpPr>
          <p:cNvPr id="29702" name="Rectangle 55"/>
          <p:cNvSpPr>
            <a:spLocks noChangeArrowheads="1"/>
          </p:cNvSpPr>
          <p:nvPr/>
        </p:nvSpPr>
        <p:spPr bwMode="gray">
          <a:xfrm>
            <a:off x="185738" y="1219200"/>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400" b="1" i="1">
                <a:solidFill>
                  <a:srgbClr val="FFFFFF"/>
                </a:solidFill>
              </a:rPr>
              <a:t>Psişik Bozukluklar </a:t>
            </a:r>
          </a:p>
        </p:txBody>
      </p:sp>
      <p:sp>
        <p:nvSpPr>
          <p:cNvPr id="29703" name="Rectangle 5"/>
          <p:cNvSpPr>
            <a:spLocks noChangeArrowheads="1"/>
          </p:cNvSpPr>
          <p:nvPr/>
        </p:nvSpPr>
        <p:spPr bwMode="gray">
          <a:xfrm>
            <a:off x="185738" y="1725613"/>
            <a:ext cx="4205287" cy="446563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Tx/>
              <a:buNone/>
            </a:pPr>
            <a:endParaRPr lang="tr-TR" altLang="tr-TR" sz="1600" b="1" i="1">
              <a:solidFill>
                <a:srgbClr val="000000"/>
              </a:solidFill>
            </a:endParaRPr>
          </a:p>
          <a:p>
            <a:pPr algn="ctr">
              <a:lnSpc>
                <a:spcPct val="90000"/>
              </a:lnSpc>
              <a:spcBef>
                <a:spcPct val="0"/>
              </a:spcBef>
              <a:spcAft>
                <a:spcPct val="20000"/>
              </a:spcAft>
              <a:buClr>
                <a:srgbClr val="292929"/>
              </a:buClr>
              <a:buFontTx/>
              <a:buNone/>
            </a:pPr>
            <a:r>
              <a:rPr lang="tr-TR" altLang="tr-TR" sz="2000" b="1" i="1">
                <a:solidFill>
                  <a:srgbClr val="000000"/>
                </a:solidFill>
              </a:rPr>
              <a:t>MSS’ni tutan pek çok kimyasal madde bazı mental bozuklukları tetikleyebilir. </a:t>
            </a:r>
          </a:p>
          <a:p>
            <a:pPr algn="ctr">
              <a:lnSpc>
                <a:spcPct val="90000"/>
              </a:lnSpc>
              <a:spcBef>
                <a:spcPct val="0"/>
              </a:spcBef>
              <a:spcAft>
                <a:spcPct val="20000"/>
              </a:spcAft>
              <a:buClr>
                <a:srgbClr val="292929"/>
              </a:buClr>
              <a:buFontTx/>
              <a:buNone/>
            </a:pPr>
            <a:endParaRPr lang="tr-TR" altLang="tr-TR" sz="1600"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Cıva, kurşun, karbonmonoksit, klorlu çözücüler, iyonizan ışınlar, yükseklik, derinlik, bakteri ve virüsler gibi etmenlerin yol açtığı akut ya da kronik ensefalopatiler genellikle geri döner. </a:t>
            </a:r>
          </a:p>
          <a:p>
            <a:pPr algn="ctr">
              <a:lnSpc>
                <a:spcPct val="90000"/>
              </a:lnSpc>
              <a:spcBef>
                <a:spcPct val="0"/>
              </a:spcBef>
              <a:spcAft>
                <a:spcPct val="20000"/>
              </a:spcAft>
              <a:buClr>
                <a:srgbClr val="292929"/>
              </a:buClr>
              <a:buFontTx/>
              <a:buNone/>
            </a:pPr>
            <a:endParaRPr lang="tr-TR" altLang="tr-TR" sz="1600" i="1">
              <a:solidFill>
                <a:srgbClr val="000000"/>
              </a:solidFill>
            </a:endParaRPr>
          </a:p>
          <a:p>
            <a:pPr algn="ctr">
              <a:lnSpc>
                <a:spcPct val="90000"/>
              </a:lnSpc>
              <a:spcBef>
                <a:spcPct val="0"/>
              </a:spcBef>
              <a:spcAft>
                <a:spcPct val="20000"/>
              </a:spcAft>
              <a:buClr>
                <a:srgbClr val="292929"/>
              </a:buClr>
              <a:buFontTx/>
              <a:buNone/>
            </a:pPr>
            <a:r>
              <a:rPr lang="tr-TR" altLang="tr-TR" sz="1600" b="1" i="1">
                <a:solidFill>
                  <a:srgbClr val="000000"/>
                </a:solidFill>
              </a:rPr>
              <a:t>Örneğin;</a:t>
            </a:r>
          </a:p>
          <a:p>
            <a:pPr algn="ctr">
              <a:lnSpc>
                <a:spcPct val="90000"/>
              </a:lnSpc>
              <a:spcBef>
                <a:spcPct val="0"/>
              </a:spcBef>
              <a:spcAft>
                <a:spcPct val="20000"/>
              </a:spcAft>
              <a:buClr>
                <a:srgbClr val="292929"/>
              </a:buClr>
              <a:buFontTx/>
              <a:buNone/>
            </a:pPr>
            <a:r>
              <a:rPr lang="tr-TR" altLang="tr-TR" sz="1600" i="1">
                <a:solidFill>
                  <a:srgbClr val="000000"/>
                </a:solidFill>
              </a:rPr>
              <a:t>«Şapka sanayiinde cıvanın işçilerde psikoza neden olduğu saptanmış ve </a:t>
            </a:r>
            <a:r>
              <a:rPr lang="tr-TR" altLang="tr-TR" sz="1600" b="1" i="1">
                <a:solidFill>
                  <a:srgbClr val="000000"/>
                </a:solidFill>
              </a:rPr>
              <a:t>“çılgın şapkacı psikozu” </a:t>
            </a:r>
            <a:r>
              <a:rPr lang="tr-TR" altLang="tr-TR" sz="1600" i="1">
                <a:solidFill>
                  <a:srgbClr val="000000"/>
                </a:solidFill>
              </a:rPr>
              <a:t>olarak isimlendirilmiştir.» </a:t>
            </a:r>
          </a:p>
        </p:txBody>
      </p:sp>
      <p:sp>
        <p:nvSpPr>
          <p:cNvPr id="10" name="Rectangle 31"/>
          <p:cNvSpPr txBox="1">
            <a:spLocks noChangeArrowheads="1"/>
          </p:cNvSpPr>
          <p:nvPr/>
        </p:nvSpPr>
        <p:spPr bwMode="gray">
          <a:xfrm>
            <a:off x="0" y="20215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İŞLE İLGİLİ AKIL HASTALIKLARI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9"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1"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3"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7"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0"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1"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2" name="Freeform 20"/>
          <p:cNvSpPr/>
          <p:nvPr/>
        </p:nvSpPr>
        <p:spPr bwMode="auto">
          <a:xfrm>
            <a:off x="-4358" y="836792"/>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Tree>
    <p:extLst>
      <p:ext uri="{BB962C8B-B14F-4D97-AF65-F5344CB8AC3E}">
        <p14:creationId xmlns:p14="http://schemas.microsoft.com/office/powerpoint/2010/main" val="314104670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3000" tmFilter="0, 0; .2, .5; .8, .5; 1, 0"/>
                                        <p:tgtEl>
                                          <p:spTgt spid="9"/>
                                        </p:tgtEl>
                                      </p:cBhvr>
                                    </p:animEffect>
                                    <p:animScale>
                                      <p:cBhvr>
                                        <p:cTn id="11" dur="1500" autoRev="1" fill="hold"/>
                                        <p:tgtEl>
                                          <p:spTgt spid="9"/>
                                        </p:tgtEl>
                                      </p:cBhvr>
                                      <p:by x="105000" y="105000"/>
                                    </p:animScale>
                                  </p:childTnLst>
                                </p:cTn>
                              </p:par>
                            </p:childTnLst>
                          </p:cTn>
                        </p:par>
                        <p:par>
                          <p:cTn id="12" fill="hold">
                            <p:stCondLst>
                              <p:cond delay="3500"/>
                            </p:stCondLst>
                            <p:childTnLst>
                              <p:par>
                                <p:cTn id="13" presetID="26" presetClass="emph" presetSubtype="0" fill="hold" grpId="0" nodeType="afterEffect">
                                  <p:stCondLst>
                                    <p:cond delay="0"/>
                                  </p:stCondLst>
                                  <p:childTnLst>
                                    <p:animEffect transition="out" filter="fade">
                                      <p:cBhvr>
                                        <p:cTn id="14" dur="500" tmFilter="0, 0; .2, .5; .8, .5; 1, 0"/>
                                        <p:tgtEl>
                                          <p:spTgt spid="11"/>
                                        </p:tgtEl>
                                      </p:cBhvr>
                                    </p:animEffect>
                                    <p:animScale>
                                      <p:cBhvr>
                                        <p:cTn id="15" dur="250" autoRev="1" fill="hold"/>
                                        <p:tgtEl>
                                          <p:spTgt spid="11"/>
                                        </p:tgtEl>
                                      </p:cBhvr>
                                      <p:by x="105000" y="105000"/>
                                    </p:animScale>
                                  </p:childTnLst>
                                </p:cTn>
                              </p:par>
                            </p:childTnLst>
                          </p:cTn>
                        </p:par>
                        <p:par>
                          <p:cTn id="16" fill="hold">
                            <p:stCondLst>
                              <p:cond delay="4000"/>
                            </p:stCondLst>
                            <p:childTnLst>
                              <p:par>
                                <p:cTn id="17" presetID="26" presetClass="emph" presetSubtype="0" fill="hold" grpId="0" nodeType="afterEffect">
                                  <p:stCondLst>
                                    <p:cond delay="0"/>
                                  </p:stCondLst>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9"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0723"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tr-TR" sz="2000" b="1">
              <a:solidFill>
                <a:srgbClr val="000000"/>
              </a:solidFill>
              <a:latin typeface="Arial" panose="020B0604020202020204" pitchFamily="34" charset="0"/>
            </a:endParaRPr>
          </a:p>
        </p:txBody>
      </p:sp>
      <p:sp>
        <p:nvSpPr>
          <p:cNvPr id="30724" name="Rectangle 55"/>
          <p:cNvSpPr>
            <a:spLocks noChangeArrowheads="1"/>
          </p:cNvSpPr>
          <p:nvPr/>
        </p:nvSpPr>
        <p:spPr bwMode="gray">
          <a:xfrm>
            <a:off x="4652963" y="1219200"/>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72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400" b="1" i="1">
                <a:solidFill>
                  <a:srgbClr val="FFFFFF"/>
                </a:solidFill>
              </a:rPr>
              <a:t>Tatil, Emeklilik, İşsizlik Psikopati</a:t>
            </a:r>
          </a:p>
        </p:txBody>
      </p:sp>
      <p:sp>
        <p:nvSpPr>
          <p:cNvPr id="30725" name="Rectangle 5"/>
          <p:cNvSpPr>
            <a:spLocks noChangeArrowheads="1"/>
          </p:cNvSpPr>
          <p:nvPr/>
        </p:nvSpPr>
        <p:spPr bwMode="gray">
          <a:xfrm>
            <a:off x="4652963" y="1725613"/>
            <a:ext cx="4205287" cy="446563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Tx/>
              <a:buNone/>
            </a:pPr>
            <a:endParaRPr lang="tr-TR" altLang="tr-TR" sz="2000" b="1" i="1">
              <a:solidFill>
                <a:srgbClr val="000000"/>
              </a:solidFill>
            </a:endParaRPr>
          </a:p>
          <a:p>
            <a:pPr algn="ctr">
              <a:lnSpc>
                <a:spcPct val="90000"/>
              </a:lnSpc>
              <a:spcBef>
                <a:spcPct val="0"/>
              </a:spcBef>
              <a:spcAft>
                <a:spcPct val="20000"/>
              </a:spcAft>
              <a:buClr>
                <a:srgbClr val="292929"/>
              </a:buClr>
              <a:buFontTx/>
              <a:buNone/>
            </a:pPr>
            <a:r>
              <a:rPr lang="tr-TR" altLang="tr-TR" sz="2000" b="1" i="1">
                <a:solidFill>
                  <a:srgbClr val="000000"/>
                </a:solidFill>
              </a:rPr>
              <a:t>Psişik işleyiş bastırılmış olduğu için bu koşullanmanın kırılması, isteği ve bilinci yeniden güdüler ve ağır bir psişik acıyı tetikler. </a:t>
            </a:r>
          </a:p>
          <a:p>
            <a:pPr algn="ctr">
              <a:lnSpc>
                <a:spcPct val="90000"/>
              </a:lnSpc>
              <a:spcBef>
                <a:spcPct val="0"/>
              </a:spcBef>
              <a:spcAft>
                <a:spcPct val="20000"/>
              </a:spcAft>
              <a:buClr>
                <a:srgbClr val="292929"/>
              </a:buClr>
              <a:buFontTx/>
              <a:buNone/>
            </a:pPr>
            <a:endParaRPr lang="tr-TR" altLang="tr-TR" sz="1600" b="1" i="1">
              <a:solidFill>
                <a:srgbClr val="000000"/>
              </a:solidFill>
            </a:endParaRPr>
          </a:p>
          <a:p>
            <a:pPr algn="ctr">
              <a:lnSpc>
                <a:spcPct val="90000"/>
              </a:lnSpc>
              <a:spcBef>
                <a:spcPct val="0"/>
              </a:spcBef>
              <a:spcAft>
                <a:spcPct val="20000"/>
              </a:spcAft>
              <a:buClr>
                <a:srgbClr val="292929"/>
              </a:buClr>
              <a:buFontTx/>
              <a:buNone/>
            </a:pPr>
            <a:endParaRPr lang="tr-TR" altLang="tr-TR" sz="1600"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Çalışan bir işçinin olağan psişik işleyişine kavuşması için günlerce, haftalarca dinlenmesi gerekir, bu aşama gerçekleştiğinde ise, kendi isteği karşısında şaşkınlığa kapılmak gibi ağır bir psişik gerçekle yüzleşir.</a:t>
            </a:r>
          </a:p>
        </p:txBody>
      </p:sp>
      <p:sp>
        <p:nvSpPr>
          <p:cNvPr id="30726" name="Rectangle 55"/>
          <p:cNvSpPr>
            <a:spLocks noChangeArrowheads="1"/>
          </p:cNvSpPr>
          <p:nvPr/>
        </p:nvSpPr>
        <p:spPr bwMode="gray">
          <a:xfrm>
            <a:off x="185738" y="1219200"/>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400" b="1" i="1">
                <a:solidFill>
                  <a:srgbClr val="FFFFFF"/>
                </a:solidFill>
              </a:rPr>
              <a:t>Doyumsuzluk</a:t>
            </a:r>
          </a:p>
        </p:txBody>
      </p:sp>
      <p:sp>
        <p:nvSpPr>
          <p:cNvPr id="30727" name="Rectangle 5"/>
          <p:cNvSpPr>
            <a:spLocks noChangeArrowheads="1"/>
          </p:cNvSpPr>
          <p:nvPr/>
        </p:nvSpPr>
        <p:spPr bwMode="gray">
          <a:xfrm>
            <a:off x="185738" y="1725613"/>
            <a:ext cx="4205287" cy="446563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Tx/>
              <a:buNone/>
            </a:pPr>
            <a:endParaRPr lang="tr-TR" altLang="tr-TR" sz="1600" b="1" i="1">
              <a:solidFill>
                <a:srgbClr val="000000"/>
              </a:solidFill>
            </a:endParaRPr>
          </a:p>
          <a:p>
            <a:pPr algn="ctr">
              <a:lnSpc>
                <a:spcPct val="90000"/>
              </a:lnSpc>
              <a:spcBef>
                <a:spcPct val="0"/>
              </a:spcBef>
              <a:spcAft>
                <a:spcPct val="20000"/>
              </a:spcAft>
              <a:buClr>
                <a:srgbClr val="292929"/>
              </a:buClr>
              <a:buFontTx/>
              <a:buNone/>
            </a:pPr>
            <a:r>
              <a:rPr lang="tr-TR" altLang="tr-TR" sz="2000" b="1" i="1">
                <a:solidFill>
                  <a:srgbClr val="000000"/>
                </a:solidFill>
              </a:rPr>
              <a:t>Doyumsuzluk kişinin yapısı, tarihsel geçmişi, tıbbi ve psikiyatrik öyküsü ile bağlantılı olarak;</a:t>
            </a:r>
          </a:p>
          <a:p>
            <a:pPr algn="ctr">
              <a:lnSpc>
                <a:spcPct val="90000"/>
              </a:lnSpc>
              <a:spcBef>
                <a:spcPct val="0"/>
              </a:spcBef>
              <a:spcAft>
                <a:spcPct val="20000"/>
              </a:spcAft>
              <a:buClr>
                <a:srgbClr val="292929"/>
              </a:buClr>
              <a:buFontTx/>
              <a:buNone/>
            </a:pPr>
            <a:r>
              <a:rPr lang="tr-TR" altLang="tr-TR" sz="2000" b="1" i="1">
                <a:solidFill>
                  <a:srgbClr val="000000"/>
                </a:solidFill>
              </a:rPr>
              <a:t>«Perseküsyon Sendromu» </a:t>
            </a:r>
            <a:r>
              <a:rPr lang="tr-TR" altLang="tr-TR" sz="2000" i="1">
                <a:solidFill>
                  <a:srgbClr val="000000"/>
                </a:solidFill>
              </a:rPr>
              <a:t>ile birlikte gelişen bir nevrotik yetmezliktir.</a:t>
            </a:r>
          </a:p>
          <a:p>
            <a:pPr algn="ctr">
              <a:lnSpc>
                <a:spcPct val="90000"/>
              </a:lnSpc>
              <a:spcBef>
                <a:spcPct val="0"/>
              </a:spcBef>
              <a:spcAft>
                <a:spcPct val="20000"/>
              </a:spcAft>
              <a:buClr>
                <a:srgbClr val="292929"/>
              </a:buClr>
              <a:buFontTx/>
              <a:buNone/>
            </a:pPr>
            <a:endParaRPr lang="tr-TR" altLang="tr-TR" sz="2000" b="1"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Perseküsyon sendromu : «Kişinin çevresinde istenmediği, umursanmadığı, önemsenmediği, gözetlendiği, izlendiği veya iftiralara uğradığı gibi duygulara kapılması»</a:t>
            </a:r>
          </a:p>
        </p:txBody>
      </p:sp>
      <p:sp>
        <p:nvSpPr>
          <p:cNvPr id="11" name="Rectangle 31"/>
          <p:cNvSpPr txBox="1">
            <a:spLocks noChangeArrowheads="1"/>
          </p:cNvSpPr>
          <p:nvPr/>
        </p:nvSpPr>
        <p:spPr bwMode="gray">
          <a:xfrm>
            <a:off x="0" y="20215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İŞLE İLGİLİ AKIL HASTALIKLARI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12" name="Freeform 20"/>
          <p:cNvSpPr/>
          <p:nvPr/>
        </p:nvSpPr>
        <p:spPr bwMode="auto">
          <a:xfrm>
            <a:off x="-4358" y="836792"/>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13"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4"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5"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6"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7"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8"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9"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0"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1"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4"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5"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92461683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13"/>
                                        </p:tgtEl>
                                      </p:cBhvr>
                                    </p:animEffect>
                                    <p:animScale>
                                      <p:cBhvr>
                                        <p:cTn id="11" dur="250" autoRev="1" fill="hold"/>
                                        <p:tgtEl>
                                          <p:spTgt spid="13"/>
                                        </p:tgtEl>
                                      </p:cBhvr>
                                      <p:by x="105000" y="105000"/>
                                    </p:animScale>
                                  </p:childTnLst>
                                </p:cTn>
                              </p:par>
                            </p:childTnLst>
                          </p:cTn>
                        </p:par>
                        <p:par>
                          <p:cTn id="12" fill="hold">
                            <p:stCondLst>
                              <p:cond delay="1000"/>
                            </p:stCondLst>
                            <p:childTnLst>
                              <p:par>
                                <p:cTn id="13" presetID="26" presetClass="emph" presetSubtype="0" fill="hold" grpId="0" nodeType="afterEffect">
                                  <p:stCondLst>
                                    <p:cond delay="0"/>
                                  </p:stCondLst>
                                  <p:childTnLst>
                                    <p:animEffect transition="out" filter="fade">
                                      <p:cBhvr>
                                        <p:cTn id="14" dur="3000" tmFilter="0, 0; .2, .5; .8, .5; 1, 0"/>
                                        <p:tgtEl>
                                          <p:spTgt spid="14"/>
                                        </p:tgtEl>
                                      </p:cBhvr>
                                    </p:animEffect>
                                    <p:animScale>
                                      <p:cBhvr>
                                        <p:cTn id="15" dur="1500" autoRev="1" fill="hold"/>
                                        <p:tgtEl>
                                          <p:spTgt spid="14"/>
                                        </p:tgtEl>
                                      </p:cBhvr>
                                      <p:by x="105000" y="105000"/>
                                    </p:animScale>
                                  </p:childTnLst>
                                </p:cTn>
                              </p:par>
                            </p:childTnLst>
                          </p:cTn>
                        </p:par>
                        <p:par>
                          <p:cTn id="16" fill="hold">
                            <p:stCondLst>
                              <p:cond delay="4000"/>
                            </p:stCondLst>
                            <p:childTnLst>
                              <p:par>
                                <p:cTn id="17" presetID="26" presetClass="emph" presetSubtype="0" fill="hold" grpId="0" nodeType="afterEffect">
                                  <p:stCondLst>
                                    <p:cond delay="0"/>
                                  </p:stCondLst>
                                  <p:childTnLst>
                                    <p:animEffect transition="out" filter="fade">
                                      <p:cBhvr>
                                        <p:cTn id="18" dur="500" tmFilter="0, 0; .2, .5; .8, .5; 1, 0"/>
                                        <p:tgtEl>
                                          <p:spTgt spid="15"/>
                                        </p:tgtEl>
                                      </p:cBhvr>
                                    </p:animEffect>
                                    <p:animScale>
                                      <p:cBhvr>
                                        <p:cTn id="19" dur="250" autoRev="1" fill="hold"/>
                                        <p:tgtEl>
                                          <p:spTgt spid="15"/>
                                        </p:tgtEl>
                                      </p:cBhvr>
                                      <p:by x="105000" y="105000"/>
                                    </p:animScale>
                                  </p:childTnLst>
                                </p:cTn>
                              </p:par>
                            </p:childTnLst>
                          </p:cTn>
                        </p:par>
                        <p:par>
                          <p:cTn id="20" fill="hold">
                            <p:stCondLst>
                              <p:cond delay="4500"/>
                            </p:stCondLst>
                            <p:childTnLst>
                              <p:par>
                                <p:cTn id="21" presetID="26" presetClass="emph" presetSubtype="0" fill="hold" grpId="0" nodeType="afterEffect">
                                  <p:stCondLst>
                                    <p:cond delay="0"/>
                                  </p:stCondLst>
                                  <p:childTnLst>
                                    <p:animEffect transition="out" filter="fade">
                                      <p:cBhvr>
                                        <p:cTn id="22" dur="500" tmFilter="0, 0; .2, .5; .8, .5; 1, 0"/>
                                        <p:tgtEl>
                                          <p:spTgt spid="16"/>
                                        </p:tgtEl>
                                      </p:cBhvr>
                                    </p:animEffect>
                                    <p:animScale>
                                      <p:cBhvr>
                                        <p:cTn id="23"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13" grpId="0" animBg="1"/>
      <p:bldP spid="14" grpId="0" animBg="1"/>
      <p:bldP spid="15"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1747"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tr-TR" sz="2000" b="1">
              <a:solidFill>
                <a:srgbClr val="000000"/>
              </a:solidFill>
              <a:latin typeface="Arial" panose="020B0604020202020204" pitchFamily="34" charset="0"/>
            </a:endParaRPr>
          </a:p>
        </p:txBody>
      </p:sp>
      <p:sp>
        <p:nvSpPr>
          <p:cNvPr id="31748" name="Rectangle 55"/>
          <p:cNvSpPr>
            <a:spLocks noChangeArrowheads="1"/>
          </p:cNvSpPr>
          <p:nvPr/>
        </p:nvSpPr>
        <p:spPr bwMode="gray">
          <a:xfrm>
            <a:off x="4652963" y="1219200"/>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72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400" b="1" i="1">
                <a:solidFill>
                  <a:srgbClr val="FFFFFF"/>
                </a:solidFill>
              </a:rPr>
              <a:t>İşe Bağlı Anksiyete</a:t>
            </a:r>
          </a:p>
        </p:txBody>
      </p:sp>
      <p:sp>
        <p:nvSpPr>
          <p:cNvPr id="31749" name="Rectangle 5"/>
          <p:cNvSpPr>
            <a:spLocks noChangeArrowheads="1"/>
          </p:cNvSpPr>
          <p:nvPr/>
        </p:nvSpPr>
        <p:spPr bwMode="gray">
          <a:xfrm>
            <a:off x="4652963" y="1725613"/>
            <a:ext cx="4205287" cy="446563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Tx/>
              <a:buNone/>
            </a:pPr>
            <a:endParaRPr lang="tr-TR" altLang="tr-TR" sz="2000" b="1" i="1">
              <a:solidFill>
                <a:srgbClr val="000000"/>
              </a:solidFill>
            </a:endParaRPr>
          </a:p>
          <a:p>
            <a:pPr algn="ctr">
              <a:lnSpc>
                <a:spcPct val="90000"/>
              </a:lnSpc>
              <a:spcBef>
                <a:spcPct val="0"/>
              </a:spcBef>
              <a:spcAft>
                <a:spcPct val="20000"/>
              </a:spcAft>
              <a:buClr>
                <a:srgbClr val="292929"/>
              </a:buClr>
              <a:buFontTx/>
              <a:buNone/>
            </a:pPr>
            <a:r>
              <a:rPr lang="tr-TR" altLang="tr-TR" sz="2000" b="1" i="1">
                <a:solidFill>
                  <a:srgbClr val="000000"/>
                </a:solidFill>
              </a:rPr>
              <a:t>Aşırı iş yükü, hızlı tempo, son teslim tarihi baskısı, işçinin işini denetleyememesi ile işçinin kalıtımsal, gelişimsel ve kişilik yapısı etkileşerek sorun ortaya çıkarır. </a:t>
            </a:r>
          </a:p>
          <a:p>
            <a:pPr algn="ctr">
              <a:lnSpc>
                <a:spcPct val="90000"/>
              </a:lnSpc>
              <a:spcBef>
                <a:spcPct val="0"/>
              </a:spcBef>
              <a:spcAft>
                <a:spcPct val="20000"/>
              </a:spcAft>
              <a:buClr>
                <a:srgbClr val="292929"/>
              </a:buClr>
              <a:buFontTx/>
              <a:buNone/>
            </a:pPr>
            <a:endParaRPr lang="tr-TR" altLang="tr-TR" sz="1600" b="1"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İşten çıkarma ya da söylentileri, küresel rekabet, yeniden yapılanma gibi kurumsal etmenler işçinin sürekli bir işi olacağı duygusunu erozyona uğratarak işe bağlı anksiyeteye katkıda bulunur. </a:t>
            </a:r>
          </a:p>
          <a:p>
            <a:pPr algn="ctr">
              <a:lnSpc>
                <a:spcPct val="90000"/>
              </a:lnSpc>
              <a:spcBef>
                <a:spcPct val="0"/>
              </a:spcBef>
              <a:spcAft>
                <a:spcPct val="20000"/>
              </a:spcAft>
              <a:buClr>
                <a:srgbClr val="292929"/>
              </a:buClr>
              <a:buFontTx/>
              <a:buNone/>
            </a:pPr>
            <a:r>
              <a:rPr lang="tr-TR" altLang="tr-TR" sz="1600" i="1">
                <a:solidFill>
                  <a:srgbClr val="000000"/>
                </a:solidFill>
              </a:rPr>
              <a:t>İşçilerin iş üzerindeki denetimlerini ve karar verme yetkilerini arttıran daha yatay bir yapılanma, işe bağlı anksiyete bozukluklarının önlenmesi ve işçinin iyilik halinin geliştirilmesinde yaşamsal öneme sahiptir. </a:t>
            </a:r>
          </a:p>
        </p:txBody>
      </p:sp>
      <p:sp>
        <p:nvSpPr>
          <p:cNvPr id="31750" name="Rectangle 55"/>
          <p:cNvSpPr>
            <a:spLocks noChangeArrowheads="1"/>
          </p:cNvSpPr>
          <p:nvPr/>
        </p:nvSpPr>
        <p:spPr bwMode="gray">
          <a:xfrm>
            <a:off x="185738" y="1219200"/>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400" b="1" i="1">
                <a:solidFill>
                  <a:srgbClr val="FFFFFF"/>
                </a:solidFill>
              </a:rPr>
              <a:t>Depresyon</a:t>
            </a:r>
          </a:p>
        </p:txBody>
      </p:sp>
      <p:sp>
        <p:nvSpPr>
          <p:cNvPr id="31751" name="Rectangle 5"/>
          <p:cNvSpPr>
            <a:spLocks noChangeArrowheads="1"/>
          </p:cNvSpPr>
          <p:nvPr/>
        </p:nvSpPr>
        <p:spPr bwMode="gray">
          <a:xfrm>
            <a:off x="185738" y="1725613"/>
            <a:ext cx="4205287" cy="446563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Tx/>
              <a:buNone/>
            </a:pPr>
            <a:endParaRPr lang="tr-TR" altLang="tr-TR" sz="1600" b="1" i="1">
              <a:solidFill>
                <a:srgbClr val="000000"/>
              </a:solidFill>
            </a:endParaRPr>
          </a:p>
          <a:p>
            <a:pPr algn="ctr">
              <a:lnSpc>
                <a:spcPct val="90000"/>
              </a:lnSpc>
              <a:spcBef>
                <a:spcPct val="0"/>
              </a:spcBef>
              <a:spcAft>
                <a:spcPct val="20000"/>
              </a:spcAft>
              <a:buClr>
                <a:srgbClr val="292929"/>
              </a:buClr>
              <a:buFontTx/>
              <a:buNone/>
            </a:pPr>
            <a:r>
              <a:rPr lang="tr-TR" altLang="tr-TR" sz="2000" b="1" i="1">
                <a:solidFill>
                  <a:srgbClr val="000000"/>
                </a:solidFill>
              </a:rPr>
              <a:t>İşin sürdürülebilmesi için isteğin bastırılması ve sıkıntıya direnilmesi sıklıkla depresyona yol açar.</a:t>
            </a:r>
          </a:p>
          <a:p>
            <a:pPr algn="ctr">
              <a:lnSpc>
                <a:spcPct val="90000"/>
              </a:lnSpc>
              <a:spcBef>
                <a:spcPct val="0"/>
              </a:spcBef>
              <a:spcAft>
                <a:spcPct val="20000"/>
              </a:spcAft>
              <a:buClr>
                <a:srgbClr val="292929"/>
              </a:buClr>
              <a:buFontTx/>
              <a:buNone/>
            </a:pPr>
            <a:endParaRPr lang="tr-TR" altLang="tr-TR" sz="2000" i="1">
              <a:solidFill>
                <a:srgbClr val="000000"/>
              </a:solidFill>
            </a:endParaRPr>
          </a:p>
          <a:p>
            <a:pPr algn="ctr">
              <a:lnSpc>
                <a:spcPct val="90000"/>
              </a:lnSpc>
              <a:spcBef>
                <a:spcPct val="0"/>
              </a:spcBef>
              <a:spcAft>
                <a:spcPct val="20000"/>
              </a:spcAft>
              <a:buClr>
                <a:srgbClr val="292929"/>
              </a:buClr>
              <a:buFontTx/>
              <a:buNone/>
            </a:pPr>
            <a:r>
              <a:rPr lang="tr-TR" altLang="tr-TR" sz="2000" i="1">
                <a:solidFill>
                  <a:srgbClr val="000000"/>
                </a:solidFill>
              </a:rPr>
              <a:t>Depresyon iş ile ilişkili en önemli akıl sağlığı sorunudur. İşe bağlı psikososyal risk etmenlerinin pek çoğu depresyona yol açabilir. </a:t>
            </a:r>
          </a:p>
          <a:p>
            <a:pPr algn="ctr">
              <a:lnSpc>
                <a:spcPct val="90000"/>
              </a:lnSpc>
              <a:spcBef>
                <a:spcPct val="0"/>
              </a:spcBef>
              <a:spcAft>
                <a:spcPct val="20000"/>
              </a:spcAft>
              <a:buClr>
                <a:srgbClr val="292929"/>
              </a:buClr>
              <a:buFontTx/>
              <a:buNone/>
            </a:pPr>
            <a:endParaRPr lang="tr-TR" altLang="tr-TR" sz="2000" b="1"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“Benin, değersizleşmesi, toplumsal ilişkilerden ve çoğu etkinlikten zevk almama akut depresyon öncesi durumu tanımlayan, tıbbi muayeneyi, ilaç kullanımını gerektiren ve işten kalmaya yol açan genel bulgulardır.”</a:t>
            </a:r>
          </a:p>
        </p:txBody>
      </p:sp>
      <p:sp>
        <p:nvSpPr>
          <p:cNvPr id="9"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1"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3"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4"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7"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8"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1"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2"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3"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tr-TR" sz="2000" b="1">
              <a:solidFill>
                <a:srgbClr val="000000"/>
              </a:solidFill>
              <a:latin typeface="Arial" panose="020B0604020202020204" pitchFamily="34" charset="0"/>
            </a:endParaRPr>
          </a:p>
        </p:txBody>
      </p:sp>
      <p:sp>
        <p:nvSpPr>
          <p:cNvPr id="24" name="Rectangle 31"/>
          <p:cNvSpPr txBox="1">
            <a:spLocks noChangeArrowheads="1"/>
          </p:cNvSpPr>
          <p:nvPr/>
        </p:nvSpPr>
        <p:spPr bwMode="gray">
          <a:xfrm>
            <a:off x="0" y="20215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İŞLE İLGİLİ AKIL HASTALIKLARI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25" name="Freeform 20"/>
          <p:cNvSpPr/>
          <p:nvPr/>
        </p:nvSpPr>
        <p:spPr bwMode="auto">
          <a:xfrm>
            <a:off x="-4358" y="836792"/>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Tree>
    <p:extLst>
      <p:ext uri="{BB962C8B-B14F-4D97-AF65-F5344CB8AC3E}">
        <p14:creationId xmlns:p14="http://schemas.microsoft.com/office/powerpoint/2010/main" val="425343325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9"/>
                                        </p:tgtEl>
                                      </p:cBhvr>
                                    </p:animEffect>
                                    <p:animScale>
                                      <p:cBhvr>
                                        <p:cTn id="11" dur="250" autoRev="1" fill="hold"/>
                                        <p:tgtEl>
                                          <p:spTgt spid="9"/>
                                        </p:tgtEl>
                                      </p:cBhvr>
                                      <p:by x="105000" y="105000"/>
                                    </p:animScale>
                                  </p:childTnLst>
                                </p:cTn>
                              </p:par>
                            </p:childTnLst>
                          </p:cTn>
                        </p:par>
                        <p:par>
                          <p:cTn id="12" fill="hold">
                            <p:stCondLst>
                              <p:cond delay="1000"/>
                            </p:stCondLst>
                            <p:childTnLst>
                              <p:par>
                                <p:cTn id="13" presetID="26" presetClass="emph" presetSubtype="0" fill="hold" grpId="0" nodeType="afterEffect">
                                  <p:stCondLst>
                                    <p:cond delay="0"/>
                                  </p:stCondLst>
                                  <p:childTnLst>
                                    <p:animEffect transition="out" filter="fade">
                                      <p:cBhvr>
                                        <p:cTn id="14" dur="3000" tmFilter="0, 0; .2, .5; .8, .5; 1, 0"/>
                                        <p:tgtEl>
                                          <p:spTgt spid="11"/>
                                        </p:tgtEl>
                                      </p:cBhvr>
                                    </p:animEffect>
                                    <p:animScale>
                                      <p:cBhvr>
                                        <p:cTn id="15" dur="1500" autoRev="1" fill="hold"/>
                                        <p:tgtEl>
                                          <p:spTgt spid="11"/>
                                        </p:tgtEl>
                                      </p:cBhvr>
                                      <p:by x="105000" y="105000"/>
                                    </p:animScale>
                                  </p:childTnLst>
                                </p:cTn>
                              </p:par>
                            </p:childTnLst>
                          </p:cTn>
                        </p:par>
                        <p:par>
                          <p:cTn id="16" fill="hold">
                            <p:stCondLst>
                              <p:cond delay="4000"/>
                            </p:stCondLst>
                            <p:childTnLst>
                              <p:par>
                                <p:cTn id="17" presetID="26" presetClass="emph" presetSubtype="0" fill="hold" grpId="0" nodeType="afterEffect">
                                  <p:stCondLst>
                                    <p:cond delay="0"/>
                                  </p:stCondLst>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par>
                          <p:cTn id="20" fill="hold">
                            <p:stCondLst>
                              <p:cond delay="4500"/>
                            </p:stCondLst>
                            <p:childTnLst>
                              <p:par>
                                <p:cTn id="21" presetID="26" presetClass="emph" presetSubtype="0" fill="hold" grpId="0" nodeType="afterEffect">
                                  <p:stCondLst>
                                    <p:cond delay="0"/>
                                  </p:stCondLst>
                                  <p:childTnLst>
                                    <p:animEffect transition="out" filter="fade">
                                      <p:cBhvr>
                                        <p:cTn id="22" dur="500" tmFilter="0, 0; .2, .5; .8, .5; 1, 0"/>
                                        <p:tgtEl>
                                          <p:spTgt spid="13"/>
                                        </p:tgtEl>
                                      </p:cBhvr>
                                    </p:animEffect>
                                    <p:animScale>
                                      <p:cBhvr>
                                        <p:cTn id="23"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9" grpId="0" animBg="1"/>
      <p:bldP spid="11"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277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tr-TR" sz="2000" b="1">
              <a:solidFill>
                <a:srgbClr val="000000"/>
              </a:solidFill>
              <a:latin typeface="Arial" panose="020B0604020202020204" pitchFamily="34" charset="0"/>
            </a:endParaRPr>
          </a:p>
        </p:txBody>
      </p:sp>
      <p:sp>
        <p:nvSpPr>
          <p:cNvPr id="32772" name="Rectangle 55"/>
          <p:cNvSpPr>
            <a:spLocks noChangeArrowheads="1"/>
          </p:cNvSpPr>
          <p:nvPr/>
        </p:nvSpPr>
        <p:spPr bwMode="gray">
          <a:xfrm>
            <a:off x="4652963" y="1219200"/>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72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400" b="1" i="1">
                <a:solidFill>
                  <a:srgbClr val="FFFFFF"/>
                </a:solidFill>
              </a:rPr>
              <a:t>Strese Bağlı Tükenmişlik S (SBTS)</a:t>
            </a:r>
          </a:p>
        </p:txBody>
      </p:sp>
      <p:sp>
        <p:nvSpPr>
          <p:cNvPr id="32773" name="Rectangle 5"/>
          <p:cNvSpPr>
            <a:spLocks noChangeArrowheads="1"/>
          </p:cNvSpPr>
          <p:nvPr/>
        </p:nvSpPr>
        <p:spPr bwMode="gray">
          <a:xfrm>
            <a:off x="4652963" y="1725613"/>
            <a:ext cx="4205287" cy="446563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Tx/>
              <a:buNone/>
            </a:pPr>
            <a:endParaRPr lang="tr-TR" altLang="tr-TR" sz="2000" b="1" i="1">
              <a:solidFill>
                <a:srgbClr val="000000"/>
              </a:solidFill>
            </a:endParaRPr>
          </a:p>
          <a:p>
            <a:pPr algn="ctr">
              <a:lnSpc>
                <a:spcPct val="90000"/>
              </a:lnSpc>
              <a:spcBef>
                <a:spcPct val="0"/>
              </a:spcBef>
              <a:spcAft>
                <a:spcPct val="20000"/>
              </a:spcAft>
              <a:buClr>
                <a:srgbClr val="292929"/>
              </a:buClr>
              <a:buFontTx/>
              <a:buNone/>
            </a:pPr>
            <a:r>
              <a:rPr lang="tr-TR" altLang="tr-TR" sz="2000" b="1" i="1">
                <a:solidFill>
                  <a:srgbClr val="000000"/>
                </a:solidFill>
              </a:rPr>
              <a:t>Çalışma yaşamındaki hızlı değişim, işçiden kişisel gereksinimlerini, beklentilerini, özlemlerini yok sayarak bu değişime ayak uydurması ve gereklerini yerine getirmesini istendiğinde. </a:t>
            </a:r>
          </a:p>
          <a:p>
            <a:pPr algn="ctr">
              <a:lnSpc>
                <a:spcPct val="90000"/>
              </a:lnSpc>
              <a:spcBef>
                <a:spcPct val="0"/>
              </a:spcBef>
              <a:spcAft>
                <a:spcPct val="20000"/>
              </a:spcAft>
              <a:buClr>
                <a:srgbClr val="292929"/>
              </a:buClr>
              <a:buFontTx/>
              <a:buNone/>
            </a:pPr>
            <a:endParaRPr lang="tr-TR" altLang="tr-TR" sz="1600" b="1"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Genellikle işçi buna hazırlanmadığı ya da var olan kapasitesini aştığı için, kapasitesini zorlamaya başlar, bu koşullarla bir süre dayanabilen işçi, bir süre sonra tükenir. </a:t>
            </a:r>
          </a:p>
          <a:p>
            <a:pPr algn="ctr">
              <a:lnSpc>
                <a:spcPct val="90000"/>
              </a:lnSpc>
              <a:spcBef>
                <a:spcPct val="0"/>
              </a:spcBef>
              <a:spcAft>
                <a:spcPct val="20000"/>
              </a:spcAft>
              <a:buClr>
                <a:srgbClr val="292929"/>
              </a:buClr>
              <a:buFontTx/>
              <a:buNone/>
            </a:pPr>
            <a:endParaRPr lang="tr-TR" altLang="tr-TR" sz="1600"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Tükenme, işçinin enerjisinin tükendiği, giderek duygu, düşünce ve davranışlarında değişimin ortaya çıktığı bir aşırı yüklenme durumudur. </a:t>
            </a:r>
          </a:p>
        </p:txBody>
      </p:sp>
      <p:sp>
        <p:nvSpPr>
          <p:cNvPr id="32774" name="Rectangle 55"/>
          <p:cNvSpPr>
            <a:spLocks noChangeArrowheads="1"/>
          </p:cNvSpPr>
          <p:nvPr/>
        </p:nvSpPr>
        <p:spPr bwMode="gray">
          <a:xfrm>
            <a:off x="185738" y="1219200"/>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400" b="1" i="1">
                <a:solidFill>
                  <a:srgbClr val="FFFFFF"/>
                </a:solidFill>
              </a:rPr>
              <a:t>Travma Sonrası Stres Boz (TSSB)</a:t>
            </a:r>
          </a:p>
        </p:txBody>
      </p:sp>
      <p:sp>
        <p:nvSpPr>
          <p:cNvPr id="32775" name="Rectangle 5"/>
          <p:cNvSpPr>
            <a:spLocks noChangeArrowheads="1"/>
          </p:cNvSpPr>
          <p:nvPr/>
        </p:nvSpPr>
        <p:spPr bwMode="gray">
          <a:xfrm>
            <a:off x="185738" y="1725613"/>
            <a:ext cx="4205287" cy="446563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Tx/>
              <a:buNone/>
            </a:pPr>
            <a:endParaRPr lang="tr-TR" altLang="tr-TR" sz="1600" b="1" i="1">
              <a:solidFill>
                <a:srgbClr val="000000"/>
              </a:solidFill>
            </a:endParaRPr>
          </a:p>
          <a:p>
            <a:pPr algn="ctr">
              <a:lnSpc>
                <a:spcPct val="90000"/>
              </a:lnSpc>
              <a:spcBef>
                <a:spcPct val="0"/>
              </a:spcBef>
              <a:spcAft>
                <a:spcPct val="20000"/>
              </a:spcAft>
              <a:buClr>
                <a:srgbClr val="292929"/>
              </a:buClr>
              <a:buFontTx/>
              <a:buNone/>
            </a:pPr>
            <a:r>
              <a:rPr lang="tr-TR" altLang="tr-TR" sz="2000" b="1" i="1">
                <a:solidFill>
                  <a:srgbClr val="000000"/>
                </a:solidFill>
              </a:rPr>
              <a:t>Kişinin gündelik yaşamı için olağan dışı sayılan, kişiyi ezen beklenmedik ve genellikle yaşamı tehdit eden bir yaralanmayla ya da ölümle sonuçlanmış, sıklıkla şiddet de içeren ve kişide korku, dehşet ve çaresizlik yaratan bir olay (iş kazası, saldırı, vb) </a:t>
            </a:r>
          </a:p>
          <a:p>
            <a:pPr algn="ctr">
              <a:lnSpc>
                <a:spcPct val="90000"/>
              </a:lnSpc>
              <a:spcBef>
                <a:spcPct val="0"/>
              </a:spcBef>
              <a:spcAft>
                <a:spcPct val="20000"/>
              </a:spcAft>
              <a:buClr>
                <a:srgbClr val="292929"/>
              </a:buClr>
              <a:buFontTx/>
              <a:buNone/>
            </a:pPr>
            <a:endParaRPr lang="tr-TR" altLang="tr-TR" sz="2000" b="1"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yaşadığında ya da o olaya tanık olduğunda veya bu olay sonrasında, donup kalma, psikolojik ve sosyal geri çekilme, başta öfke atakları olmak üzere duyguları denetleme güçlüğü ve yaşanan olayı veya durumu yeniden yaşama bulgularıyla ortaya çıkan bozukluklardır.</a:t>
            </a:r>
          </a:p>
        </p:txBody>
      </p:sp>
      <p:sp>
        <p:nvSpPr>
          <p:cNvPr id="9"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1"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2"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3"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4"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7"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8"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1"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2"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3"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tr-TR" sz="2000" b="1">
              <a:solidFill>
                <a:srgbClr val="000000"/>
              </a:solidFill>
              <a:latin typeface="Arial" panose="020B0604020202020204" pitchFamily="34" charset="0"/>
            </a:endParaRPr>
          </a:p>
        </p:txBody>
      </p:sp>
      <p:sp>
        <p:nvSpPr>
          <p:cNvPr id="24" name="Rectangle 31"/>
          <p:cNvSpPr txBox="1">
            <a:spLocks noChangeArrowheads="1"/>
          </p:cNvSpPr>
          <p:nvPr/>
        </p:nvSpPr>
        <p:spPr bwMode="gray">
          <a:xfrm>
            <a:off x="0" y="20215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İŞLE İLGİLİ AKIL HASTALIKLARI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25" name="Freeform 20"/>
          <p:cNvSpPr/>
          <p:nvPr/>
        </p:nvSpPr>
        <p:spPr bwMode="auto">
          <a:xfrm>
            <a:off x="-4358" y="836792"/>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Tree>
    <p:extLst>
      <p:ext uri="{BB962C8B-B14F-4D97-AF65-F5344CB8AC3E}">
        <p14:creationId xmlns:p14="http://schemas.microsoft.com/office/powerpoint/2010/main" val="312671983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9"/>
                                        </p:tgtEl>
                                      </p:cBhvr>
                                    </p:animEffect>
                                    <p:animScale>
                                      <p:cBhvr>
                                        <p:cTn id="11" dur="250" autoRev="1" fill="hold"/>
                                        <p:tgtEl>
                                          <p:spTgt spid="9"/>
                                        </p:tgtEl>
                                      </p:cBhvr>
                                      <p:by x="105000" y="105000"/>
                                    </p:animScale>
                                  </p:childTnLst>
                                </p:cTn>
                              </p:par>
                            </p:childTnLst>
                          </p:cTn>
                        </p:par>
                        <p:par>
                          <p:cTn id="12" fill="hold">
                            <p:stCondLst>
                              <p:cond delay="1000"/>
                            </p:stCondLst>
                            <p:childTnLst>
                              <p:par>
                                <p:cTn id="13" presetID="26" presetClass="emph" presetSubtype="0" fill="hold" grpId="0" nodeType="afterEffect">
                                  <p:stCondLst>
                                    <p:cond delay="0"/>
                                  </p:stCondLst>
                                  <p:childTnLst>
                                    <p:animEffect transition="out" filter="fade">
                                      <p:cBhvr>
                                        <p:cTn id="14" dur="3000" tmFilter="0, 0; .2, .5; .8, .5; 1, 0"/>
                                        <p:tgtEl>
                                          <p:spTgt spid="11"/>
                                        </p:tgtEl>
                                      </p:cBhvr>
                                    </p:animEffect>
                                    <p:animScale>
                                      <p:cBhvr>
                                        <p:cTn id="15" dur="1500" autoRev="1" fill="hold"/>
                                        <p:tgtEl>
                                          <p:spTgt spid="11"/>
                                        </p:tgtEl>
                                      </p:cBhvr>
                                      <p:by x="105000" y="105000"/>
                                    </p:animScale>
                                  </p:childTnLst>
                                </p:cTn>
                              </p:par>
                            </p:childTnLst>
                          </p:cTn>
                        </p:par>
                        <p:par>
                          <p:cTn id="16" fill="hold">
                            <p:stCondLst>
                              <p:cond delay="4000"/>
                            </p:stCondLst>
                            <p:childTnLst>
                              <p:par>
                                <p:cTn id="17" presetID="26" presetClass="emph" presetSubtype="0" fill="hold" grpId="0" nodeType="afterEffect">
                                  <p:stCondLst>
                                    <p:cond delay="0"/>
                                  </p:stCondLst>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par>
                          <p:cTn id="20" fill="hold">
                            <p:stCondLst>
                              <p:cond delay="4500"/>
                            </p:stCondLst>
                            <p:childTnLst>
                              <p:par>
                                <p:cTn id="21" presetID="26" presetClass="emph" presetSubtype="0" fill="hold" grpId="0" nodeType="afterEffect">
                                  <p:stCondLst>
                                    <p:cond delay="0"/>
                                  </p:stCondLst>
                                  <p:childTnLst>
                                    <p:animEffect transition="out" filter="fade">
                                      <p:cBhvr>
                                        <p:cTn id="22" dur="500" tmFilter="0, 0; .2, .5; .8, .5; 1, 0"/>
                                        <p:tgtEl>
                                          <p:spTgt spid="13"/>
                                        </p:tgtEl>
                                      </p:cBhvr>
                                    </p:animEffect>
                                    <p:animScale>
                                      <p:cBhvr>
                                        <p:cTn id="23"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9" grpId="0" animBg="1"/>
      <p:bldP spid="11" grpId="0" animBg="1"/>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3795"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tr-TR" sz="2000" b="1">
              <a:solidFill>
                <a:srgbClr val="000000"/>
              </a:solidFill>
              <a:latin typeface="Arial" panose="020B0604020202020204" pitchFamily="34" charset="0"/>
            </a:endParaRPr>
          </a:p>
        </p:txBody>
      </p:sp>
      <p:sp>
        <p:nvSpPr>
          <p:cNvPr id="33796" name="Rectangle 55"/>
          <p:cNvSpPr>
            <a:spLocks noChangeArrowheads="1"/>
          </p:cNvSpPr>
          <p:nvPr/>
        </p:nvSpPr>
        <p:spPr bwMode="gray">
          <a:xfrm>
            <a:off x="4652963" y="1219200"/>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72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400" b="1" i="1">
                <a:solidFill>
                  <a:srgbClr val="FFFFFF"/>
                </a:solidFill>
              </a:rPr>
              <a:t>Strese Bağlı Tükenmişlik S (SBTS)</a:t>
            </a:r>
          </a:p>
        </p:txBody>
      </p:sp>
      <p:sp>
        <p:nvSpPr>
          <p:cNvPr id="33797" name="Rectangle 5"/>
          <p:cNvSpPr>
            <a:spLocks noChangeArrowheads="1"/>
          </p:cNvSpPr>
          <p:nvPr/>
        </p:nvSpPr>
        <p:spPr bwMode="gray">
          <a:xfrm>
            <a:off x="4652963" y="1725613"/>
            <a:ext cx="4205287" cy="446563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Tx/>
              <a:buNone/>
            </a:pPr>
            <a:endParaRPr lang="tr-TR" altLang="tr-TR" sz="2000" b="1" i="1">
              <a:solidFill>
                <a:srgbClr val="000000"/>
              </a:solidFill>
            </a:endParaRPr>
          </a:p>
          <a:p>
            <a:pPr algn="ctr">
              <a:lnSpc>
                <a:spcPct val="90000"/>
              </a:lnSpc>
              <a:spcBef>
                <a:spcPct val="0"/>
              </a:spcBef>
              <a:spcAft>
                <a:spcPct val="20000"/>
              </a:spcAft>
              <a:buClr>
                <a:srgbClr val="292929"/>
              </a:buClr>
              <a:buFontTx/>
              <a:buNone/>
            </a:pPr>
            <a:r>
              <a:rPr lang="tr-TR" altLang="tr-TR" sz="2000" b="1" i="1">
                <a:solidFill>
                  <a:srgbClr val="000000"/>
                </a:solidFill>
              </a:rPr>
              <a:t>Genellikle kişinin düşünmesini, anımsamasını, iletişim kurmasını, gerçeği ayırt etmesini ve uyum sağlama yeteneğini sınırlayarak, gündelik yaşam etkinliklerini sürdürmesini ve çalışmasını engelleyen bir akıl hastalığıdır.</a:t>
            </a:r>
          </a:p>
          <a:p>
            <a:pPr algn="ctr">
              <a:lnSpc>
                <a:spcPct val="90000"/>
              </a:lnSpc>
              <a:spcBef>
                <a:spcPct val="0"/>
              </a:spcBef>
              <a:spcAft>
                <a:spcPct val="20000"/>
              </a:spcAft>
              <a:buClr>
                <a:srgbClr val="292929"/>
              </a:buClr>
              <a:buFontTx/>
              <a:buNone/>
            </a:pPr>
            <a:endParaRPr lang="tr-TR" altLang="tr-TR" sz="1600"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Görev belirsizliği, rol çatışması, ayrımcılık, üstlerle çatışma, iş yükü, iş düzenlemesi gibi işe bağlı psikososyal risk etmenleriyle strese bağlı hastalıklar, işe geç kalma, işe devamsızlık, kötü performans, çökkünlük, kaygı…</a:t>
            </a:r>
          </a:p>
          <a:p>
            <a:pPr algn="ctr">
              <a:lnSpc>
                <a:spcPct val="90000"/>
              </a:lnSpc>
              <a:spcBef>
                <a:spcPct val="0"/>
              </a:spcBef>
              <a:spcAft>
                <a:spcPct val="20000"/>
              </a:spcAft>
              <a:buClr>
                <a:srgbClr val="292929"/>
              </a:buClr>
              <a:buFontTx/>
              <a:buNone/>
            </a:pPr>
            <a:endParaRPr lang="tr-TR" altLang="tr-TR" sz="1600" i="1">
              <a:solidFill>
                <a:srgbClr val="000000"/>
              </a:solidFill>
            </a:endParaRPr>
          </a:p>
        </p:txBody>
      </p:sp>
      <p:sp>
        <p:nvSpPr>
          <p:cNvPr id="33798" name="Rectangle 55"/>
          <p:cNvSpPr>
            <a:spLocks noChangeArrowheads="1"/>
          </p:cNvSpPr>
          <p:nvPr/>
        </p:nvSpPr>
        <p:spPr bwMode="gray">
          <a:xfrm>
            <a:off x="185738" y="1219200"/>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400" b="1" i="1">
                <a:solidFill>
                  <a:srgbClr val="FFFFFF"/>
                </a:solidFill>
              </a:rPr>
              <a:t>Karoshi (Aşırı Çalışmaya Bağlı)</a:t>
            </a:r>
          </a:p>
        </p:txBody>
      </p:sp>
      <p:sp>
        <p:nvSpPr>
          <p:cNvPr id="33799" name="Rectangle 5"/>
          <p:cNvSpPr>
            <a:spLocks noChangeArrowheads="1"/>
          </p:cNvSpPr>
          <p:nvPr/>
        </p:nvSpPr>
        <p:spPr bwMode="gray">
          <a:xfrm>
            <a:off x="185738" y="1725613"/>
            <a:ext cx="4205287" cy="446563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Tx/>
              <a:buNone/>
            </a:pPr>
            <a:endParaRPr lang="tr-TR" altLang="tr-TR" sz="1600" b="1" i="1">
              <a:solidFill>
                <a:srgbClr val="000000"/>
              </a:solidFill>
            </a:endParaRPr>
          </a:p>
          <a:p>
            <a:pPr algn="ctr">
              <a:lnSpc>
                <a:spcPct val="90000"/>
              </a:lnSpc>
              <a:spcBef>
                <a:spcPct val="0"/>
              </a:spcBef>
              <a:spcAft>
                <a:spcPct val="20000"/>
              </a:spcAft>
              <a:buClr>
                <a:srgbClr val="292929"/>
              </a:buClr>
              <a:buFontTx/>
              <a:buNone/>
            </a:pPr>
            <a:r>
              <a:rPr lang="tr-TR" altLang="tr-TR" sz="2000" b="1" i="1">
                <a:solidFill>
                  <a:srgbClr val="000000"/>
                </a:solidFill>
              </a:rPr>
              <a:t>Bu vakalarda ölüm nedeni beyin veya kalp damarlarından birinde kanamaya yol açan dolaşım sistemi sorunlarıdır.</a:t>
            </a:r>
          </a:p>
          <a:p>
            <a:pPr algn="ctr">
              <a:lnSpc>
                <a:spcPct val="90000"/>
              </a:lnSpc>
              <a:spcBef>
                <a:spcPct val="0"/>
              </a:spcBef>
              <a:spcAft>
                <a:spcPct val="20000"/>
              </a:spcAft>
              <a:buClr>
                <a:srgbClr val="292929"/>
              </a:buClr>
              <a:buFontTx/>
              <a:buNone/>
            </a:pPr>
            <a:endParaRPr lang="tr-TR" altLang="tr-TR" sz="2000" b="1"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Bu kişilerin yaptıkları işin gereklerinin çok ağır, sosyal desteğin zayıf, işin gereklerini denetleme olanağının ise değişken olduğu görülmüştür. </a:t>
            </a:r>
          </a:p>
          <a:p>
            <a:pPr algn="ctr">
              <a:lnSpc>
                <a:spcPct val="90000"/>
              </a:lnSpc>
              <a:spcBef>
                <a:spcPct val="0"/>
              </a:spcBef>
              <a:spcAft>
                <a:spcPct val="20000"/>
              </a:spcAft>
              <a:buClr>
                <a:srgbClr val="292929"/>
              </a:buClr>
              <a:buFontTx/>
              <a:buNone/>
            </a:pPr>
            <a:endParaRPr lang="tr-TR" altLang="tr-TR" sz="1600" i="1">
              <a:solidFill>
                <a:srgbClr val="000000"/>
              </a:solidFill>
            </a:endParaRPr>
          </a:p>
          <a:p>
            <a:pPr algn="ctr">
              <a:lnSpc>
                <a:spcPct val="90000"/>
              </a:lnSpc>
              <a:spcBef>
                <a:spcPct val="0"/>
              </a:spcBef>
              <a:spcAft>
                <a:spcPct val="20000"/>
              </a:spcAft>
              <a:buClr>
                <a:srgbClr val="292929"/>
              </a:buClr>
              <a:buFontTx/>
              <a:buNone/>
            </a:pPr>
            <a:r>
              <a:rPr lang="tr-TR" altLang="tr-TR" sz="1600" i="1">
                <a:solidFill>
                  <a:srgbClr val="000000"/>
                </a:solidFill>
              </a:rPr>
              <a:t>Ölenler, işini seven, işine çok bağlı, dinlenme sürelerini bile kullanmayan kişilerdir. </a:t>
            </a:r>
          </a:p>
        </p:txBody>
      </p:sp>
      <p:sp>
        <p:nvSpPr>
          <p:cNvPr id="9"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tr-TR" sz="2000" b="1">
              <a:solidFill>
                <a:srgbClr val="000000"/>
              </a:solidFill>
              <a:latin typeface="Arial" panose="020B0604020202020204" pitchFamily="34" charset="0"/>
            </a:endParaRPr>
          </a:p>
        </p:txBody>
      </p:sp>
      <p:sp>
        <p:nvSpPr>
          <p:cNvPr id="11" name="Rectangle 31"/>
          <p:cNvSpPr txBox="1">
            <a:spLocks noChangeArrowheads="1"/>
          </p:cNvSpPr>
          <p:nvPr/>
        </p:nvSpPr>
        <p:spPr bwMode="gray">
          <a:xfrm>
            <a:off x="0" y="202155"/>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İŞLE İLGİLİ AKIL HASTALIKLARI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12" name="Freeform 20"/>
          <p:cNvSpPr/>
          <p:nvPr/>
        </p:nvSpPr>
        <p:spPr bwMode="auto">
          <a:xfrm>
            <a:off x="-4358" y="836792"/>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13"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4"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5"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6"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7"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8"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9"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0"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1"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2"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5"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6"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3631791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13"/>
                                        </p:tgtEl>
                                      </p:cBhvr>
                                    </p:animEffect>
                                    <p:animScale>
                                      <p:cBhvr>
                                        <p:cTn id="11" dur="250" autoRev="1" fill="hold"/>
                                        <p:tgtEl>
                                          <p:spTgt spid="13"/>
                                        </p:tgtEl>
                                      </p:cBhvr>
                                      <p:by x="105000" y="105000"/>
                                    </p:animScale>
                                  </p:childTnLst>
                                </p:cTn>
                              </p:par>
                            </p:childTnLst>
                          </p:cTn>
                        </p:par>
                        <p:par>
                          <p:cTn id="12" fill="hold">
                            <p:stCondLst>
                              <p:cond delay="1000"/>
                            </p:stCondLst>
                            <p:childTnLst>
                              <p:par>
                                <p:cTn id="13" presetID="26" presetClass="emph" presetSubtype="0" fill="hold" grpId="0" nodeType="afterEffect">
                                  <p:stCondLst>
                                    <p:cond delay="0"/>
                                  </p:stCondLst>
                                  <p:childTnLst>
                                    <p:animEffect transition="out" filter="fade">
                                      <p:cBhvr>
                                        <p:cTn id="14" dur="500" tmFilter="0, 0; .2, .5; .8, .5; 1, 0"/>
                                        <p:tgtEl>
                                          <p:spTgt spid="14"/>
                                        </p:tgtEl>
                                      </p:cBhvr>
                                    </p:animEffect>
                                    <p:animScale>
                                      <p:cBhvr>
                                        <p:cTn id="15" dur="250" autoRev="1" fill="hold"/>
                                        <p:tgtEl>
                                          <p:spTgt spid="14"/>
                                        </p:tgtEl>
                                      </p:cBhvr>
                                      <p:by x="105000" y="105000"/>
                                    </p:animScale>
                                  </p:childTnLst>
                                </p:cTn>
                              </p:par>
                            </p:childTnLst>
                          </p:cTn>
                        </p:par>
                        <p:par>
                          <p:cTn id="16" fill="hold">
                            <p:stCondLst>
                              <p:cond delay="1500"/>
                            </p:stCondLst>
                            <p:childTnLst>
                              <p:par>
                                <p:cTn id="17" presetID="26" presetClass="emph" presetSubtype="0" fill="hold" grpId="0" nodeType="afterEffect">
                                  <p:stCondLst>
                                    <p:cond delay="0"/>
                                  </p:stCondLst>
                                  <p:childTnLst>
                                    <p:animEffect transition="out" filter="fade">
                                      <p:cBhvr>
                                        <p:cTn id="18" dur="3000" tmFilter="0, 0; .2, .5; .8, .5; 1, 0"/>
                                        <p:tgtEl>
                                          <p:spTgt spid="15"/>
                                        </p:tgtEl>
                                      </p:cBhvr>
                                    </p:animEffect>
                                    <p:animScale>
                                      <p:cBhvr>
                                        <p:cTn id="19" dur="1500" autoRev="1" fill="hold"/>
                                        <p:tgtEl>
                                          <p:spTgt spid="15"/>
                                        </p:tgtEl>
                                      </p:cBhvr>
                                      <p:by x="105000" y="105000"/>
                                    </p:animScale>
                                  </p:childTnLst>
                                </p:cTn>
                              </p:par>
                            </p:childTnLst>
                          </p:cTn>
                        </p:par>
                        <p:par>
                          <p:cTn id="20" fill="hold">
                            <p:stCondLst>
                              <p:cond delay="4500"/>
                            </p:stCondLst>
                            <p:childTnLst>
                              <p:par>
                                <p:cTn id="21" presetID="26" presetClass="emph" presetSubtype="0" fill="hold" grpId="0" nodeType="afterEffect">
                                  <p:stCondLst>
                                    <p:cond delay="0"/>
                                  </p:stCondLst>
                                  <p:childTnLst>
                                    <p:animEffect transition="out" filter="fade">
                                      <p:cBhvr>
                                        <p:cTn id="22" dur="500" tmFilter="0, 0; .2, .5; .8, .5; 1, 0"/>
                                        <p:tgtEl>
                                          <p:spTgt spid="16"/>
                                        </p:tgtEl>
                                      </p:cBhvr>
                                    </p:animEffect>
                                    <p:animScale>
                                      <p:cBhvr>
                                        <p:cTn id="23" dur="250" autoRev="1" fill="hold"/>
                                        <p:tgtEl>
                                          <p:spTgt spid="16"/>
                                        </p:tgtEl>
                                      </p:cBhvr>
                                      <p:by x="105000" y="105000"/>
                                    </p:animScale>
                                  </p:childTnLst>
                                </p:cTn>
                              </p:par>
                            </p:childTnLst>
                          </p:cTn>
                        </p:par>
                        <p:par>
                          <p:cTn id="24" fill="hold">
                            <p:stCondLst>
                              <p:cond delay="5000"/>
                            </p:stCondLst>
                            <p:childTnLst>
                              <p:par>
                                <p:cTn id="25" presetID="26" presetClass="emph" presetSubtype="0" fill="hold" grpId="0" nodeType="afterEffect">
                                  <p:stCondLst>
                                    <p:cond delay="0"/>
                                  </p:stCondLst>
                                  <p:childTnLst>
                                    <p:animEffect transition="out" filter="fade">
                                      <p:cBhvr>
                                        <p:cTn id="26" dur="500" tmFilter="0, 0; .2, .5; .8, .5; 1, 0"/>
                                        <p:tgtEl>
                                          <p:spTgt spid="17"/>
                                        </p:tgtEl>
                                      </p:cBhvr>
                                    </p:animEffect>
                                    <p:animScale>
                                      <p:cBhvr>
                                        <p:cTn id="27"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13" grpId="0" animBg="1"/>
      <p:bldP spid="14" grpId="0" animBg="1"/>
      <p:bldP spid="15" grpId="0" animBg="1"/>
      <p:bldP spid="16" grpId="0" animBg="1"/>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 name="Rechteck 4"/>
          <p:cNvSpPr>
            <a:spLocks noChangeArrowheads="1"/>
          </p:cNvSpPr>
          <p:nvPr/>
        </p:nvSpPr>
        <p:spPr bwMode="auto">
          <a:xfrm>
            <a:off x="172005" y="2516888"/>
            <a:ext cx="8782476" cy="2921887"/>
          </a:xfrm>
          <a:prstGeom prst="rect">
            <a:avLst/>
          </a:prstGeom>
          <a:noFill/>
          <a:ln w="9525" algn="ctr">
            <a:noFill/>
            <a:round/>
            <a:headEnd/>
            <a:tailEnd/>
          </a:ln>
        </p:spPr>
        <p:txBody>
          <a:bodyPr wrap="none" anchor="ctr"/>
          <a:lstStyle/>
          <a:p>
            <a:pPr marL="36000" algn="ctr">
              <a:defRPr/>
            </a:pPr>
            <a:r>
              <a:rPr lang="tr-TR" sz="9000" b="1" noProof="1">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rPr>
              <a:t>Stres Yönetimi</a:t>
            </a:r>
          </a:p>
        </p:txBody>
      </p:sp>
      <p:pic>
        <p:nvPicPr>
          <p:cNvPr id="34820" name="Picture 2" descr="C:\Users\ahmet\Desktop\imag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275" y="1181100"/>
            <a:ext cx="366712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1949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grpSp>
        <p:nvGrpSpPr>
          <p:cNvPr id="4" name="Group 66"/>
          <p:cNvGrpSpPr>
            <a:grpSpLocks/>
          </p:cNvGrpSpPr>
          <p:nvPr/>
        </p:nvGrpSpPr>
        <p:grpSpPr bwMode="auto">
          <a:xfrm>
            <a:off x="-255588" y="1711325"/>
            <a:ext cx="5673726" cy="4476750"/>
            <a:chOff x="7" y="1078"/>
            <a:chExt cx="3574" cy="2820"/>
          </a:xfrm>
        </p:grpSpPr>
        <p:grpSp>
          <p:nvGrpSpPr>
            <p:cNvPr id="35855" name="Group 47"/>
            <p:cNvGrpSpPr>
              <a:grpSpLocks/>
            </p:cNvGrpSpPr>
            <p:nvPr/>
          </p:nvGrpSpPr>
          <p:grpSpPr bwMode="auto">
            <a:xfrm>
              <a:off x="532" y="2919"/>
              <a:ext cx="3049" cy="979"/>
              <a:chOff x="2605" y="2725"/>
              <a:chExt cx="2956" cy="949"/>
            </a:xfrm>
          </p:grpSpPr>
          <p:sp>
            <p:nvSpPr>
              <p:cNvPr id="35866" name="Freeform 48"/>
              <p:cNvSpPr>
                <a:spLocks/>
              </p:cNvSpPr>
              <p:nvPr/>
            </p:nvSpPr>
            <p:spPr bwMode="auto">
              <a:xfrm>
                <a:off x="3186" y="2725"/>
                <a:ext cx="2375" cy="504"/>
              </a:xfrm>
              <a:custGeom>
                <a:avLst/>
                <a:gdLst>
                  <a:gd name="T0" fmla="*/ 9343 w 1678"/>
                  <a:gd name="T1" fmla="*/ 14 h 1010"/>
                  <a:gd name="T2" fmla="*/ 7919 w 1678"/>
                  <a:gd name="T3" fmla="*/ 3 h 1010"/>
                  <a:gd name="T4" fmla="*/ 930 w 1678"/>
                  <a:gd name="T5" fmla="*/ 9 h 1010"/>
                  <a:gd name="T6" fmla="*/ 0 w 1678"/>
                  <a:gd name="T7" fmla="*/ 9 h 1010"/>
                  <a:gd name="T8" fmla="*/ 8656 w 1678"/>
                  <a:gd name="T9" fmla="*/ 0 h 1010"/>
                  <a:gd name="T10" fmla="*/ 11433 w 1678"/>
                  <a:gd name="T11" fmla="*/ 15 h 1010"/>
                  <a:gd name="T12" fmla="*/ 9343 w 1678"/>
                  <a:gd name="T13" fmla="*/ 14 h 1010"/>
                  <a:gd name="T14" fmla="*/ 0 60000 65536"/>
                  <a:gd name="T15" fmla="*/ 0 60000 65536"/>
                  <a:gd name="T16" fmla="*/ 0 60000 65536"/>
                  <a:gd name="T17" fmla="*/ 0 60000 65536"/>
                  <a:gd name="T18" fmla="*/ 0 60000 65536"/>
                  <a:gd name="T19" fmla="*/ 0 60000 65536"/>
                  <a:gd name="T20" fmla="*/ 0 60000 65536"/>
                  <a:gd name="T21" fmla="*/ 0 w 1678"/>
                  <a:gd name="T22" fmla="*/ 0 h 1010"/>
                  <a:gd name="T23" fmla="*/ 1678 w 1678"/>
                  <a:gd name="T24" fmla="*/ 1010 h 10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78" h="1010">
                    <a:moveTo>
                      <a:pt x="1162" y="936"/>
                    </a:moveTo>
                    <a:cubicBezTo>
                      <a:pt x="1222" y="836"/>
                      <a:pt x="1371" y="388"/>
                      <a:pt x="985" y="252"/>
                    </a:cubicBezTo>
                    <a:cubicBezTo>
                      <a:pt x="471" y="122"/>
                      <a:pt x="116" y="637"/>
                      <a:pt x="116" y="637"/>
                    </a:cubicBezTo>
                    <a:cubicBezTo>
                      <a:pt x="116" y="637"/>
                      <a:pt x="116" y="637"/>
                      <a:pt x="0" y="603"/>
                    </a:cubicBezTo>
                    <a:cubicBezTo>
                      <a:pt x="272" y="215"/>
                      <a:pt x="727" y="0"/>
                      <a:pt x="1077" y="63"/>
                    </a:cubicBezTo>
                    <a:cubicBezTo>
                      <a:pt x="1416" y="123"/>
                      <a:pt x="1678" y="452"/>
                      <a:pt x="1422" y="1010"/>
                    </a:cubicBezTo>
                    <a:cubicBezTo>
                      <a:pt x="1357" y="994"/>
                      <a:pt x="1209" y="950"/>
                      <a:pt x="1162" y="936"/>
                    </a:cubicBezTo>
                    <a:close/>
                  </a:path>
                </a:pathLst>
              </a:custGeom>
              <a:solidFill>
                <a:srgbClr val="B4B4B4">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867" name="Freeform 49"/>
              <p:cNvSpPr>
                <a:spLocks/>
              </p:cNvSpPr>
              <p:nvPr/>
            </p:nvSpPr>
            <p:spPr bwMode="auto">
              <a:xfrm>
                <a:off x="2605" y="3056"/>
                <a:ext cx="2521" cy="618"/>
              </a:xfrm>
              <a:custGeom>
                <a:avLst/>
                <a:gdLst>
                  <a:gd name="T0" fmla="*/ 3912 w 1781"/>
                  <a:gd name="T1" fmla="*/ 1 h 1235"/>
                  <a:gd name="T2" fmla="*/ 4899 w 1781"/>
                  <a:gd name="T3" fmla="*/ 13 h 1235"/>
                  <a:gd name="T4" fmla="*/ 12253 w 1781"/>
                  <a:gd name="T5" fmla="*/ 6 h 1235"/>
                  <a:gd name="T6" fmla="*/ 14322 w 1781"/>
                  <a:gd name="T7" fmla="*/ 7 h 1235"/>
                  <a:gd name="T8" fmla="*/ 3636 w 1781"/>
                  <a:gd name="T9" fmla="*/ 16 h 1235"/>
                  <a:gd name="T10" fmla="*/ 2995 w 1781"/>
                  <a:gd name="T11" fmla="*/ 0 h 1235"/>
                  <a:gd name="T12" fmla="*/ 3912 w 1781"/>
                  <a:gd name="T13" fmla="*/ 1 h 1235"/>
                  <a:gd name="T14" fmla="*/ 0 60000 65536"/>
                  <a:gd name="T15" fmla="*/ 0 60000 65536"/>
                  <a:gd name="T16" fmla="*/ 0 60000 65536"/>
                  <a:gd name="T17" fmla="*/ 0 60000 65536"/>
                  <a:gd name="T18" fmla="*/ 0 60000 65536"/>
                  <a:gd name="T19" fmla="*/ 0 60000 65536"/>
                  <a:gd name="T20" fmla="*/ 0 60000 65536"/>
                  <a:gd name="T21" fmla="*/ 0 w 1781"/>
                  <a:gd name="T22" fmla="*/ 0 h 1235"/>
                  <a:gd name="T23" fmla="*/ 1781 w 1781"/>
                  <a:gd name="T24" fmla="*/ 1235 h 12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81" h="1235">
                    <a:moveTo>
                      <a:pt x="487" y="36"/>
                    </a:moveTo>
                    <a:cubicBezTo>
                      <a:pt x="412" y="169"/>
                      <a:pt x="208" y="597"/>
                      <a:pt x="609" y="785"/>
                    </a:cubicBezTo>
                    <a:cubicBezTo>
                      <a:pt x="830" y="873"/>
                      <a:pt x="1204" y="807"/>
                      <a:pt x="1523" y="363"/>
                    </a:cubicBezTo>
                    <a:cubicBezTo>
                      <a:pt x="1586" y="379"/>
                      <a:pt x="1709" y="419"/>
                      <a:pt x="1781" y="444"/>
                    </a:cubicBezTo>
                    <a:cubicBezTo>
                      <a:pt x="1502" y="949"/>
                      <a:pt x="806" y="1235"/>
                      <a:pt x="452" y="998"/>
                    </a:cubicBezTo>
                    <a:cubicBezTo>
                      <a:pt x="0" y="701"/>
                      <a:pt x="278" y="135"/>
                      <a:pt x="372" y="0"/>
                    </a:cubicBezTo>
                    <a:cubicBezTo>
                      <a:pt x="430" y="17"/>
                      <a:pt x="411" y="11"/>
                      <a:pt x="487" y="36"/>
                    </a:cubicBezTo>
                    <a:close/>
                  </a:path>
                </a:pathLst>
              </a:custGeom>
              <a:solidFill>
                <a:srgbClr val="B4B4B4">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35856" name="Group 80"/>
            <p:cNvGrpSpPr>
              <a:grpSpLocks/>
            </p:cNvGrpSpPr>
            <p:nvPr/>
          </p:nvGrpSpPr>
          <p:grpSpPr bwMode="auto">
            <a:xfrm>
              <a:off x="7" y="2011"/>
              <a:ext cx="2663" cy="1818"/>
              <a:chOff x="7" y="1943"/>
              <a:chExt cx="2663" cy="1818"/>
            </a:xfrm>
          </p:grpSpPr>
          <p:sp>
            <p:nvSpPr>
              <p:cNvPr id="35863" name="Freeform 51"/>
              <p:cNvSpPr>
                <a:spLocks/>
              </p:cNvSpPr>
              <p:nvPr/>
            </p:nvSpPr>
            <p:spPr bwMode="auto">
              <a:xfrm>
                <a:off x="7" y="1943"/>
                <a:ext cx="2599" cy="1803"/>
              </a:xfrm>
              <a:custGeom>
                <a:avLst/>
                <a:gdLst>
                  <a:gd name="T0" fmla="*/ 4708 w 1781"/>
                  <a:gd name="T1" fmla="*/ 349 h 1235"/>
                  <a:gd name="T2" fmla="*/ 5882 w 1781"/>
                  <a:gd name="T3" fmla="*/ 7599 h 1235"/>
                  <a:gd name="T4" fmla="*/ 14711 w 1781"/>
                  <a:gd name="T5" fmla="*/ 3517 h 1235"/>
                  <a:gd name="T6" fmla="*/ 17201 w 1781"/>
                  <a:gd name="T7" fmla="*/ 4297 h 1235"/>
                  <a:gd name="T8" fmla="*/ 4366 w 1781"/>
                  <a:gd name="T9" fmla="*/ 9662 h 1235"/>
                  <a:gd name="T10" fmla="*/ 3593 w 1781"/>
                  <a:gd name="T11" fmla="*/ 0 h 1235"/>
                  <a:gd name="T12" fmla="*/ 4708 w 1781"/>
                  <a:gd name="T13" fmla="*/ 349 h 1235"/>
                  <a:gd name="T14" fmla="*/ 0 60000 65536"/>
                  <a:gd name="T15" fmla="*/ 0 60000 65536"/>
                  <a:gd name="T16" fmla="*/ 0 60000 65536"/>
                  <a:gd name="T17" fmla="*/ 0 60000 65536"/>
                  <a:gd name="T18" fmla="*/ 0 60000 65536"/>
                  <a:gd name="T19" fmla="*/ 0 60000 65536"/>
                  <a:gd name="T20" fmla="*/ 0 60000 65536"/>
                  <a:gd name="T21" fmla="*/ 0 w 1781"/>
                  <a:gd name="T22" fmla="*/ 0 h 1235"/>
                  <a:gd name="T23" fmla="*/ 1781 w 1781"/>
                  <a:gd name="T24" fmla="*/ 1235 h 12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81" h="1235">
                    <a:moveTo>
                      <a:pt x="487" y="36"/>
                    </a:moveTo>
                    <a:cubicBezTo>
                      <a:pt x="412" y="169"/>
                      <a:pt x="208" y="597"/>
                      <a:pt x="609" y="785"/>
                    </a:cubicBezTo>
                    <a:cubicBezTo>
                      <a:pt x="830" y="873"/>
                      <a:pt x="1204" y="807"/>
                      <a:pt x="1523" y="363"/>
                    </a:cubicBezTo>
                    <a:cubicBezTo>
                      <a:pt x="1586" y="379"/>
                      <a:pt x="1709" y="419"/>
                      <a:pt x="1781" y="444"/>
                    </a:cubicBezTo>
                    <a:cubicBezTo>
                      <a:pt x="1502" y="949"/>
                      <a:pt x="806" y="1235"/>
                      <a:pt x="452" y="998"/>
                    </a:cubicBezTo>
                    <a:cubicBezTo>
                      <a:pt x="0" y="701"/>
                      <a:pt x="278" y="135"/>
                      <a:pt x="372" y="0"/>
                    </a:cubicBezTo>
                    <a:cubicBezTo>
                      <a:pt x="430" y="17"/>
                      <a:pt x="411" y="11"/>
                      <a:pt x="487" y="36"/>
                    </a:cubicBezTo>
                    <a:close/>
                  </a:path>
                </a:pathLst>
              </a:custGeom>
              <a:gradFill rotWithShape="1">
                <a:gsLst>
                  <a:gs pos="0">
                    <a:srgbClr val="717171"/>
                  </a:gs>
                  <a:gs pos="50000">
                    <a:srgbClr val="F6F6F6"/>
                  </a:gs>
                  <a:gs pos="100000">
                    <a:srgbClr val="71717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864" name="Freeform 52"/>
              <p:cNvSpPr>
                <a:spLocks/>
              </p:cNvSpPr>
              <p:nvPr/>
            </p:nvSpPr>
            <p:spPr bwMode="auto">
              <a:xfrm>
                <a:off x="755" y="2589"/>
                <a:ext cx="1915" cy="1172"/>
              </a:xfrm>
              <a:custGeom>
                <a:avLst/>
                <a:gdLst>
                  <a:gd name="T0" fmla="*/ 0 w 1312"/>
                  <a:gd name="T1" fmla="*/ 5697 h 803"/>
                  <a:gd name="T2" fmla="*/ 9568 w 1312"/>
                  <a:gd name="T3" fmla="*/ 3240 h 803"/>
                  <a:gd name="T4" fmla="*/ 12248 w 1312"/>
                  <a:gd name="T5" fmla="*/ 0 h 803"/>
                  <a:gd name="T6" fmla="*/ 12687 w 1312"/>
                  <a:gd name="T7" fmla="*/ 609 h 803"/>
                  <a:gd name="T8" fmla="*/ 3869 w 1312"/>
                  <a:gd name="T9" fmla="*/ 6556 h 803"/>
                  <a:gd name="T10" fmla="*/ 0 w 1312"/>
                  <a:gd name="T11" fmla="*/ 5697 h 803"/>
                  <a:gd name="T12" fmla="*/ 0 60000 65536"/>
                  <a:gd name="T13" fmla="*/ 0 60000 65536"/>
                  <a:gd name="T14" fmla="*/ 0 60000 65536"/>
                  <a:gd name="T15" fmla="*/ 0 60000 65536"/>
                  <a:gd name="T16" fmla="*/ 0 60000 65536"/>
                  <a:gd name="T17" fmla="*/ 0 60000 65536"/>
                  <a:gd name="T18" fmla="*/ 0 w 1312"/>
                  <a:gd name="T19" fmla="*/ 0 h 803"/>
                  <a:gd name="T20" fmla="*/ 1312 w 1312"/>
                  <a:gd name="T21" fmla="*/ 803 h 803"/>
                </a:gdLst>
                <a:ahLst/>
                <a:cxnLst>
                  <a:cxn ang="T12">
                    <a:pos x="T0" y="T1"/>
                  </a:cxn>
                  <a:cxn ang="T13">
                    <a:pos x="T2" y="T3"/>
                  </a:cxn>
                  <a:cxn ang="T14">
                    <a:pos x="T4" y="T5"/>
                  </a:cxn>
                  <a:cxn ang="T15">
                    <a:pos x="T6" y="T7"/>
                  </a:cxn>
                  <a:cxn ang="T16">
                    <a:pos x="T8" y="T9"/>
                  </a:cxn>
                  <a:cxn ang="T17">
                    <a:pos x="T10" y="T11"/>
                  </a:cxn>
                </a:cxnLst>
                <a:rect l="T18" t="T19" r="T20" b="T21"/>
                <a:pathLst>
                  <a:path w="1312" h="803">
                    <a:moveTo>
                      <a:pt x="0" y="589"/>
                    </a:moveTo>
                    <a:cubicBezTo>
                      <a:pt x="0" y="589"/>
                      <a:pt x="399" y="803"/>
                      <a:pt x="989" y="335"/>
                    </a:cubicBezTo>
                    <a:cubicBezTo>
                      <a:pt x="1163" y="189"/>
                      <a:pt x="1267" y="0"/>
                      <a:pt x="1267" y="0"/>
                    </a:cubicBezTo>
                    <a:cubicBezTo>
                      <a:pt x="1312" y="63"/>
                      <a:pt x="1312" y="63"/>
                      <a:pt x="1312" y="63"/>
                    </a:cubicBezTo>
                    <a:cubicBezTo>
                      <a:pt x="1312" y="63"/>
                      <a:pt x="999" y="633"/>
                      <a:pt x="400" y="678"/>
                    </a:cubicBezTo>
                    <a:cubicBezTo>
                      <a:pt x="148" y="694"/>
                      <a:pt x="0" y="589"/>
                      <a:pt x="0" y="589"/>
                    </a:cubicBezTo>
                    <a:close/>
                  </a:path>
                </a:pathLst>
              </a:custGeom>
              <a:gradFill rotWithShape="1">
                <a:gsLst>
                  <a:gs pos="0">
                    <a:srgbClr val="C1C1C1"/>
                  </a:gs>
                  <a:gs pos="50000">
                    <a:srgbClr val="565656"/>
                  </a:gs>
                  <a:gs pos="100000">
                    <a:srgbClr val="C1C1C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865" name="Freeform 53"/>
              <p:cNvSpPr>
                <a:spLocks/>
              </p:cNvSpPr>
              <p:nvPr/>
            </p:nvSpPr>
            <p:spPr bwMode="auto">
              <a:xfrm>
                <a:off x="419" y="1996"/>
                <a:ext cx="389" cy="1042"/>
              </a:xfrm>
              <a:custGeom>
                <a:avLst/>
                <a:gdLst>
                  <a:gd name="T0" fmla="*/ 1964 w 267"/>
                  <a:gd name="T1" fmla="*/ 0 h 714"/>
                  <a:gd name="T2" fmla="*/ 2496 w 267"/>
                  <a:gd name="T3" fmla="*/ 486 h 714"/>
                  <a:gd name="T4" fmla="*/ 2526 w 267"/>
                  <a:gd name="T5" fmla="*/ 6900 h 714"/>
                  <a:gd name="T6" fmla="*/ 835 w 267"/>
                  <a:gd name="T7" fmla="*/ 3505 h 714"/>
                  <a:gd name="T8" fmla="*/ 1964 w 267"/>
                  <a:gd name="T9" fmla="*/ 0 h 714"/>
                  <a:gd name="T10" fmla="*/ 0 60000 65536"/>
                  <a:gd name="T11" fmla="*/ 0 60000 65536"/>
                  <a:gd name="T12" fmla="*/ 0 60000 65536"/>
                  <a:gd name="T13" fmla="*/ 0 60000 65536"/>
                  <a:gd name="T14" fmla="*/ 0 60000 65536"/>
                  <a:gd name="T15" fmla="*/ 0 w 267"/>
                  <a:gd name="T16" fmla="*/ 0 h 714"/>
                  <a:gd name="T17" fmla="*/ 267 w 267"/>
                  <a:gd name="T18" fmla="*/ 714 h 714"/>
                </a:gdLst>
                <a:ahLst/>
                <a:cxnLst>
                  <a:cxn ang="T10">
                    <a:pos x="T0" y="T1"/>
                  </a:cxn>
                  <a:cxn ang="T11">
                    <a:pos x="T2" y="T3"/>
                  </a:cxn>
                  <a:cxn ang="T12">
                    <a:pos x="T4" y="T5"/>
                  </a:cxn>
                  <a:cxn ang="T13">
                    <a:pos x="T6" y="T7"/>
                  </a:cxn>
                  <a:cxn ang="T14">
                    <a:pos x="T8" y="T9"/>
                  </a:cxn>
                </a:cxnLst>
                <a:rect l="T15" t="T16" r="T17" b="T18"/>
                <a:pathLst>
                  <a:path w="267" h="714">
                    <a:moveTo>
                      <a:pt x="205" y="0"/>
                    </a:moveTo>
                    <a:cubicBezTo>
                      <a:pt x="205" y="0"/>
                      <a:pt x="254" y="45"/>
                      <a:pt x="261" y="50"/>
                    </a:cubicBezTo>
                    <a:cubicBezTo>
                      <a:pt x="267" y="61"/>
                      <a:pt x="0" y="424"/>
                      <a:pt x="264" y="714"/>
                    </a:cubicBezTo>
                    <a:cubicBezTo>
                      <a:pt x="69" y="593"/>
                      <a:pt x="85" y="409"/>
                      <a:pt x="87" y="363"/>
                    </a:cubicBezTo>
                    <a:cubicBezTo>
                      <a:pt x="88" y="197"/>
                      <a:pt x="205" y="0"/>
                      <a:pt x="205" y="0"/>
                    </a:cubicBezTo>
                    <a:close/>
                  </a:path>
                </a:pathLst>
              </a:custGeom>
              <a:gradFill rotWithShape="1">
                <a:gsLst>
                  <a:gs pos="0">
                    <a:srgbClr val="A3A3A3"/>
                  </a:gs>
                  <a:gs pos="50000">
                    <a:srgbClr val="525252"/>
                  </a:gs>
                  <a:gs pos="100000">
                    <a:srgbClr val="A3A3A3"/>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35857" name="Group 79"/>
            <p:cNvGrpSpPr>
              <a:grpSpLocks/>
            </p:cNvGrpSpPr>
            <p:nvPr/>
          </p:nvGrpSpPr>
          <p:grpSpPr bwMode="auto">
            <a:xfrm>
              <a:off x="606" y="1078"/>
              <a:ext cx="2451" cy="1570"/>
              <a:chOff x="606" y="1010"/>
              <a:chExt cx="2451" cy="1570"/>
            </a:xfrm>
          </p:grpSpPr>
          <p:sp>
            <p:nvSpPr>
              <p:cNvPr id="9" name="Freeform 55"/>
              <p:cNvSpPr>
                <a:spLocks/>
              </p:cNvSpPr>
              <p:nvPr/>
            </p:nvSpPr>
            <p:spPr bwMode="auto">
              <a:xfrm>
                <a:off x="606" y="1010"/>
                <a:ext cx="2451" cy="1473"/>
              </a:xfrm>
              <a:custGeom>
                <a:avLst/>
                <a:gdLst>
                  <a:gd name="T0" fmla="*/ 2479 w 1678"/>
                  <a:gd name="T1" fmla="*/ 1991 h 1010"/>
                  <a:gd name="T2" fmla="*/ 2102 w 1678"/>
                  <a:gd name="T3" fmla="*/ 537 h 1010"/>
                  <a:gd name="T4" fmla="*/ 247 w 1678"/>
                  <a:gd name="T5" fmla="*/ 1355 h 1010"/>
                  <a:gd name="T6" fmla="*/ 0 w 1678"/>
                  <a:gd name="T7" fmla="*/ 1282 h 1010"/>
                  <a:gd name="T8" fmla="*/ 2298 w 1678"/>
                  <a:gd name="T9" fmla="*/ 134 h 1010"/>
                  <a:gd name="T10" fmla="*/ 3034 w 1678"/>
                  <a:gd name="T11" fmla="*/ 2148 h 1010"/>
                  <a:gd name="T12" fmla="*/ 2479 w 1678"/>
                  <a:gd name="T13" fmla="*/ 1991 h 1010"/>
                  <a:gd name="T14" fmla="*/ 0 60000 65536"/>
                  <a:gd name="T15" fmla="*/ 0 60000 65536"/>
                  <a:gd name="T16" fmla="*/ 0 60000 65536"/>
                  <a:gd name="T17" fmla="*/ 0 60000 65536"/>
                  <a:gd name="T18" fmla="*/ 0 60000 65536"/>
                  <a:gd name="T19" fmla="*/ 0 60000 65536"/>
                  <a:gd name="T20" fmla="*/ 0 60000 65536"/>
                  <a:gd name="T21" fmla="*/ 0 w 1678"/>
                  <a:gd name="T22" fmla="*/ 0 h 1010"/>
                  <a:gd name="T23" fmla="*/ 1678 w 1678"/>
                  <a:gd name="T24" fmla="*/ 1010 h 10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78" h="1010">
                    <a:moveTo>
                      <a:pt x="1162" y="936"/>
                    </a:moveTo>
                    <a:cubicBezTo>
                      <a:pt x="1222" y="836"/>
                      <a:pt x="1371" y="388"/>
                      <a:pt x="985" y="252"/>
                    </a:cubicBezTo>
                    <a:cubicBezTo>
                      <a:pt x="471" y="122"/>
                      <a:pt x="116" y="637"/>
                      <a:pt x="116" y="637"/>
                    </a:cubicBezTo>
                    <a:cubicBezTo>
                      <a:pt x="116" y="637"/>
                      <a:pt x="116" y="637"/>
                      <a:pt x="0" y="603"/>
                    </a:cubicBezTo>
                    <a:cubicBezTo>
                      <a:pt x="272" y="215"/>
                      <a:pt x="727" y="0"/>
                      <a:pt x="1077" y="63"/>
                    </a:cubicBezTo>
                    <a:cubicBezTo>
                      <a:pt x="1416" y="123"/>
                      <a:pt x="1678" y="452"/>
                      <a:pt x="1422" y="1010"/>
                    </a:cubicBezTo>
                    <a:cubicBezTo>
                      <a:pt x="1357" y="994"/>
                      <a:pt x="1209" y="950"/>
                      <a:pt x="1162" y="936"/>
                    </a:cubicBezTo>
                    <a:close/>
                  </a:path>
                </a:pathLst>
              </a:custGeom>
              <a:gradFill rotWithShape="1">
                <a:gsLst>
                  <a:gs pos="0">
                    <a:schemeClr val="bg2">
                      <a:lumMod val="50000"/>
                    </a:schemeClr>
                  </a:gs>
                  <a:gs pos="50000">
                    <a:srgbClr val="C4DBEE"/>
                  </a:gs>
                  <a:gs pos="100000">
                    <a:srgbClr val="0061B3"/>
                  </a:gs>
                </a:gsLst>
                <a:lin ang="0" scaled="1"/>
              </a:gradFill>
              <a:ln w="9525">
                <a:noFill/>
                <a:round/>
                <a:headEnd/>
                <a:tailEnd/>
              </a:ln>
            </p:spPr>
            <p:txBody>
              <a:bodyPr/>
              <a:lstStyle/>
              <a:p>
                <a:pPr>
                  <a:defRPr/>
                </a:pPr>
                <a:endParaRPr lang="en-GB" dirty="0">
                  <a:solidFill>
                    <a:srgbClr val="000000"/>
                  </a:solidFill>
                </a:endParaRPr>
              </a:p>
            </p:txBody>
          </p:sp>
          <p:sp>
            <p:nvSpPr>
              <p:cNvPr id="35859" name="Freeform 56"/>
              <p:cNvSpPr>
                <a:spLocks/>
              </p:cNvSpPr>
              <p:nvPr/>
            </p:nvSpPr>
            <p:spPr bwMode="auto">
              <a:xfrm>
                <a:off x="2683" y="1564"/>
                <a:ext cx="261" cy="1016"/>
              </a:xfrm>
              <a:custGeom>
                <a:avLst/>
                <a:gdLst>
                  <a:gd name="T0" fmla="*/ 0 w 179"/>
                  <a:gd name="T1" fmla="*/ 6096 h 696"/>
                  <a:gd name="T2" fmla="*/ 404 w 179"/>
                  <a:gd name="T3" fmla="*/ 6734 h 696"/>
                  <a:gd name="T4" fmla="*/ 1340 w 179"/>
                  <a:gd name="T5" fmla="*/ 3049 h 696"/>
                  <a:gd name="T6" fmla="*/ 878 w 179"/>
                  <a:gd name="T7" fmla="*/ 609 h 696"/>
                  <a:gd name="T8" fmla="*/ 614 w 179"/>
                  <a:gd name="T9" fmla="*/ 0 h 696"/>
                  <a:gd name="T10" fmla="*/ 0 w 179"/>
                  <a:gd name="T11" fmla="*/ 6096 h 696"/>
                  <a:gd name="T12" fmla="*/ 0 60000 65536"/>
                  <a:gd name="T13" fmla="*/ 0 60000 65536"/>
                  <a:gd name="T14" fmla="*/ 0 60000 65536"/>
                  <a:gd name="T15" fmla="*/ 0 60000 65536"/>
                  <a:gd name="T16" fmla="*/ 0 60000 65536"/>
                  <a:gd name="T17" fmla="*/ 0 60000 65536"/>
                  <a:gd name="T18" fmla="*/ 0 w 179"/>
                  <a:gd name="T19" fmla="*/ 0 h 696"/>
                  <a:gd name="T20" fmla="*/ 179 w 179"/>
                  <a:gd name="T21" fmla="*/ 696 h 696"/>
                </a:gdLst>
                <a:ahLst/>
                <a:cxnLst>
                  <a:cxn ang="T12">
                    <a:pos x="T0" y="T1"/>
                  </a:cxn>
                  <a:cxn ang="T13">
                    <a:pos x="T2" y="T3"/>
                  </a:cxn>
                  <a:cxn ang="T14">
                    <a:pos x="T4" y="T5"/>
                  </a:cxn>
                  <a:cxn ang="T15">
                    <a:pos x="T6" y="T7"/>
                  </a:cxn>
                  <a:cxn ang="T16">
                    <a:pos x="T8" y="T9"/>
                  </a:cxn>
                  <a:cxn ang="T17">
                    <a:pos x="T10" y="T11"/>
                  </a:cxn>
                </a:cxnLst>
                <a:rect l="T18" t="T19" r="T20" b="T21"/>
                <a:pathLst>
                  <a:path w="179" h="696">
                    <a:moveTo>
                      <a:pt x="0" y="630"/>
                    </a:moveTo>
                    <a:cubicBezTo>
                      <a:pt x="19" y="659"/>
                      <a:pt x="42" y="696"/>
                      <a:pt x="42" y="696"/>
                    </a:cubicBezTo>
                    <a:cubicBezTo>
                      <a:pt x="42" y="696"/>
                      <a:pt x="134" y="518"/>
                      <a:pt x="139" y="315"/>
                    </a:cubicBezTo>
                    <a:cubicBezTo>
                      <a:pt x="146" y="172"/>
                      <a:pt x="91" y="63"/>
                      <a:pt x="91" y="63"/>
                    </a:cubicBezTo>
                    <a:cubicBezTo>
                      <a:pt x="64" y="0"/>
                      <a:pt x="64" y="0"/>
                      <a:pt x="64" y="0"/>
                    </a:cubicBezTo>
                    <a:cubicBezTo>
                      <a:pt x="64" y="0"/>
                      <a:pt x="179" y="245"/>
                      <a:pt x="0" y="630"/>
                    </a:cubicBezTo>
                    <a:close/>
                  </a:path>
                </a:pathLst>
              </a:custGeom>
              <a:gradFill rotWithShape="1">
                <a:gsLst>
                  <a:gs pos="0">
                    <a:srgbClr val="0061B3"/>
                  </a:gs>
                  <a:gs pos="50000">
                    <a:srgbClr val="003D70"/>
                  </a:gs>
                  <a:gs pos="100000">
                    <a:srgbClr val="0061B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860" name="Freeform 57"/>
              <p:cNvSpPr>
                <a:spLocks/>
              </p:cNvSpPr>
              <p:nvPr/>
            </p:nvSpPr>
            <p:spPr bwMode="auto">
              <a:xfrm>
                <a:off x="775" y="1187"/>
                <a:ext cx="1606" cy="826"/>
              </a:xfrm>
              <a:custGeom>
                <a:avLst/>
                <a:gdLst>
                  <a:gd name="T0" fmla="*/ 8418 w 1100"/>
                  <a:gd name="T1" fmla="*/ 1269 h 565"/>
                  <a:gd name="T2" fmla="*/ 0 w 1100"/>
                  <a:gd name="T3" fmla="*/ 5031 h 565"/>
                  <a:gd name="T4" fmla="*/ 523 w 1100"/>
                  <a:gd name="T5" fmla="*/ 5519 h 565"/>
                  <a:gd name="T6" fmla="*/ 8383 w 1100"/>
                  <a:gd name="T7" fmla="*/ 1819 h 565"/>
                  <a:gd name="T8" fmla="*/ 10657 w 1100"/>
                  <a:gd name="T9" fmla="*/ 3383 h 565"/>
                  <a:gd name="T10" fmla="*/ 8418 w 1100"/>
                  <a:gd name="T11" fmla="*/ 1269 h 565"/>
                  <a:gd name="T12" fmla="*/ 0 60000 65536"/>
                  <a:gd name="T13" fmla="*/ 0 60000 65536"/>
                  <a:gd name="T14" fmla="*/ 0 60000 65536"/>
                  <a:gd name="T15" fmla="*/ 0 60000 65536"/>
                  <a:gd name="T16" fmla="*/ 0 60000 65536"/>
                  <a:gd name="T17" fmla="*/ 0 60000 65536"/>
                  <a:gd name="T18" fmla="*/ 0 w 1100"/>
                  <a:gd name="T19" fmla="*/ 0 h 565"/>
                  <a:gd name="T20" fmla="*/ 1100 w 1100"/>
                  <a:gd name="T21" fmla="*/ 565 h 565"/>
                </a:gdLst>
                <a:ahLst/>
                <a:cxnLst>
                  <a:cxn ang="T12">
                    <a:pos x="T0" y="T1"/>
                  </a:cxn>
                  <a:cxn ang="T13">
                    <a:pos x="T2" y="T3"/>
                  </a:cxn>
                  <a:cxn ang="T14">
                    <a:pos x="T4" y="T5"/>
                  </a:cxn>
                  <a:cxn ang="T15">
                    <a:pos x="T6" y="T7"/>
                  </a:cxn>
                  <a:cxn ang="T16">
                    <a:pos x="T8" y="T9"/>
                  </a:cxn>
                  <a:cxn ang="T17">
                    <a:pos x="T10" y="T11"/>
                  </a:cxn>
                </a:cxnLst>
                <a:rect l="T18" t="T19" r="T20" b="T21"/>
                <a:pathLst>
                  <a:path w="1100" h="565">
                    <a:moveTo>
                      <a:pt x="869" y="130"/>
                    </a:moveTo>
                    <a:cubicBezTo>
                      <a:pt x="355" y="0"/>
                      <a:pt x="0" y="515"/>
                      <a:pt x="0" y="515"/>
                    </a:cubicBezTo>
                    <a:cubicBezTo>
                      <a:pt x="0" y="515"/>
                      <a:pt x="0" y="515"/>
                      <a:pt x="54" y="565"/>
                    </a:cubicBezTo>
                    <a:cubicBezTo>
                      <a:pt x="279" y="285"/>
                      <a:pt x="580" y="120"/>
                      <a:pt x="866" y="186"/>
                    </a:cubicBezTo>
                    <a:cubicBezTo>
                      <a:pt x="1050" y="226"/>
                      <a:pt x="1100" y="347"/>
                      <a:pt x="1100" y="347"/>
                    </a:cubicBezTo>
                    <a:cubicBezTo>
                      <a:pt x="1084" y="303"/>
                      <a:pt x="1043" y="192"/>
                      <a:pt x="869" y="130"/>
                    </a:cubicBezTo>
                    <a:close/>
                  </a:path>
                </a:pathLst>
              </a:custGeom>
              <a:gradFill rotWithShape="1">
                <a:gsLst>
                  <a:gs pos="0">
                    <a:srgbClr val="0061B3"/>
                  </a:gs>
                  <a:gs pos="50000">
                    <a:srgbClr val="003D70"/>
                  </a:gs>
                  <a:gs pos="100000">
                    <a:srgbClr val="0061B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861" name="Freeform 58"/>
              <p:cNvSpPr>
                <a:spLocks/>
              </p:cNvSpPr>
              <p:nvPr/>
            </p:nvSpPr>
            <p:spPr bwMode="auto">
              <a:xfrm>
                <a:off x="2303" y="2376"/>
                <a:ext cx="440" cy="204"/>
              </a:xfrm>
              <a:custGeom>
                <a:avLst/>
                <a:gdLst>
                  <a:gd name="T0" fmla="*/ 0 w 469"/>
                  <a:gd name="T1" fmla="*/ 0 h 218"/>
                  <a:gd name="T2" fmla="*/ 276 w 469"/>
                  <a:gd name="T3" fmla="*/ 78 h 218"/>
                  <a:gd name="T4" fmla="*/ 320 w 469"/>
                  <a:gd name="T5" fmla="*/ 147 h 218"/>
                  <a:gd name="T6" fmla="*/ 50 w 469"/>
                  <a:gd name="T7" fmla="*/ 67 h 218"/>
                  <a:gd name="T8" fmla="*/ 0 w 469"/>
                  <a:gd name="T9" fmla="*/ 0 h 218"/>
                  <a:gd name="T10" fmla="*/ 0 60000 65536"/>
                  <a:gd name="T11" fmla="*/ 0 60000 65536"/>
                  <a:gd name="T12" fmla="*/ 0 60000 65536"/>
                  <a:gd name="T13" fmla="*/ 0 60000 65536"/>
                  <a:gd name="T14" fmla="*/ 0 60000 65536"/>
                  <a:gd name="T15" fmla="*/ 0 w 469"/>
                  <a:gd name="T16" fmla="*/ 0 h 218"/>
                  <a:gd name="T17" fmla="*/ 469 w 469"/>
                  <a:gd name="T18" fmla="*/ 218 h 218"/>
                </a:gdLst>
                <a:ahLst/>
                <a:cxnLst>
                  <a:cxn ang="T10">
                    <a:pos x="T0" y="T1"/>
                  </a:cxn>
                  <a:cxn ang="T11">
                    <a:pos x="T2" y="T3"/>
                  </a:cxn>
                  <a:cxn ang="T12">
                    <a:pos x="T4" y="T5"/>
                  </a:cxn>
                  <a:cxn ang="T13">
                    <a:pos x="T6" y="T7"/>
                  </a:cxn>
                  <a:cxn ang="T14">
                    <a:pos x="T8" y="T9"/>
                  </a:cxn>
                </a:cxnLst>
                <a:rect l="T15" t="T16" r="T17" b="T18"/>
                <a:pathLst>
                  <a:path w="469" h="218">
                    <a:moveTo>
                      <a:pt x="0" y="0"/>
                    </a:moveTo>
                    <a:lnTo>
                      <a:pt x="404" y="115"/>
                    </a:lnTo>
                    <a:lnTo>
                      <a:pt x="469" y="218"/>
                    </a:lnTo>
                    <a:lnTo>
                      <a:pt x="73" y="100"/>
                    </a:lnTo>
                    <a:lnTo>
                      <a:pt x="0" y="0"/>
                    </a:lnTo>
                    <a:close/>
                  </a:path>
                </a:pathLst>
              </a:custGeom>
              <a:solidFill>
                <a:srgbClr val="27588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5862" name="Freeform 59"/>
              <p:cNvSpPr>
                <a:spLocks/>
              </p:cNvSpPr>
              <p:nvPr/>
            </p:nvSpPr>
            <p:spPr bwMode="auto">
              <a:xfrm>
                <a:off x="606" y="1890"/>
                <a:ext cx="249" cy="123"/>
              </a:xfrm>
              <a:custGeom>
                <a:avLst/>
                <a:gdLst>
                  <a:gd name="T0" fmla="*/ 126 w 264"/>
                  <a:gd name="T1" fmla="*/ 36 h 131"/>
                  <a:gd name="T2" fmla="*/ 186 w 264"/>
                  <a:gd name="T3" fmla="*/ 89 h 131"/>
                  <a:gd name="T4" fmla="*/ 58 w 264"/>
                  <a:gd name="T5" fmla="*/ 54 h 131"/>
                  <a:gd name="T6" fmla="*/ 0 w 264"/>
                  <a:gd name="T7" fmla="*/ 0 h 131"/>
                  <a:gd name="T8" fmla="*/ 126 w 264"/>
                  <a:gd name="T9" fmla="*/ 36 h 131"/>
                  <a:gd name="T10" fmla="*/ 0 60000 65536"/>
                  <a:gd name="T11" fmla="*/ 0 60000 65536"/>
                  <a:gd name="T12" fmla="*/ 0 60000 65536"/>
                  <a:gd name="T13" fmla="*/ 0 60000 65536"/>
                  <a:gd name="T14" fmla="*/ 0 60000 65536"/>
                  <a:gd name="T15" fmla="*/ 0 w 264"/>
                  <a:gd name="T16" fmla="*/ 0 h 131"/>
                  <a:gd name="T17" fmla="*/ 264 w 264"/>
                  <a:gd name="T18" fmla="*/ 131 h 131"/>
                </a:gdLst>
                <a:ahLst/>
                <a:cxnLst>
                  <a:cxn ang="T10">
                    <a:pos x="T0" y="T1"/>
                  </a:cxn>
                  <a:cxn ang="T11">
                    <a:pos x="T2" y="T3"/>
                  </a:cxn>
                  <a:cxn ang="T12">
                    <a:pos x="T4" y="T5"/>
                  </a:cxn>
                  <a:cxn ang="T13">
                    <a:pos x="T6" y="T7"/>
                  </a:cxn>
                  <a:cxn ang="T14">
                    <a:pos x="T8" y="T9"/>
                  </a:cxn>
                </a:cxnLst>
                <a:rect l="T15" t="T16" r="T17" b="T18"/>
                <a:pathLst>
                  <a:path w="264" h="131">
                    <a:moveTo>
                      <a:pt x="180" y="53"/>
                    </a:moveTo>
                    <a:lnTo>
                      <a:pt x="264" y="131"/>
                    </a:lnTo>
                    <a:lnTo>
                      <a:pt x="83" y="78"/>
                    </a:lnTo>
                    <a:lnTo>
                      <a:pt x="0" y="0"/>
                    </a:lnTo>
                    <a:lnTo>
                      <a:pt x="180" y="53"/>
                    </a:lnTo>
                    <a:close/>
                  </a:path>
                </a:pathLst>
              </a:custGeom>
              <a:solidFill>
                <a:srgbClr val="27588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sp>
        <p:nvSpPr>
          <p:cNvPr id="19" name="Line 29"/>
          <p:cNvSpPr>
            <a:spLocks noChangeShapeType="1"/>
          </p:cNvSpPr>
          <p:nvPr/>
        </p:nvSpPr>
        <p:spPr bwMode="auto">
          <a:xfrm rot="21307710" flipH="1">
            <a:off x="1674813" y="4178300"/>
            <a:ext cx="465137" cy="627063"/>
          </a:xfrm>
          <a:prstGeom prst="line">
            <a:avLst/>
          </a:prstGeom>
          <a:noFill/>
          <a:ln w="76200">
            <a:solidFill>
              <a:srgbClr val="777777"/>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0" name="Line 30"/>
          <p:cNvSpPr>
            <a:spLocks noChangeShapeType="1"/>
          </p:cNvSpPr>
          <p:nvPr/>
        </p:nvSpPr>
        <p:spPr bwMode="auto">
          <a:xfrm rot="21307710" flipV="1">
            <a:off x="2589213" y="2632075"/>
            <a:ext cx="392112" cy="584200"/>
          </a:xfrm>
          <a:prstGeom prst="line">
            <a:avLst/>
          </a:prstGeom>
          <a:noFill/>
          <a:ln w="76200">
            <a:solidFill>
              <a:srgbClr val="27588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1" name="Text Box 31"/>
          <p:cNvSpPr txBox="1">
            <a:spLocks noChangeArrowheads="1"/>
          </p:cNvSpPr>
          <p:nvPr/>
        </p:nvSpPr>
        <p:spPr bwMode="auto">
          <a:xfrm>
            <a:off x="1500188" y="3397250"/>
            <a:ext cx="1758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2800" b="1">
                <a:solidFill>
                  <a:srgbClr val="777777"/>
                </a:solidFill>
                <a:latin typeface="Agency FB" pitchFamily="34" charset="0"/>
              </a:rPr>
              <a:t>Zararlı Etken</a:t>
            </a:r>
            <a:endParaRPr lang="en-GB" altLang="tr-TR" sz="2800" b="1">
              <a:solidFill>
                <a:srgbClr val="777777"/>
              </a:solidFill>
              <a:latin typeface="Agency FB" pitchFamily="34" charset="0"/>
            </a:endParaRPr>
          </a:p>
        </p:txBody>
      </p:sp>
      <p:sp>
        <p:nvSpPr>
          <p:cNvPr id="35847"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tr-TR" sz="2000" b="1">
              <a:solidFill>
                <a:srgbClr val="000000"/>
              </a:solidFill>
              <a:latin typeface="Arial" panose="020B0604020202020204" pitchFamily="34" charset="0"/>
            </a:endParaRPr>
          </a:p>
        </p:txBody>
      </p:sp>
      <p:sp>
        <p:nvSpPr>
          <p:cNvPr id="23" name="Rectangle 55"/>
          <p:cNvSpPr>
            <a:spLocks noChangeArrowheads="1"/>
          </p:cNvSpPr>
          <p:nvPr/>
        </p:nvSpPr>
        <p:spPr bwMode="gray">
          <a:xfrm>
            <a:off x="5100638" y="1555750"/>
            <a:ext cx="3713162" cy="36036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0" hangingPunct="0">
              <a:spcBef>
                <a:spcPct val="0"/>
              </a:spcBef>
              <a:buFontTx/>
              <a:buNone/>
            </a:pPr>
            <a:r>
              <a:rPr lang="tr-TR" altLang="tr-TR" sz="2400" b="1">
                <a:solidFill>
                  <a:srgbClr val="FFFFFF"/>
                </a:solidFill>
              </a:rPr>
              <a:t>Kaç</a:t>
            </a:r>
            <a:endParaRPr lang="en-GB" altLang="tr-TR" sz="2400" b="1">
              <a:solidFill>
                <a:srgbClr val="FFFFFF"/>
              </a:solidFill>
            </a:endParaRPr>
          </a:p>
        </p:txBody>
      </p:sp>
      <p:sp>
        <p:nvSpPr>
          <p:cNvPr id="24" name="Rectangle 5"/>
          <p:cNvSpPr>
            <a:spLocks noChangeArrowheads="1"/>
          </p:cNvSpPr>
          <p:nvPr/>
        </p:nvSpPr>
        <p:spPr bwMode="gray">
          <a:xfrm>
            <a:off x="5100638" y="1916113"/>
            <a:ext cx="3713162" cy="1689100"/>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spcBef>
                <a:spcPct val="0"/>
              </a:spcBef>
              <a:spcAft>
                <a:spcPct val="20000"/>
              </a:spcAft>
              <a:buClr>
                <a:srgbClr val="292929"/>
              </a:buClr>
              <a:buFont typeface="Wingdings" panose="05000000000000000000" pitchFamily="2" charset="2"/>
              <a:buChar char="§"/>
            </a:pPr>
            <a:r>
              <a:rPr lang="tr-TR" altLang="tr-TR" sz="1800" i="1">
                <a:solidFill>
                  <a:srgbClr val="000000"/>
                </a:solidFill>
              </a:rPr>
              <a:t>Bilinç durumunda uyanıklık artar,</a:t>
            </a:r>
          </a:p>
          <a:p>
            <a:pPr>
              <a:lnSpc>
                <a:spcPct val="90000"/>
              </a:lnSpc>
              <a:spcBef>
                <a:spcPct val="0"/>
              </a:spcBef>
              <a:spcAft>
                <a:spcPct val="20000"/>
              </a:spcAft>
              <a:buClr>
                <a:srgbClr val="292929"/>
              </a:buClr>
              <a:buFont typeface="Wingdings" panose="05000000000000000000" pitchFamily="2" charset="2"/>
              <a:buChar char="§"/>
            </a:pPr>
            <a:r>
              <a:rPr lang="tr-TR" altLang="tr-TR" sz="1800" i="1">
                <a:solidFill>
                  <a:srgbClr val="000000"/>
                </a:solidFill>
              </a:rPr>
              <a:t>Kaygı düzeyi yükselir,</a:t>
            </a:r>
          </a:p>
          <a:p>
            <a:pPr>
              <a:lnSpc>
                <a:spcPct val="90000"/>
              </a:lnSpc>
              <a:spcBef>
                <a:spcPct val="0"/>
              </a:spcBef>
              <a:spcAft>
                <a:spcPct val="20000"/>
              </a:spcAft>
              <a:buClr>
                <a:srgbClr val="292929"/>
              </a:buClr>
              <a:buFont typeface="Wingdings" panose="05000000000000000000" pitchFamily="2" charset="2"/>
              <a:buChar char="§"/>
            </a:pPr>
            <a:r>
              <a:rPr lang="tr-TR" altLang="tr-TR" sz="1800" i="1">
                <a:solidFill>
                  <a:srgbClr val="000000"/>
                </a:solidFill>
              </a:rPr>
              <a:t>Sempatik aktivite artar,</a:t>
            </a:r>
          </a:p>
          <a:p>
            <a:pPr>
              <a:lnSpc>
                <a:spcPct val="90000"/>
              </a:lnSpc>
              <a:spcBef>
                <a:spcPct val="0"/>
              </a:spcBef>
              <a:spcAft>
                <a:spcPct val="20000"/>
              </a:spcAft>
              <a:buClr>
                <a:srgbClr val="292929"/>
              </a:buClr>
              <a:buFont typeface="Wingdings" panose="05000000000000000000" pitchFamily="2" charset="2"/>
              <a:buChar char="§"/>
            </a:pPr>
            <a:r>
              <a:rPr lang="tr-TR" altLang="tr-TR" sz="1800" i="1">
                <a:solidFill>
                  <a:srgbClr val="000000"/>
                </a:solidFill>
              </a:rPr>
              <a:t>Adrenalin düzeyi yükselir.</a:t>
            </a:r>
          </a:p>
          <a:p>
            <a:pPr>
              <a:lnSpc>
                <a:spcPct val="90000"/>
              </a:lnSpc>
              <a:spcBef>
                <a:spcPct val="0"/>
              </a:spcBef>
              <a:spcAft>
                <a:spcPct val="20000"/>
              </a:spcAft>
              <a:buClr>
                <a:srgbClr val="292929"/>
              </a:buClr>
              <a:buFont typeface="Wingdings" panose="05000000000000000000" pitchFamily="2" charset="2"/>
              <a:buChar char="§"/>
            </a:pPr>
            <a:endParaRPr lang="tr-TR" altLang="tr-TR" sz="1800" i="1">
              <a:solidFill>
                <a:srgbClr val="000000"/>
              </a:solidFill>
            </a:endParaRPr>
          </a:p>
        </p:txBody>
      </p:sp>
      <p:sp>
        <p:nvSpPr>
          <p:cNvPr id="25" name="Rectangle 58"/>
          <p:cNvSpPr>
            <a:spLocks noChangeArrowheads="1"/>
          </p:cNvSpPr>
          <p:nvPr/>
        </p:nvSpPr>
        <p:spPr bwMode="gray">
          <a:xfrm>
            <a:off x="5100638" y="3752850"/>
            <a:ext cx="3713162" cy="360363"/>
          </a:xfrm>
          <a:prstGeom prst="rect">
            <a:avLst/>
          </a:prstGeom>
          <a:gradFill rotWithShape="1">
            <a:gsLst>
              <a:gs pos="0">
                <a:srgbClr val="C6C7C8"/>
              </a:gs>
              <a:gs pos="100000">
                <a:srgbClr val="5C5C5D"/>
              </a:gs>
            </a:gsLst>
            <a:lin ang="5400000" scaled="1"/>
          </a:gradFill>
          <a:ln w="12700" algn="ctr">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0" hangingPunct="0">
              <a:spcBef>
                <a:spcPct val="0"/>
              </a:spcBef>
              <a:buFontTx/>
              <a:buNone/>
            </a:pPr>
            <a:r>
              <a:rPr lang="tr-TR" altLang="tr-TR" sz="2400" b="1">
                <a:solidFill>
                  <a:srgbClr val="FFFFFF"/>
                </a:solidFill>
              </a:rPr>
              <a:t>Savaş</a:t>
            </a:r>
            <a:endParaRPr lang="en-GB" altLang="tr-TR" sz="2400" b="1">
              <a:solidFill>
                <a:srgbClr val="FFFFFF"/>
              </a:solidFill>
            </a:endParaRPr>
          </a:p>
        </p:txBody>
      </p:sp>
      <p:sp>
        <p:nvSpPr>
          <p:cNvPr id="26" name="Rectangle 5"/>
          <p:cNvSpPr>
            <a:spLocks noChangeArrowheads="1"/>
          </p:cNvSpPr>
          <p:nvPr/>
        </p:nvSpPr>
        <p:spPr bwMode="gray">
          <a:xfrm>
            <a:off x="5100638" y="4113213"/>
            <a:ext cx="3713162" cy="1689100"/>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spcBef>
                <a:spcPct val="0"/>
              </a:spcBef>
              <a:spcAft>
                <a:spcPct val="20000"/>
              </a:spcAft>
              <a:buClr>
                <a:srgbClr val="292929"/>
              </a:buClr>
              <a:buFont typeface="Wingdings" panose="05000000000000000000" pitchFamily="2" charset="2"/>
              <a:buChar char="§"/>
            </a:pPr>
            <a:r>
              <a:rPr lang="tr-TR" altLang="tr-TR" sz="1800" i="1">
                <a:solidFill>
                  <a:srgbClr val="000000"/>
                </a:solidFill>
              </a:rPr>
              <a:t>Tehlike döneminde kaygı düzeyi artar,</a:t>
            </a:r>
          </a:p>
          <a:p>
            <a:pPr>
              <a:lnSpc>
                <a:spcPct val="90000"/>
              </a:lnSpc>
              <a:spcBef>
                <a:spcPct val="0"/>
              </a:spcBef>
              <a:spcAft>
                <a:spcPct val="20000"/>
              </a:spcAft>
              <a:buClr>
                <a:srgbClr val="292929"/>
              </a:buClr>
              <a:buFont typeface="Wingdings" panose="05000000000000000000" pitchFamily="2" charset="2"/>
              <a:buChar char="§"/>
            </a:pPr>
            <a:r>
              <a:rPr lang="tr-TR" altLang="tr-TR" sz="1800" i="1">
                <a:solidFill>
                  <a:srgbClr val="000000"/>
                </a:solidFill>
              </a:rPr>
              <a:t>Endişe, karamsarlık, öfke, korku, sinirlilik ve tedirginlik artar,</a:t>
            </a:r>
          </a:p>
          <a:p>
            <a:pPr>
              <a:lnSpc>
                <a:spcPct val="90000"/>
              </a:lnSpc>
              <a:spcBef>
                <a:spcPct val="0"/>
              </a:spcBef>
              <a:spcAft>
                <a:spcPct val="20000"/>
              </a:spcAft>
              <a:buClr>
                <a:srgbClr val="292929"/>
              </a:buClr>
              <a:buFont typeface="Wingdings" panose="05000000000000000000" pitchFamily="2" charset="2"/>
              <a:buChar char="§"/>
            </a:pPr>
            <a:r>
              <a:rPr lang="tr-TR" altLang="tr-TR" sz="1800" i="1">
                <a:solidFill>
                  <a:srgbClr val="000000"/>
                </a:solidFill>
              </a:rPr>
              <a:t>Bilişsel işlevler olumsuz yönde etkilenir.</a:t>
            </a:r>
          </a:p>
        </p:txBody>
      </p:sp>
      <p:sp>
        <p:nvSpPr>
          <p:cNvPr id="27" name="Rectangle 31"/>
          <p:cNvSpPr txBox="1">
            <a:spLocks noChangeArrowheads="1"/>
          </p:cNvSpPr>
          <p:nvPr/>
        </p:nvSpPr>
        <p:spPr bwMode="gray">
          <a:xfrm>
            <a:off x="0" y="176029"/>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ORGANİZMANIN STRESE CEVABI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pic>
        <p:nvPicPr>
          <p:cNvPr id="28" name="Picture 2" descr="C:\Users\ahmet\Desktop\Kurum tanıtımı\shield and sword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4950" y="4346575"/>
            <a:ext cx="1122363"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 descr="C:\Users\ahmet\Desktop\spring-jogger-follow-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4950" y="1890713"/>
            <a:ext cx="1301750"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Freeform 20"/>
          <p:cNvSpPr/>
          <p:nvPr/>
        </p:nvSpPr>
        <p:spPr bwMode="auto">
          <a:xfrm>
            <a:off x="-4358" y="836792"/>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31"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2"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3"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4"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5"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6"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37"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8"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9"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0"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1"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4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4"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5"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37730028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nodeType="afterGroup">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up)">
                                      <p:cBhvr>
                                        <p:cTn id="26" dur="200"/>
                                        <p:tgtEl>
                                          <p:spTgt spid="23"/>
                                        </p:tgtEl>
                                      </p:cBhvr>
                                    </p:animEffect>
                                  </p:childTnLst>
                                </p:cTn>
                              </p:par>
                            </p:childTnLst>
                          </p:cTn>
                        </p:par>
                        <p:par>
                          <p:cTn id="27" fill="hold" nodeType="afterGroup">
                            <p:stCondLst>
                              <p:cond delay="1200"/>
                            </p:stCondLst>
                            <p:childTnLst>
                              <p:par>
                                <p:cTn id="28" presetID="22" presetClass="entr" presetSubtype="1"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up)">
                                      <p:cBhvr>
                                        <p:cTn id="30" dur="200"/>
                                        <p:tgtEl>
                                          <p:spTgt spid="24"/>
                                        </p:tgtEl>
                                      </p:cBhvr>
                                    </p:animEffect>
                                  </p:childTnLst>
                                </p:cTn>
                              </p:par>
                            </p:childTnLst>
                          </p:cTn>
                        </p:par>
                        <p:par>
                          <p:cTn id="31" fill="hold" nodeType="afterGroup">
                            <p:stCondLst>
                              <p:cond delay="1400"/>
                            </p:stCondLst>
                            <p:childTnLst>
                              <p:par>
                                <p:cTn id="32" presetID="10" presetClass="entr" presetSubtype="0"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par>
                          <p:cTn id="35" fill="hold" nodeType="afterGroup">
                            <p:stCondLst>
                              <p:cond delay="1900"/>
                            </p:stCondLst>
                            <p:childTnLst>
                              <p:par>
                                <p:cTn id="36" presetID="22" presetClass="entr" presetSubtype="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up)">
                                      <p:cBhvr>
                                        <p:cTn id="38" dur="200"/>
                                        <p:tgtEl>
                                          <p:spTgt spid="25"/>
                                        </p:tgtEl>
                                      </p:cBhvr>
                                    </p:animEffect>
                                  </p:childTnLst>
                                </p:cTn>
                              </p:par>
                            </p:childTnLst>
                          </p:cTn>
                        </p:par>
                        <p:par>
                          <p:cTn id="39" fill="hold" nodeType="afterGroup">
                            <p:stCondLst>
                              <p:cond delay="2100"/>
                            </p:stCondLst>
                            <p:childTnLst>
                              <p:par>
                                <p:cTn id="40" presetID="22" presetClass="entr" presetSubtype="1"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up)">
                                      <p:cBhvr>
                                        <p:cTn id="42" dur="200"/>
                                        <p:tgtEl>
                                          <p:spTgt spid="26"/>
                                        </p:tgtEl>
                                      </p:cBhvr>
                                    </p:animEffect>
                                  </p:childTnLst>
                                </p:cTn>
                              </p:par>
                              <p:par>
                                <p:cTn id="43" presetID="10"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2600"/>
                            </p:stCondLst>
                            <p:childTnLst>
                              <p:par>
                                <p:cTn id="47" presetID="26" presetClass="emph" presetSubtype="0" fill="hold" grpId="0" nodeType="afterEffect">
                                  <p:stCondLst>
                                    <p:cond delay="0"/>
                                  </p:stCondLst>
                                  <p:childTnLst>
                                    <p:animEffect transition="out" filter="fade">
                                      <p:cBhvr>
                                        <p:cTn id="48" dur="500" tmFilter="0, 0; .2, .5; .8, .5; 1, 0"/>
                                        <p:tgtEl>
                                          <p:spTgt spid="31"/>
                                        </p:tgtEl>
                                      </p:cBhvr>
                                    </p:animEffect>
                                    <p:animScale>
                                      <p:cBhvr>
                                        <p:cTn id="49" dur="250" autoRev="1" fill="hold"/>
                                        <p:tgtEl>
                                          <p:spTgt spid="31"/>
                                        </p:tgtEl>
                                      </p:cBhvr>
                                      <p:by x="105000" y="105000"/>
                                    </p:animScale>
                                  </p:childTnLst>
                                </p:cTn>
                              </p:par>
                            </p:childTnLst>
                          </p:cTn>
                        </p:par>
                        <p:par>
                          <p:cTn id="50" fill="hold">
                            <p:stCondLst>
                              <p:cond delay="3100"/>
                            </p:stCondLst>
                            <p:childTnLst>
                              <p:par>
                                <p:cTn id="51" presetID="26" presetClass="emph" presetSubtype="0" fill="hold" grpId="0" nodeType="afterEffect">
                                  <p:stCondLst>
                                    <p:cond delay="0"/>
                                  </p:stCondLst>
                                  <p:childTnLst>
                                    <p:animEffect transition="out" filter="fade">
                                      <p:cBhvr>
                                        <p:cTn id="52" dur="500" tmFilter="0, 0; .2, .5; .8, .5; 1, 0"/>
                                        <p:tgtEl>
                                          <p:spTgt spid="32"/>
                                        </p:tgtEl>
                                      </p:cBhvr>
                                    </p:animEffect>
                                    <p:animScale>
                                      <p:cBhvr>
                                        <p:cTn id="53" dur="250" autoRev="1" fill="hold"/>
                                        <p:tgtEl>
                                          <p:spTgt spid="32"/>
                                        </p:tgtEl>
                                      </p:cBhvr>
                                      <p:by x="105000" y="105000"/>
                                    </p:animScale>
                                  </p:childTnLst>
                                </p:cTn>
                              </p:par>
                            </p:childTnLst>
                          </p:cTn>
                        </p:par>
                        <p:par>
                          <p:cTn id="54" fill="hold">
                            <p:stCondLst>
                              <p:cond delay="3600"/>
                            </p:stCondLst>
                            <p:childTnLst>
                              <p:par>
                                <p:cTn id="55" presetID="26" presetClass="emph" presetSubtype="0" fill="hold" grpId="0" nodeType="afterEffect">
                                  <p:stCondLst>
                                    <p:cond delay="0"/>
                                  </p:stCondLst>
                                  <p:childTnLst>
                                    <p:animEffect transition="out" filter="fade">
                                      <p:cBhvr>
                                        <p:cTn id="56" dur="500" tmFilter="0, 0; .2, .5; .8, .5; 1, 0"/>
                                        <p:tgtEl>
                                          <p:spTgt spid="33"/>
                                        </p:tgtEl>
                                      </p:cBhvr>
                                    </p:animEffect>
                                    <p:animScale>
                                      <p:cBhvr>
                                        <p:cTn id="57" dur="250" autoRev="1" fill="hold"/>
                                        <p:tgtEl>
                                          <p:spTgt spid="33"/>
                                        </p:tgtEl>
                                      </p:cBhvr>
                                      <p:by x="105000" y="105000"/>
                                    </p:animScale>
                                  </p:childTnLst>
                                </p:cTn>
                              </p:par>
                            </p:childTnLst>
                          </p:cTn>
                        </p:par>
                        <p:par>
                          <p:cTn id="58" fill="hold">
                            <p:stCondLst>
                              <p:cond delay="4100"/>
                            </p:stCondLst>
                            <p:childTnLst>
                              <p:par>
                                <p:cTn id="59" presetID="26" presetClass="emph" presetSubtype="0" fill="hold" grpId="0" nodeType="afterEffect">
                                  <p:stCondLst>
                                    <p:cond delay="0"/>
                                  </p:stCondLst>
                                  <p:childTnLst>
                                    <p:animEffect transition="out" filter="fade">
                                      <p:cBhvr>
                                        <p:cTn id="60" dur="3000" tmFilter="0, 0; .2, .5; .8, .5; 1, 0"/>
                                        <p:tgtEl>
                                          <p:spTgt spid="34"/>
                                        </p:tgtEl>
                                      </p:cBhvr>
                                    </p:animEffect>
                                    <p:animScale>
                                      <p:cBhvr>
                                        <p:cTn id="61" dur="1500" autoRev="1" fill="hold"/>
                                        <p:tgtEl>
                                          <p:spTgt spid="34"/>
                                        </p:tgtEl>
                                      </p:cBhvr>
                                      <p:by x="105000" y="105000"/>
                                    </p:animScale>
                                  </p:childTnLst>
                                </p:cTn>
                              </p:par>
                            </p:childTnLst>
                          </p:cTn>
                        </p:par>
                        <p:par>
                          <p:cTn id="62" fill="hold">
                            <p:stCondLst>
                              <p:cond delay="7100"/>
                            </p:stCondLst>
                            <p:childTnLst>
                              <p:par>
                                <p:cTn id="63" presetID="26" presetClass="emph" presetSubtype="0" fill="hold" grpId="0" nodeType="afterEffect">
                                  <p:stCondLst>
                                    <p:cond delay="0"/>
                                  </p:stCondLst>
                                  <p:childTnLst>
                                    <p:animEffect transition="out" filter="fade">
                                      <p:cBhvr>
                                        <p:cTn id="64" dur="500" tmFilter="0, 0; .2, .5; .8, .5; 1, 0"/>
                                        <p:tgtEl>
                                          <p:spTgt spid="35"/>
                                        </p:tgtEl>
                                      </p:cBhvr>
                                    </p:animEffect>
                                    <p:animScale>
                                      <p:cBhvr>
                                        <p:cTn id="65" dur="250" autoRev="1" fill="hold"/>
                                        <p:tgtEl>
                                          <p:spTgt spid="35"/>
                                        </p:tgtEl>
                                      </p:cBhvr>
                                      <p:by x="105000" y="105000"/>
                                    </p:animScale>
                                  </p:childTnLst>
                                </p:cTn>
                              </p:par>
                            </p:childTnLst>
                          </p:cTn>
                        </p:par>
                        <p:par>
                          <p:cTn id="66" fill="hold">
                            <p:stCondLst>
                              <p:cond delay="7600"/>
                            </p:stCondLst>
                            <p:childTnLst>
                              <p:par>
                                <p:cTn id="67" presetID="26" presetClass="emph" presetSubtype="0" fill="hold" grpId="0" nodeType="afterEffect">
                                  <p:stCondLst>
                                    <p:cond delay="0"/>
                                  </p:stCondLst>
                                  <p:childTnLst>
                                    <p:animEffect transition="out" filter="fade">
                                      <p:cBhvr>
                                        <p:cTn id="68" dur="500" tmFilter="0, 0; .2, .5; .8, .5; 1, 0"/>
                                        <p:tgtEl>
                                          <p:spTgt spid="36"/>
                                        </p:tgtEl>
                                      </p:cBhvr>
                                    </p:animEffect>
                                    <p:animScale>
                                      <p:cBhvr>
                                        <p:cTn id="69" dur="250" autoRev="1" fill="hold"/>
                                        <p:tgtEl>
                                          <p:spTgt spid="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21" grpId="0"/>
      <p:bldP spid="23" grpId="0" animBg="1"/>
      <p:bldP spid="24" grpId="0" animBg="1"/>
      <p:bldP spid="25" grpId="0" animBg="1"/>
      <p:bldP spid="26" grpId="0" animBg="1"/>
      <p:bldP spid="31" grpId="0" animBg="1"/>
      <p:bldP spid="32" grpId="0" animBg="1"/>
      <p:bldP spid="33" grpId="0" animBg="1"/>
      <p:bldP spid="34" grpId="0" animBg="1"/>
      <p:bldP spid="35" grpId="0" animBg="1"/>
      <p:bldP spid="3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 name="Rectangle 11"/>
          <p:cNvSpPr>
            <a:spLocks noChangeArrowheads="1"/>
          </p:cNvSpPr>
          <p:nvPr/>
        </p:nvSpPr>
        <p:spPr bwMode="gray">
          <a:xfrm>
            <a:off x="5062538" y="1555750"/>
            <a:ext cx="3757612" cy="360363"/>
          </a:xfrm>
          <a:prstGeom prst="rect">
            <a:avLst/>
          </a:prstGeom>
          <a:solidFill>
            <a:schemeClr val="hlink"/>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000" b="1">
                <a:solidFill>
                  <a:srgbClr val="FFFFFF"/>
                </a:solidFill>
              </a:rPr>
              <a:t>Örgütsel Stres Yönetimi</a:t>
            </a:r>
            <a:endParaRPr lang="tr-TR" altLang="tr-TR" sz="2000" b="1" noProof="1">
              <a:solidFill>
                <a:srgbClr val="FFFFFF"/>
              </a:solidFill>
            </a:endParaRPr>
          </a:p>
        </p:txBody>
      </p:sp>
      <p:sp>
        <p:nvSpPr>
          <p:cNvPr id="5" name="Rectangle 13"/>
          <p:cNvSpPr>
            <a:spLocks noChangeArrowheads="1"/>
          </p:cNvSpPr>
          <p:nvPr/>
        </p:nvSpPr>
        <p:spPr bwMode="gray">
          <a:xfrm>
            <a:off x="323850" y="1555750"/>
            <a:ext cx="3757613" cy="360363"/>
          </a:xfrm>
          <a:prstGeom prst="rect">
            <a:avLst/>
          </a:prstGeom>
          <a:solidFill>
            <a:schemeClr val="hlink"/>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r>
              <a:rPr lang="tr-TR" altLang="tr-TR" sz="2000" b="1">
                <a:solidFill>
                  <a:srgbClr val="FFFFFF"/>
                </a:solidFill>
              </a:rPr>
              <a:t>Kişisel Stres Yönetimi</a:t>
            </a:r>
            <a:endParaRPr lang="tr-TR" altLang="tr-TR" sz="2000" b="1" noProof="1">
              <a:solidFill>
                <a:srgbClr val="FFFFFF"/>
              </a:solidFill>
            </a:endParaRPr>
          </a:p>
        </p:txBody>
      </p:sp>
      <p:sp>
        <p:nvSpPr>
          <p:cNvPr id="7" name="Rectangle 5"/>
          <p:cNvSpPr>
            <a:spLocks noChangeArrowheads="1"/>
          </p:cNvSpPr>
          <p:nvPr/>
        </p:nvSpPr>
        <p:spPr bwMode="gray">
          <a:xfrm>
            <a:off x="5062538" y="1916113"/>
            <a:ext cx="3757612" cy="297021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80000" tIns="216000" rIns="144000" bIns="72000"/>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spcBef>
                <a:spcPct val="0"/>
              </a:spcBef>
              <a:spcAft>
                <a:spcPct val="20000"/>
              </a:spcAft>
              <a:buClr>
                <a:srgbClr val="292929"/>
              </a:buClr>
              <a:buFont typeface="Wingdings" panose="05000000000000000000" pitchFamily="2" charset="2"/>
              <a:buChar char="§"/>
            </a:pPr>
            <a:r>
              <a:rPr lang="tr-TR" altLang="tr-TR" sz="1600" b="1" i="1" noProof="1">
                <a:solidFill>
                  <a:srgbClr val="000000"/>
                </a:solidFill>
              </a:rPr>
              <a:t>Denetim: </a:t>
            </a:r>
            <a:r>
              <a:rPr lang="tr-TR" altLang="tr-TR" sz="1600" i="1" noProof="1">
                <a:solidFill>
                  <a:srgbClr val="000000"/>
                </a:solidFill>
              </a:rPr>
              <a:t>Kişinin bulunduğu ortamı denetleyebilmesi sağlanmalı, kişi makinanın kontrolünden kurtarılmalı,</a:t>
            </a:r>
          </a:p>
          <a:p>
            <a:pPr>
              <a:lnSpc>
                <a:spcPct val="90000"/>
              </a:lnSpc>
              <a:spcBef>
                <a:spcPct val="0"/>
              </a:spcBef>
              <a:spcAft>
                <a:spcPct val="20000"/>
              </a:spcAft>
              <a:buClr>
                <a:srgbClr val="292929"/>
              </a:buClr>
              <a:buFont typeface="Wingdings" panose="05000000000000000000" pitchFamily="2" charset="2"/>
              <a:buChar char="§"/>
            </a:pPr>
            <a:r>
              <a:rPr lang="tr-TR" altLang="tr-TR" sz="1600" b="1" i="1" noProof="1">
                <a:solidFill>
                  <a:srgbClr val="000000"/>
                </a:solidFill>
              </a:rPr>
              <a:t>Katılım: </a:t>
            </a:r>
            <a:r>
              <a:rPr lang="tr-TR" altLang="tr-TR" sz="1600" i="1" noProof="1">
                <a:solidFill>
                  <a:srgbClr val="000000"/>
                </a:solidFill>
              </a:rPr>
              <a:t>Sürece katılımları sağlanmalı, </a:t>
            </a:r>
          </a:p>
          <a:p>
            <a:pPr>
              <a:lnSpc>
                <a:spcPct val="90000"/>
              </a:lnSpc>
              <a:spcBef>
                <a:spcPct val="0"/>
              </a:spcBef>
              <a:spcAft>
                <a:spcPct val="20000"/>
              </a:spcAft>
              <a:buClr>
                <a:srgbClr val="292929"/>
              </a:buClr>
              <a:buFont typeface="Wingdings" panose="05000000000000000000" pitchFamily="2" charset="2"/>
              <a:buChar char="§"/>
            </a:pPr>
            <a:r>
              <a:rPr lang="tr-TR" altLang="tr-TR" sz="1600" b="1" i="1" noProof="1">
                <a:solidFill>
                  <a:srgbClr val="000000"/>
                </a:solidFill>
              </a:rPr>
              <a:t>Özerklik: </a:t>
            </a:r>
            <a:r>
              <a:rPr lang="tr-TR" altLang="tr-TR" sz="1600" i="1" noProof="1">
                <a:solidFill>
                  <a:srgbClr val="000000"/>
                </a:solidFill>
              </a:rPr>
              <a:t>Sorumluluk verilmeli, </a:t>
            </a:r>
          </a:p>
          <a:p>
            <a:pPr>
              <a:lnSpc>
                <a:spcPct val="90000"/>
              </a:lnSpc>
              <a:spcBef>
                <a:spcPct val="0"/>
              </a:spcBef>
              <a:spcAft>
                <a:spcPct val="20000"/>
              </a:spcAft>
              <a:buClr>
                <a:srgbClr val="292929"/>
              </a:buClr>
              <a:buFont typeface="Wingdings" panose="05000000000000000000" pitchFamily="2" charset="2"/>
              <a:buChar char="§"/>
            </a:pPr>
            <a:r>
              <a:rPr lang="tr-TR" altLang="tr-TR" sz="1600" b="1" i="1" noProof="1">
                <a:solidFill>
                  <a:srgbClr val="000000"/>
                </a:solidFill>
              </a:rPr>
              <a:t>Esnek çalışma: </a:t>
            </a:r>
          </a:p>
        </p:txBody>
      </p:sp>
      <p:sp>
        <p:nvSpPr>
          <p:cNvPr id="8" name="Rectangle 14"/>
          <p:cNvSpPr>
            <a:spLocks noChangeArrowheads="1"/>
          </p:cNvSpPr>
          <p:nvPr/>
        </p:nvSpPr>
        <p:spPr bwMode="gray">
          <a:xfrm>
            <a:off x="323850" y="1916113"/>
            <a:ext cx="3757613" cy="297021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80000" tIns="216000" rIns="144000" bIns="72000"/>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spcBef>
                <a:spcPct val="0"/>
              </a:spcBef>
              <a:spcAft>
                <a:spcPct val="20000"/>
              </a:spcAft>
              <a:buClr>
                <a:srgbClr val="292929"/>
              </a:buClr>
              <a:buFont typeface="Wingdings" panose="05000000000000000000" pitchFamily="2" charset="2"/>
              <a:buChar char="§"/>
            </a:pPr>
            <a:r>
              <a:rPr lang="tr-TR" altLang="tr-TR" sz="1600" b="1" i="1">
                <a:solidFill>
                  <a:srgbClr val="000000"/>
                </a:solidFill>
              </a:rPr>
              <a:t>Gevşeme:</a:t>
            </a:r>
            <a:r>
              <a:rPr lang="tr-TR" altLang="tr-TR" sz="1600" i="1">
                <a:solidFill>
                  <a:srgbClr val="000000"/>
                </a:solidFill>
              </a:rPr>
              <a:t> </a:t>
            </a:r>
            <a:r>
              <a:rPr lang="es-ES" altLang="tr-TR" sz="1600" i="1">
                <a:solidFill>
                  <a:srgbClr val="000000"/>
                </a:solidFill>
              </a:rPr>
              <a:t>Nefes</a:t>
            </a:r>
            <a:r>
              <a:rPr lang="tr-TR" altLang="tr-TR" sz="1600" i="1">
                <a:solidFill>
                  <a:srgbClr val="000000"/>
                </a:solidFill>
              </a:rPr>
              <a:t> </a:t>
            </a:r>
            <a:r>
              <a:rPr lang="es-ES" altLang="tr-TR" sz="1600" i="1">
                <a:solidFill>
                  <a:srgbClr val="000000"/>
                </a:solidFill>
              </a:rPr>
              <a:t>alma,meditasyon ve zihinsel gevşeme</a:t>
            </a:r>
            <a:endParaRPr lang="fr-FR" altLang="tr-TR" sz="1600" i="1">
              <a:solidFill>
                <a:srgbClr val="000000"/>
              </a:solidFill>
            </a:endParaRPr>
          </a:p>
          <a:p>
            <a:pPr>
              <a:lnSpc>
                <a:spcPct val="90000"/>
              </a:lnSpc>
              <a:spcBef>
                <a:spcPct val="0"/>
              </a:spcBef>
              <a:spcAft>
                <a:spcPct val="20000"/>
              </a:spcAft>
              <a:buClr>
                <a:srgbClr val="292929"/>
              </a:buClr>
              <a:buFont typeface="Wingdings" panose="05000000000000000000" pitchFamily="2" charset="2"/>
              <a:buChar char="§"/>
            </a:pPr>
            <a:r>
              <a:rPr lang="tr-TR" altLang="tr-TR" sz="1600" b="1" i="1">
                <a:solidFill>
                  <a:srgbClr val="000000"/>
                </a:solidFill>
              </a:rPr>
              <a:t>Egzersiz: </a:t>
            </a:r>
            <a:r>
              <a:rPr lang="tr-TR" altLang="tr-TR" sz="1600" i="1">
                <a:solidFill>
                  <a:srgbClr val="000000"/>
                </a:solidFill>
              </a:rPr>
              <a:t>Oksijen kullanımını artar, yüksek verim için haftada 2-3 kez</a:t>
            </a:r>
            <a:endParaRPr lang="fr-FR" altLang="tr-TR" sz="1600" i="1">
              <a:solidFill>
                <a:srgbClr val="000000"/>
              </a:solidFill>
            </a:endParaRPr>
          </a:p>
          <a:p>
            <a:pPr>
              <a:lnSpc>
                <a:spcPct val="90000"/>
              </a:lnSpc>
              <a:spcBef>
                <a:spcPct val="0"/>
              </a:spcBef>
              <a:spcAft>
                <a:spcPct val="20000"/>
              </a:spcAft>
              <a:buClr>
                <a:srgbClr val="292929"/>
              </a:buClr>
              <a:buFont typeface="Wingdings" panose="05000000000000000000" pitchFamily="2" charset="2"/>
              <a:buChar char="§"/>
            </a:pPr>
            <a:r>
              <a:rPr lang="tr-TR" altLang="tr-TR" sz="1600" b="1" i="1">
                <a:solidFill>
                  <a:srgbClr val="000000"/>
                </a:solidFill>
              </a:rPr>
              <a:t>Perhiz:</a:t>
            </a:r>
            <a:r>
              <a:rPr lang="tr-TR" altLang="tr-TR" sz="1600" i="1">
                <a:solidFill>
                  <a:srgbClr val="000000"/>
                </a:solidFill>
              </a:rPr>
              <a:t> Stres yeme alışkanlıklarını değiştirir, genelde metabolizma hızlanır</a:t>
            </a:r>
            <a:endParaRPr lang="fr-FR" altLang="tr-TR" sz="1600" i="1">
              <a:solidFill>
                <a:srgbClr val="000000"/>
              </a:solidFill>
            </a:endParaRPr>
          </a:p>
          <a:p>
            <a:pPr>
              <a:lnSpc>
                <a:spcPct val="90000"/>
              </a:lnSpc>
              <a:spcBef>
                <a:spcPct val="0"/>
              </a:spcBef>
              <a:spcAft>
                <a:spcPct val="20000"/>
              </a:spcAft>
              <a:buClr>
                <a:srgbClr val="292929"/>
              </a:buClr>
              <a:buFont typeface="Wingdings" panose="05000000000000000000" pitchFamily="2" charset="2"/>
              <a:buChar char="§"/>
            </a:pPr>
            <a:r>
              <a:rPr lang="tr-TR" altLang="tr-TR" sz="1600" b="1" i="1">
                <a:solidFill>
                  <a:srgbClr val="000000"/>
                </a:solidFill>
              </a:rPr>
              <a:t>Davranış değişikliği: </a:t>
            </a:r>
            <a:r>
              <a:rPr lang="tr-TR" altLang="tr-TR" sz="1600" i="1">
                <a:solidFill>
                  <a:srgbClr val="000000"/>
                </a:solidFill>
              </a:rPr>
              <a:t>Birey önce içgüdüsel davranışlar gösterir. Davranışlarını değiştirmesi istenebilir. Özgüveni artırmaya yönelik eğitimler…</a:t>
            </a:r>
          </a:p>
          <a:p>
            <a:pPr>
              <a:lnSpc>
                <a:spcPct val="90000"/>
              </a:lnSpc>
              <a:spcBef>
                <a:spcPct val="0"/>
              </a:spcBef>
              <a:spcAft>
                <a:spcPct val="20000"/>
              </a:spcAft>
              <a:buClr>
                <a:srgbClr val="292929"/>
              </a:buClr>
              <a:buFont typeface="Wingdings" panose="05000000000000000000" pitchFamily="2" charset="2"/>
              <a:buChar char="§"/>
            </a:pPr>
            <a:endParaRPr lang="fr-FR" altLang="tr-TR" sz="1600" i="1">
              <a:solidFill>
                <a:srgbClr val="000000"/>
              </a:solidFill>
            </a:endParaRPr>
          </a:p>
        </p:txBody>
      </p:sp>
      <p:sp>
        <p:nvSpPr>
          <p:cNvPr id="9" name="AutoShape 41"/>
          <p:cNvSpPr>
            <a:spLocks noChangeArrowheads="1"/>
          </p:cNvSpPr>
          <p:nvPr/>
        </p:nvSpPr>
        <p:spPr bwMode="auto">
          <a:xfrm flipH="1">
            <a:off x="3825875" y="1558925"/>
            <a:ext cx="661988" cy="879475"/>
          </a:xfrm>
          <a:prstGeom prst="rightArrow">
            <a:avLst>
              <a:gd name="adj1" fmla="val 50111"/>
              <a:gd name="adj2" fmla="val 63157"/>
            </a:avLst>
          </a:prstGeom>
          <a:gradFill rotWithShape="1">
            <a:gsLst>
              <a:gs pos="0">
                <a:srgbClr val="E9E9E9"/>
              </a:gs>
              <a:gs pos="100000">
                <a:srgbClr val="B2B2B2"/>
              </a:gs>
            </a:gsLst>
            <a:lin ang="0" scaled="1"/>
          </a:gradFill>
          <a:ln w="19050">
            <a:solidFill>
              <a:srgbClr val="FFFFFF"/>
            </a:solidFill>
            <a:miter lim="800000"/>
            <a:headEnd/>
            <a:tailEnd/>
          </a:ln>
          <a:effectLst>
            <a:outerShdw dist="81320" dir="2319588" algn="ctr" rotWithShape="0">
              <a:srgbClr val="4D4D4D">
                <a:alpha val="50000"/>
              </a:srgbClr>
            </a:outerShdw>
          </a:effec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endParaRPr lang="tr-TR" altLang="tr-TR" sz="1800" noProof="1">
              <a:solidFill>
                <a:srgbClr val="000000"/>
              </a:solidFill>
              <a:latin typeface="Arial" panose="020B0604020202020204" pitchFamily="34" charset="0"/>
            </a:endParaRPr>
          </a:p>
        </p:txBody>
      </p:sp>
      <p:sp>
        <p:nvSpPr>
          <p:cNvPr id="10" name="AutoShape 18"/>
          <p:cNvSpPr>
            <a:spLocks noChangeArrowheads="1"/>
          </p:cNvSpPr>
          <p:nvPr/>
        </p:nvSpPr>
        <p:spPr bwMode="auto">
          <a:xfrm>
            <a:off x="4635500" y="1558925"/>
            <a:ext cx="661988" cy="879475"/>
          </a:xfrm>
          <a:prstGeom prst="rightArrow">
            <a:avLst>
              <a:gd name="adj1" fmla="val 50111"/>
              <a:gd name="adj2" fmla="val 63157"/>
            </a:avLst>
          </a:prstGeom>
          <a:gradFill rotWithShape="1">
            <a:gsLst>
              <a:gs pos="0">
                <a:srgbClr val="E9E9E9"/>
              </a:gs>
              <a:gs pos="100000">
                <a:srgbClr val="B2B2B2"/>
              </a:gs>
            </a:gsLst>
            <a:lin ang="0" scaled="1"/>
          </a:gradFill>
          <a:ln w="19050">
            <a:solidFill>
              <a:srgbClr val="FFFFFF"/>
            </a:solidFill>
            <a:miter lim="800000"/>
            <a:headEnd/>
            <a:tailEnd/>
          </a:ln>
          <a:effectLst>
            <a:outerShdw dist="81320" dir="2319588" algn="ctr" rotWithShape="0">
              <a:srgbClr val="4D4D4D">
                <a:alpha val="50000"/>
              </a:srgbClr>
            </a:outerShdw>
          </a:effec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endParaRPr lang="tr-TR" altLang="tr-TR" sz="1800" noProof="1">
              <a:solidFill>
                <a:srgbClr val="000000"/>
              </a:solidFill>
              <a:latin typeface="Arial" panose="020B0604020202020204" pitchFamily="34" charset="0"/>
            </a:endParaRPr>
          </a:p>
        </p:txBody>
      </p:sp>
      <p:sp>
        <p:nvSpPr>
          <p:cNvPr id="11" name="Rectangle 14"/>
          <p:cNvSpPr>
            <a:spLocks noChangeArrowheads="1"/>
          </p:cNvSpPr>
          <p:nvPr/>
        </p:nvSpPr>
        <p:spPr bwMode="gray">
          <a:xfrm>
            <a:off x="827088" y="4970463"/>
            <a:ext cx="8026400" cy="1047750"/>
          </a:xfrm>
          <a:prstGeom prst="rect">
            <a:avLst/>
          </a:prstGeom>
          <a:solidFill>
            <a:schemeClr val="bg1"/>
          </a:solidFill>
          <a:ln w="12700">
            <a:solidFill>
              <a:srgbClr val="DDDDDD"/>
            </a:solidFill>
            <a:miter lim="800000"/>
            <a:headEnd/>
            <a:tailEnd/>
          </a:ln>
        </p:spPr>
        <p:txBody>
          <a:bodyPr lIns="108000" tIns="108000" rIns="144000" bIns="72000" anchor="ct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 typeface="Wingdings" panose="05000000000000000000" pitchFamily="2" charset="2"/>
              <a:buNone/>
            </a:pPr>
            <a:r>
              <a:rPr lang="tr-TR" altLang="tr-TR" sz="1600" b="1" i="1">
                <a:solidFill>
                  <a:srgbClr val="000000"/>
                </a:solidFill>
              </a:rPr>
              <a:t>İşçilere stresin nedenleri, etkileri ve uzak durma yolları, uzak durulamıyorsa başa çıkmanın yolları öğretilir. Bazı stres kaynakları kaçınılmaz olarak işin doğasında bulunabilir. Stres kaynaklarından bazılarını yok etmede çalışma ortamını daha stressiz ve verimli hale getirilmesi gerekir…</a:t>
            </a:r>
          </a:p>
        </p:txBody>
      </p:sp>
      <p:sp>
        <p:nvSpPr>
          <p:cNvPr id="12" name="Rectangle 14"/>
          <p:cNvSpPr>
            <a:spLocks noChangeArrowheads="1"/>
          </p:cNvSpPr>
          <p:nvPr/>
        </p:nvSpPr>
        <p:spPr bwMode="gray">
          <a:xfrm rot="-5400000">
            <a:off x="23812" y="5275263"/>
            <a:ext cx="1019175" cy="419100"/>
          </a:xfrm>
          <a:prstGeom prst="rect">
            <a:avLst/>
          </a:prstGeom>
          <a:solidFill>
            <a:srgbClr val="C40505"/>
          </a:solidFill>
          <a:ln w="12700">
            <a:solidFill>
              <a:srgbClr val="9F9F9F"/>
            </a:solidFill>
            <a:miter lim="800000"/>
            <a:headEnd/>
            <a:tailEnd/>
          </a:ln>
          <a:effectLst>
            <a:outerShdw dist="53882" dir="2700000" algn="ctr" rotWithShape="0">
              <a:srgbClr val="808080">
                <a:alpha val="50000"/>
              </a:srgbClr>
            </a:outerShdw>
          </a:effectLst>
        </p:spPr>
        <p:txBody>
          <a:bodyPr lIns="0" tIns="0" rIns="0" bIns="0" anchor="ct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20000"/>
              </a:spcAft>
              <a:buClr>
                <a:srgbClr val="292929"/>
              </a:buClr>
              <a:buFont typeface="Wingdings" panose="05000000000000000000" pitchFamily="2" charset="2"/>
              <a:buNone/>
            </a:pPr>
            <a:r>
              <a:rPr lang="tr-TR" altLang="tr-TR" sz="1200" b="1">
                <a:solidFill>
                  <a:srgbClr val="FFFFFF"/>
                </a:solidFill>
              </a:rPr>
              <a:t>Sonuç Olarak</a:t>
            </a:r>
            <a:endParaRPr lang="tr-TR" altLang="tr-TR" sz="1200" b="1" noProof="1">
              <a:solidFill>
                <a:srgbClr val="FFFFFF"/>
              </a:solidFill>
            </a:endParaRPr>
          </a:p>
        </p:txBody>
      </p:sp>
      <p:sp>
        <p:nvSpPr>
          <p:cNvPr id="13" name="AutoShape 41"/>
          <p:cNvSpPr>
            <a:spLocks noChangeArrowheads="1"/>
          </p:cNvSpPr>
          <p:nvPr/>
        </p:nvSpPr>
        <p:spPr bwMode="auto">
          <a:xfrm flipH="1">
            <a:off x="3825875" y="1558925"/>
            <a:ext cx="661988" cy="879475"/>
          </a:xfrm>
          <a:prstGeom prst="rightArrow">
            <a:avLst>
              <a:gd name="adj1" fmla="val 50111"/>
              <a:gd name="adj2" fmla="val 63157"/>
            </a:avLst>
          </a:prstGeom>
          <a:gradFill rotWithShape="1">
            <a:gsLst>
              <a:gs pos="0">
                <a:schemeClr val="tx2">
                  <a:gamma/>
                  <a:shade val="46275"/>
                  <a:invGamma/>
                </a:schemeClr>
              </a:gs>
              <a:gs pos="100000">
                <a:schemeClr val="tx2"/>
              </a:gs>
            </a:gsLst>
            <a:lin ang="0" scaled="1"/>
          </a:gradFill>
          <a:ln w="19050">
            <a:solidFill>
              <a:srgbClr val="FFFFFF"/>
            </a:solidFill>
            <a:miter lim="800000"/>
            <a:headEnd/>
            <a:tailEnd/>
          </a:ln>
          <a:effectLst>
            <a:outerShdw dist="81320" dir="2319588" algn="ctr" rotWithShape="0">
              <a:srgbClr val="4D4D4D">
                <a:alpha val="50000"/>
              </a:srgbClr>
            </a:outerShdw>
          </a:effectLst>
        </p:spPr>
        <p:txBody>
          <a:bodyPr wrap="none" anchor="ctr"/>
          <a:lstStyle/>
          <a:p>
            <a:pPr algn="ctr" eaLnBrk="0" hangingPunct="0">
              <a:defRPr/>
            </a:pPr>
            <a:endParaRPr lang="de-DE" noProof="1">
              <a:solidFill>
                <a:srgbClr val="000000"/>
              </a:solidFill>
              <a:latin typeface="Arial" charset="0"/>
              <a:cs typeface="Arial" charset="0"/>
            </a:endParaRPr>
          </a:p>
        </p:txBody>
      </p:sp>
      <p:sp>
        <p:nvSpPr>
          <p:cNvPr id="14" name="AutoShape 18"/>
          <p:cNvSpPr>
            <a:spLocks noChangeArrowheads="1"/>
          </p:cNvSpPr>
          <p:nvPr/>
        </p:nvSpPr>
        <p:spPr bwMode="auto">
          <a:xfrm>
            <a:off x="4635500" y="1558925"/>
            <a:ext cx="661988" cy="879475"/>
          </a:xfrm>
          <a:prstGeom prst="rightArrow">
            <a:avLst>
              <a:gd name="adj1" fmla="val 50111"/>
              <a:gd name="adj2" fmla="val 63157"/>
            </a:avLst>
          </a:prstGeom>
          <a:gradFill rotWithShape="1">
            <a:gsLst>
              <a:gs pos="0">
                <a:srgbClr val="C40505"/>
              </a:gs>
              <a:gs pos="100000">
                <a:srgbClr val="5B0202"/>
              </a:gs>
            </a:gsLst>
            <a:lin ang="0" scaled="1"/>
          </a:gradFill>
          <a:ln w="19050">
            <a:solidFill>
              <a:srgbClr val="FFFFFF"/>
            </a:solidFill>
            <a:miter lim="800000"/>
            <a:headEnd/>
            <a:tailEnd/>
          </a:ln>
          <a:effectLst>
            <a:outerShdw dist="81320" dir="2319588" algn="ctr" rotWithShape="0">
              <a:srgbClr val="4D4D4D">
                <a:alpha val="50000"/>
              </a:srgbClr>
            </a:outerShdw>
          </a:effec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endParaRPr lang="tr-TR" altLang="tr-TR" sz="1800" noProof="1">
              <a:solidFill>
                <a:srgbClr val="000000"/>
              </a:solidFill>
              <a:latin typeface="Arial" panose="020B0604020202020204" pitchFamily="34" charset="0"/>
            </a:endParaRPr>
          </a:p>
        </p:txBody>
      </p:sp>
      <p:sp>
        <p:nvSpPr>
          <p:cNvPr id="15" name="Rectangle 31"/>
          <p:cNvSpPr txBox="1">
            <a:spLocks noChangeArrowheads="1"/>
          </p:cNvSpPr>
          <p:nvPr/>
        </p:nvSpPr>
        <p:spPr bwMode="gray">
          <a:xfrm>
            <a:off x="0" y="123777"/>
            <a:ext cx="914399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solidFill>
                  <a:srgbClr val="575757"/>
                </a:solidFill>
                <a:effectLst>
                  <a:innerShdw blurRad="63500" dist="50800" dir="8100000">
                    <a:prstClr val="black">
                      <a:alpha val="50000"/>
                    </a:prstClr>
                  </a:innerShdw>
                </a:effectLst>
                <a:latin typeface="+mn-lt"/>
                <a:cs typeface="Calibri" pitchFamily="34" charset="0"/>
              </a:rPr>
              <a:t>STRES YÖNETİMİ</a:t>
            </a:r>
            <a:endParaRPr lang="en-GB" sz="3200" noProof="1" smtClean="0">
              <a:solidFill>
                <a:srgbClr val="575757"/>
              </a:solidFill>
              <a:effectLst>
                <a:innerShdw blurRad="63500" dist="50800" dir="8100000">
                  <a:prstClr val="black">
                    <a:alpha val="50000"/>
                  </a:prstClr>
                </a:innerShdw>
              </a:effectLst>
              <a:latin typeface="+mn-lt"/>
              <a:cs typeface="Calibri" pitchFamily="34" charset="0"/>
            </a:endParaRPr>
          </a:p>
        </p:txBody>
      </p:sp>
      <p:sp>
        <p:nvSpPr>
          <p:cNvPr id="16" name="Freeform 20"/>
          <p:cNvSpPr/>
          <p:nvPr/>
        </p:nvSpPr>
        <p:spPr bwMode="auto">
          <a:xfrm>
            <a:off x="-4358" y="836792"/>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17"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19"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0"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1"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2"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3" name="Rectangle 90"/>
          <p:cNvSpPr>
            <a:spLocks noChangeArrowheads="1"/>
          </p:cNvSpPr>
          <p:nvPr/>
        </p:nvSpPr>
        <p:spPr bwMode="auto">
          <a:xfrm rot="5400000">
            <a:off x="4510494" y="233880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24" name="Freeform 24"/>
          <p:cNvSpPr>
            <a:spLocks/>
          </p:cNvSpPr>
          <p:nvPr/>
        </p:nvSpPr>
        <p:spPr bwMode="auto">
          <a:xfrm>
            <a:off x="3448592"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5" name="Freeform 23"/>
          <p:cNvSpPr>
            <a:spLocks/>
          </p:cNvSpPr>
          <p:nvPr/>
        </p:nvSpPr>
        <p:spPr bwMode="auto">
          <a:xfrm>
            <a:off x="4593770"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6" name="Freeform 22"/>
          <p:cNvSpPr>
            <a:spLocks/>
          </p:cNvSpPr>
          <p:nvPr/>
        </p:nvSpPr>
        <p:spPr bwMode="auto">
          <a:xfrm>
            <a:off x="5752011" y="6481361"/>
            <a:ext cx="11520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7" name="Freeform 21"/>
          <p:cNvSpPr>
            <a:spLocks/>
          </p:cNvSpPr>
          <p:nvPr/>
        </p:nvSpPr>
        <p:spPr bwMode="auto">
          <a:xfrm>
            <a:off x="6871063"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8" name="Freeform 25"/>
          <p:cNvSpPr>
            <a:spLocks/>
          </p:cNvSpPr>
          <p:nvPr/>
        </p:nvSpPr>
        <p:spPr bwMode="auto">
          <a:xfrm>
            <a:off x="2290351" y="607618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2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040" y="625239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Freeform 20"/>
          <p:cNvSpPr>
            <a:spLocks/>
          </p:cNvSpPr>
          <p:nvPr/>
        </p:nvSpPr>
        <p:spPr bwMode="auto">
          <a:xfrm>
            <a:off x="1132111" y="648893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1" name="Freeform 21"/>
          <p:cNvSpPr>
            <a:spLocks/>
          </p:cNvSpPr>
          <p:nvPr/>
        </p:nvSpPr>
        <p:spPr bwMode="auto">
          <a:xfrm>
            <a:off x="7990475" y="6481361"/>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2" name="Freeform 20"/>
          <p:cNvSpPr>
            <a:spLocks/>
          </p:cNvSpPr>
          <p:nvPr/>
        </p:nvSpPr>
        <p:spPr bwMode="auto">
          <a:xfrm>
            <a:off x="-5" y="648893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40794374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nodeType="afterGroup">
                            <p:stCondLst>
                              <p:cond delay="4000"/>
                            </p:stCondLst>
                            <p:childTnLst>
                              <p:par>
                                <p:cTn id="37" presetID="10" presetClass="exit" presetSubtype="0" fill="hold" grpId="1" nodeType="afterEffect">
                                  <p:stCondLst>
                                    <p:cond delay="0"/>
                                  </p:stCondLst>
                                  <p:childTnLst>
                                    <p:animEffect transition="out" filter="fade">
                                      <p:cBhvr>
                                        <p:cTn id="38" dur="1000"/>
                                        <p:tgtEl>
                                          <p:spTgt spid="13"/>
                                        </p:tgtEl>
                                      </p:cBhvr>
                                    </p:animEffect>
                                    <p:set>
                                      <p:cBhvr>
                                        <p:cTn id="39" dur="1" fill="hold">
                                          <p:stCondLst>
                                            <p:cond delay="999"/>
                                          </p:stCondLst>
                                        </p:cTn>
                                        <p:tgtEl>
                                          <p:spTgt spid="13"/>
                                        </p:tgtEl>
                                        <p:attrNameLst>
                                          <p:attrName>style.visibility</p:attrName>
                                        </p:attrNameLst>
                                      </p:cBhvr>
                                      <p:to>
                                        <p:strVal val="hidden"/>
                                      </p:to>
                                    </p:set>
                                  </p:childTnLst>
                                </p:cTn>
                              </p:par>
                            </p:childTnLst>
                          </p:cTn>
                        </p:par>
                        <p:par>
                          <p:cTn id="40" fill="hold" nodeType="afterGroup">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nodeType="afterGroup">
                            <p:stCondLst>
                              <p:cond delay="5500"/>
                            </p:stCondLst>
                            <p:childTnLst>
                              <p:par>
                                <p:cTn id="45" presetID="10" presetClass="exit" presetSubtype="0" fill="hold" grpId="1" nodeType="afterEffect">
                                  <p:stCondLst>
                                    <p:cond delay="0"/>
                                  </p:stCondLst>
                                  <p:childTnLst>
                                    <p:animEffect transition="out" filter="fade">
                                      <p:cBhvr>
                                        <p:cTn id="46" dur="1000"/>
                                        <p:tgtEl>
                                          <p:spTgt spid="14"/>
                                        </p:tgtEl>
                                      </p:cBhvr>
                                    </p:animEffect>
                                    <p:set>
                                      <p:cBhvr>
                                        <p:cTn id="47" dur="1" fill="hold">
                                          <p:stCondLst>
                                            <p:cond delay="999"/>
                                          </p:stCondLst>
                                        </p:cTn>
                                        <p:tgtEl>
                                          <p:spTgt spid="14"/>
                                        </p:tgtEl>
                                        <p:attrNameLst>
                                          <p:attrName>style.visibility</p:attrName>
                                        </p:attrNameLst>
                                      </p:cBhvr>
                                      <p:to>
                                        <p:strVal val="hidden"/>
                                      </p:to>
                                    </p:set>
                                  </p:childTnLst>
                                </p:cTn>
                              </p:par>
                            </p:childTnLst>
                          </p:cTn>
                        </p:par>
                        <p:par>
                          <p:cTn id="48" fill="hold" nodeType="afterGroup">
                            <p:stCondLst>
                              <p:cond delay="650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par>
                          <p:cTn id="52" fill="hold" nodeType="afterGroup">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par>
                          <p:cTn id="56" fill="hold">
                            <p:stCondLst>
                              <p:cond delay="7500"/>
                            </p:stCondLst>
                            <p:childTnLst>
                              <p:par>
                                <p:cTn id="57" presetID="26" presetClass="emph" presetSubtype="0" fill="hold" grpId="0" nodeType="afterEffect">
                                  <p:stCondLst>
                                    <p:cond delay="0"/>
                                  </p:stCondLst>
                                  <p:childTnLst>
                                    <p:animEffect transition="out" filter="fade">
                                      <p:cBhvr>
                                        <p:cTn id="58" dur="500" tmFilter="0, 0; .2, .5; .8, .5; 1, 0"/>
                                        <p:tgtEl>
                                          <p:spTgt spid="17"/>
                                        </p:tgtEl>
                                      </p:cBhvr>
                                    </p:animEffect>
                                    <p:animScale>
                                      <p:cBhvr>
                                        <p:cTn id="59" dur="250" autoRev="1" fill="hold"/>
                                        <p:tgtEl>
                                          <p:spTgt spid="17"/>
                                        </p:tgtEl>
                                      </p:cBhvr>
                                      <p:by x="105000" y="105000"/>
                                    </p:animScale>
                                  </p:childTnLst>
                                </p:cTn>
                              </p:par>
                            </p:childTnLst>
                          </p:cTn>
                        </p:par>
                        <p:par>
                          <p:cTn id="60" fill="hold">
                            <p:stCondLst>
                              <p:cond delay="8000"/>
                            </p:stCondLst>
                            <p:childTnLst>
                              <p:par>
                                <p:cTn id="61" presetID="26" presetClass="emph" presetSubtype="0" fill="hold" grpId="0" nodeType="afterEffect">
                                  <p:stCondLst>
                                    <p:cond delay="0"/>
                                  </p:stCondLst>
                                  <p:childTnLst>
                                    <p:animEffect transition="out" filter="fade">
                                      <p:cBhvr>
                                        <p:cTn id="62" dur="500" tmFilter="0, 0; .2, .5; .8, .5; 1, 0"/>
                                        <p:tgtEl>
                                          <p:spTgt spid="18"/>
                                        </p:tgtEl>
                                      </p:cBhvr>
                                    </p:animEffect>
                                    <p:animScale>
                                      <p:cBhvr>
                                        <p:cTn id="63" dur="250" autoRev="1" fill="hold"/>
                                        <p:tgtEl>
                                          <p:spTgt spid="18"/>
                                        </p:tgtEl>
                                      </p:cBhvr>
                                      <p:by x="105000" y="105000"/>
                                    </p:animScale>
                                  </p:childTnLst>
                                </p:cTn>
                              </p:par>
                            </p:childTnLst>
                          </p:cTn>
                        </p:par>
                        <p:par>
                          <p:cTn id="64" fill="hold">
                            <p:stCondLst>
                              <p:cond delay="8500"/>
                            </p:stCondLst>
                            <p:childTnLst>
                              <p:par>
                                <p:cTn id="65" presetID="26" presetClass="emph" presetSubtype="0" fill="hold" grpId="0" nodeType="afterEffect">
                                  <p:stCondLst>
                                    <p:cond delay="0"/>
                                  </p:stCondLst>
                                  <p:childTnLst>
                                    <p:animEffect transition="out" filter="fade">
                                      <p:cBhvr>
                                        <p:cTn id="66" dur="500" tmFilter="0, 0; .2, .5; .8, .5; 1, 0"/>
                                        <p:tgtEl>
                                          <p:spTgt spid="19"/>
                                        </p:tgtEl>
                                      </p:cBhvr>
                                    </p:animEffect>
                                    <p:animScale>
                                      <p:cBhvr>
                                        <p:cTn id="67" dur="250" autoRev="1" fill="hold"/>
                                        <p:tgtEl>
                                          <p:spTgt spid="19"/>
                                        </p:tgtEl>
                                      </p:cBhvr>
                                      <p:by x="105000" y="105000"/>
                                    </p:animScale>
                                  </p:childTnLst>
                                </p:cTn>
                              </p:par>
                            </p:childTnLst>
                          </p:cTn>
                        </p:par>
                        <p:par>
                          <p:cTn id="68" fill="hold">
                            <p:stCondLst>
                              <p:cond delay="9000"/>
                            </p:stCondLst>
                            <p:childTnLst>
                              <p:par>
                                <p:cTn id="69" presetID="26" presetClass="emph" presetSubtype="0" fill="hold" grpId="0" nodeType="afterEffect">
                                  <p:stCondLst>
                                    <p:cond delay="0"/>
                                  </p:stCondLst>
                                  <p:childTnLst>
                                    <p:animEffect transition="out" filter="fade">
                                      <p:cBhvr>
                                        <p:cTn id="70" dur="500" tmFilter="0, 0; .2, .5; .8, .5; 1, 0"/>
                                        <p:tgtEl>
                                          <p:spTgt spid="20"/>
                                        </p:tgtEl>
                                      </p:cBhvr>
                                    </p:animEffect>
                                    <p:animScale>
                                      <p:cBhvr>
                                        <p:cTn id="71" dur="250" autoRev="1" fill="hold"/>
                                        <p:tgtEl>
                                          <p:spTgt spid="20"/>
                                        </p:tgtEl>
                                      </p:cBhvr>
                                      <p:by x="105000" y="105000"/>
                                    </p:animScale>
                                  </p:childTnLst>
                                </p:cTn>
                              </p:par>
                            </p:childTnLst>
                          </p:cTn>
                        </p:par>
                        <p:par>
                          <p:cTn id="72" fill="hold">
                            <p:stCondLst>
                              <p:cond delay="9500"/>
                            </p:stCondLst>
                            <p:childTnLst>
                              <p:par>
                                <p:cTn id="73" presetID="26" presetClass="emph" presetSubtype="0" fill="hold" grpId="0" nodeType="afterEffect">
                                  <p:stCondLst>
                                    <p:cond delay="0"/>
                                  </p:stCondLst>
                                  <p:childTnLst>
                                    <p:animEffect transition="out" filter="fade">
                                      <p:cBhvr>
                                        <p:cTn id="74" dur="3000" tmFilter="0, 0; .2, .5; .8, .5; 1, 0"/>
                                        <p:tgtEl>
                                          <p:spTgt spid="21"/>
                                        </p:tgtEl>
                                      </p:cBhvr>
                                    </p:animEffect>
                                    <p:animScale>
                                      <p:cBhvr>
                                        <p:cTn id="75" dur="1500" autoRev="1" fill="hold"/>
                                        <p:tgtEl>
                                          <p:spTgt spid="21"/>
                                        </p:tgtEl>
                                      </p:cBhvr>
                                      <p:by x="105000" y="105000"/>
                                    </p:animScale>
                                  </p:childTnLst>
                                </p:cTn>
                              </p:par>
                            </p:childTnLst>
                          </p:cTn>
                        </p:par>
                        <p:par>
                          <p:cTn id="76" fill="hold">
                            <p:stCondLst>
                              <p:cond delay="12500"/>
                            </p:stCondLst>
                            <p:childTnLst>
                              <p:par>
                                <p:cTn id="77" presetID="26" presetClass="emph" presetSubtype="0" fill="hold" grpId="0" nodeType="afterEffect">
                                  <p:stCondLst>
                                    <p:cond delay="0"/>
                                  </p:stCondLst>
                                  <p:childTnLst>
                                    <p:animEffect transition="out" filter="fade">
                                      <p:cBhvr>
                                        <p:cTn id="78" dur="500" tmFilter="0, 0; .2, .5; .8, .5; 1, 0"/>
                                        <p:tgtEl>
                                          <p:spTgt spid="22"/>
                                        </p:tgtEl>
                                      </p:cBhvr>
                                    </p:animEffect>
                                    <p:animScale>
                                      <p:cBhvr>
                                        <p:cTn id="79" dur="250" autoRev="1" fill="hold"/>
                                        <p:tgtEl>
                                          <p:spTgt spid="22"/>
                                        </p:tgtEl>
                                      </p:cBhvr>
                                      <p:by x="105000" y="105000"/>
                                    </p:animScale>
                                  </p:childTnLst>
                                </p:cTn>
                              </p:par>
                            </p:childTnLst>
                          </p:cTn>
                        </p:par>
                        <p:par>
                          <p:cTn id="80" fill="hold">
                            <p:stCondLst>
                              <p:cond delay="13000"/>
                            </p:stCondLst>
                            <p:childTnLst>
                              <p:par>
                                <p:cTn id="81" presetID="26" presetClass="emph" presetSubtype="0" fill="hold" grpId="0" nodeType="afterEffect">
                                  <p:stCondLst>
                                    <p:cond delay="0"/>
                                  </p:stCondLst>
                                  <p:childTnLst>
                                    <p:animEffect transition="out" filter="fade">
                                      <p:cBhvr>
                                        <p:cTn id="82" dur="500" tmFilter="0, 0; .2, .5; .8, .5; 1, 0"/>
                                        <p:tgtEl>
                                          <p:spTgt spid="23"/>
                                        </p:tgtEl>
                                      </p:cBhvr>
                                    </p:animEffect>
                                    <p:animScale>
                                      <p:cBhvr>
                                        <p:cTn id="83"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P spid="4" grpId="0" animBg="1"/>
      <p:bldP spid="5" grpId="0" animBg="1"/>
      <p:bldP spid="7" grpId="0" animBg="1"/>
      <p:bldP spid="8" grpId="0" animBg="1"/>
      <p:bldP spid="9" grpId="0" animBg="1"/>
      <p:bldP spid="10" grpId="0" animBg="1"/>
      <p:bldP spid="11" grpId="0" animBg="1"/>
      <p:bldP spid="13" grpId="0" animBg="1"/>
      <p:bldP spid="13" grpId="1" animBg="1"/>
      <p:bldP spid="14" grpId="0" animBg="1"/>
      <p:bldP spid="14" grpId="1" animBg="1"/>
      <p:bldP spid="17" grpId="0" animBg="1"/>
      <p:bldP spid="18" grpId="0" animBg="1"/>
      <p:bldP spid="19" grpId="0" animBg="1"/>
      <p:bldP spid="20" grpId="0" animBg="1"/>
      <p:bldP spid="21" grpId="0" animBg="1"/>
      <p:bldP spid="22" grpId="0" animBg="1"/>
      <p:bldP spid="2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sp>
        <p:nvSpPr>
          <p:cNvPr id="4" name="Rechteck 4"/>
          <p:cNvSpPr>
            <a:spLocks noChangeArrowheads="1"/>
          </p:cNvSpPr>
          <p:nvPr/>
        </p:nvSpPr>
        <p:spPr bwMode="auto">
          <a:xfrm>
            <a:off x="172005" y="2516888"/>
            <a:ext cx="8782476" cy="2921887"/>
          </a:xfrm>
          <a:prstGeom prst="rect">
            <a:avLst/>
          </a:prstGeom>
          <a:noFill/>
          <a:ln w="9525" algn="ctr">
            <a:noFill/>
            <a:round/>
            <a:headEnd/>
            <a:tailEnd/>
          </a:ln>
        </p:spPr>
        <p:txBody>
          <a:bodyPr wrap="none" anchor="ctr"/>
          <a:lstStyle/>
          <a:p>
            <a:pPr marL="36000" algn="ctr">
              <a:defRPr/>
            </a:pPr>
            <a:r>
              <a:rPr lang="tr-TR" sz="9000" b="1" noProof="1">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rPr>
              <a:t>Stresten Korunma</a:t>
            </a:r>
          </a:p>
          <a:p>
            <a:pPr marL="36000" algn="ctr">
              <a:defRPr/>
            </a:pPr>
            <a:r>
              <a:rPr lang="tr-TR" sz="9000" b="1" noProof="1">
                <a:solidFill>
                  <a:srgbClr val="575757"/>
                </a:solidFill>
                <a:effectLst>
                  <a:innerShdw blurRad="63500" dist="50800" dir="8100000">
                    <a:prstClr val="black">
                      <a:alpha val="50000"/>
                    </a:prstClr>
                  </a:innerShdw>
                </a:effectLst>
                <a:latin typeface="Monotype Corsiva" panose="03010101010201010101" pitchFamily="66" charset="0"/>
                <a:cs typeface="Calibri" pitchFamily="34" charset="0"/>
              </a:rPr>
              <a:t> Yolları</a:t>
            </a:r>
          </a:p>
        </p:txBody>
      </p:sp>
      <p:pic>
        <p:nvPicPr>
          <p:cNvPr id="378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0" y="409575"/>
            <a:ext cx="2833688"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723699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13"/>
          <p:cNvGrpSpPr>
            <a:grpSpLocks/>
          </p:cNvGrpSpPr>
          <p:nvPr/>
        </p:nvGrpSpPr>
        <p:grpSpPr bwMode="auto">
          <a:xfrm>
            <a:off x="1588" y="0"/>
            <a:ext cx="9144000" cy="6858000"/>
            <a:chOff x="0" y="0"/>
            <a:chExt cx="5760" cy="3747"/>
          </a:xfrm>
        </p:grpSpPr>
        <p:sp>
          <p:nvSpPr>
            <p:cNvPr id="38939" name="Rectangle 2"/>
            <p:cNvSpPr>
              <a:spLocks noChangeArrowheads="1"/>
            </p:cNvSpPr>
            <p:nvPr/>
          </p:nvSpPr>
          <p:spPr bwMode="gray">
            <a:xfrm flipV="1">
              <a:off x="0" y="0"/>
              <a:ext cx="5760" cy="16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endParaRPr lang="en-US" altLang="tr-TR" sz="1800">
                <a:solidFill>
                  <a:srgbClr val="FFFFFF"/>
                </a:solidFill>
                <a:latin typeface="Arial" panose="020B0604020202020204" pitchFamily="34" charset="0"/>
              </a:endParaRPr>
            </a:p>
          </p:txBody>
        </p:sp>
        <p:sp>
          <p:nvSpPr>
            <p:cNvPr id="38940"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endParaRPr lang="en-US" altLang="tr-TR" sz="1800">
                <a:solidFill>
                  <a:srgbClr val="FFFFFF"/>
                </a:solidFill>
                <a:latin typeface="Arial" panose="020B0604020202020204" pitchFamily="34" charset="0"/>
              </a:endParaRPr>
            </a:p>
          </p:txBody>
        </p:sp>
        <p:sp>
          <p:nvSpPr>
            <p:cNvPr id="38941"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endParaRPr lang="en-US" altLang="tr-TR" sz="1800">
                <a:solidFill>
                  <a:srgbClr val="FFFFFF"/>
                </a:solidFill>
                <a:latin typeface="Arial" panose="020B0604020202020204" pitchFamily="34" charset="0"/>
              </a:endParaRPr>
            </a:p>
          </p:txBody>
        </p:sp>
        <p:sp>
          <p:nvSpPr>
            <p:cNvPr id="38942"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spcBef>
                  <a:spcPct val="0"/>
                </a:spcBef>
                <a:buFontTx/>
                <a:buNone/>
              </a:pPr>
              <a:endParaRPr lang="en-US" altLang="tr-TR" sz="1800">
                <a:solidFill>
                  <a:srgbClr val="FFFFFF"/>
                </a:solidFill>
                <a:latin typeface="Arial" panose="020B0604020202020204" pitchFamily="34" charset="0"/>
              </a:endParaRPr>
            </a:p>
          </p:txBody>
        </p:sp>
      </p:grpSp>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solidFill>
                <a:srgbClr val="000000"/>
              </a:solidFill>
              <a:latin typeface="Arial" panose="020B0604020202020204" pitchFamily="34" charset="0"/>
            </a:endParaRPr>
          </a:p>
        </p:txBody>
      </p:sp>
      <p:grpSp>
        <p:nvGrpSpPr>
          <p:cNvPr id="147461" name="Group 10"/>
          <p:cNvGrpSpPr>
            <a:grpSpLocks/>
          </p:cNvGrpSpPr>
          <p:nvPr/>
        </p:nvGrpSpPr>
        <p:grpSpPr bwMode="auto">
          <a:xfrm>
            <a:off x="0" y="-11113"/>
            <a:ext cx="9144000" cy="6388101"/>
            <a:chOff x="0" y="0"/>
            <a:chExt cx="5760" cy="3747"/>
          </a:xfrm>
          <a:solidFill>
            <a:schemeClr val="bg1"/>
          </a:solidFill>
        </p:grpSpPr>
        <p:sp>
          <p:nvSpPr>
            <p:cNvPr id="147484" name="Rectangle 2"/>
            <p:cNvSpPr>
              <a:spLocks noChangeArrowheads="1"/>
            </p:cNvSpPr>
            <p:nvPr/>
          </p:nvSpPr>
          <p:spPr bwMode="gray">
            <a:xfrm flipV="1">
              <a:off x="0" y="0"/>
              <a:ext cx="5760" cy="16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tr-TR" altLang="tr-TR" smtClean="0">
                <a:solidFill>
                  <a:srgbClr val="FFFFFF"/>
                </a:solidFill>
              </a:endParaRPr>
            </a:p>
          </p:txBody>
        </p:sp>
        <p:sp>
          <p:nvSpPr>
            <p:cNvPr id="147485" name="Rectangle 3"/>
            <p:cNvSpPr>
              <a:spLocks noChangeArrowheads="1"/>
            </p:cNvSpPr>
            <p:nvPr/>
          </p:nvSpPr>
          <p:spPr bwMode="gray">
            <a:xfrm>
              <a:off x="0" y="1842"/>
              <a:ext cx="5760" cy="9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tr-TR" altLang="tr-TR" smtClean="0">
                <a:solidFill>
                  <a:srgbClr val="FFFFFF"/>
                </a:solidFill>
              </a:endParaRPr>
            </a:p>
          </p:txBody>
        </p:sp>
        <p:sp>
          <p:nvSpPr>
            <p:cNvPr id="147486" name="Rectangle 8"/>
            <p:cNvSpPr>
              <a:spLocks noChangeArrowheads="1"/>
            </p:cNvSpPr>
            <p:nvPr/>
          </p:nvSpPr>
          <p:spPr bwMode="gray">
            <a:xfrm flipV="1">
              <a:off x="0" y="1603"/>
              <a:ext cx="5760" cy="2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tr-TR" altLang="tr-TR" smtClean="0">
                <a:solidFill>
                  <a:srgbClr val="FFFFFF"/>
                </a:solidFill>
              </a:endParaRPr>
            </a:p>
          </p:txBody>
        </p:sp>
        <p:sp>
          <p:nvSpPr>
            <p:cNvPr id="147487" name="Rectangle 5"/>
            <p:cNvSpPr>
              <a:spLocks noChangeArrowheads="1"/>
            </p:cNvSpPr>
            <p:nvPr/>
          </p:nvSpPr>
          <p:spPr bwMode="gray">
            <a:xfrm flipV="1">
              <a:off x="0" y="2762"/>
              <a:ext cx="5760" cy="98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spcBef>
                  <a:spcPct val="20000"/>
                </a:spcBef>
                <a:buFont typeface="Wingdings" pitchFamily="2" charset="2"/>
                <a:buChar char="§"/>
                <a:defRPr>
                  <a:solidFill>
                    <a:schemeClr val="tx1"/>
                  </a:solidFill>
                  <a:latin typeface="Arial" pitchFamily="34" charset="0"/>
                  <a:cs typeface="Arial" pitchFamily="34" charset="0"/>
                </a:defRPr>
              </a:lvl1pPr>
              <a:lvl2pPr marL="742950" indent="-285750" eaLnBrk="0" hangingPunct="0">
                <a:spcBef>
                  <a:spcPct val="20000"/>
                </a:spcBef>
                <a:buChar char="–"/>
                <a:defRPr>
                  <a:solidFill>
                    <a:schemeClr val="tx1"/>
                  </a:solidFill>
                  <a:latin typeface="Arial" pitchFamily="34" charset="0"/>
                  <a:cs typeface="Arial" pitchFamily="34" charset="0"/>
                </a:defRPr>
              </a:lvl2pPr>
              <a:lvl3pPr marL="1143000" indent="-228600" eaLnBrk="0" hangingPunct="0">
                <a:spcBef>
                  <a:spcPct val="20000"/>
                </a:spcBef>
                <a:buChar char="•"/>
                <a:defRPr>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a:spcBef>
                  <a:spcPct val="0"/>
                </a:spcBef>
                <a:buFontTx/>
                <a:buNone/>
                <a:defRPr/>
              </a:pPr>
              <a:endParaRPr lang="tr-TR" altLang="tr-TR" smtClean="0">
                <a:solidFill>
                  <a:srgbClr val="FFFFFF"/>
                </a:solidFill>
              </a:endParaRPr>
            </a:p>
          </p:txBody>
        </p:sp>
      </p:grpSp>
      <p:pic>
        <p:nvPicPr>
          <p:cNvPr id="3891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2278063" y="4969103"/>
            <a:ext cx="46799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8" name="Group 62"/>
          <p:cNvGrpSpPr>
            <a:grpSpLocks/>
          </p:cNvGrpSpPr>
          <p:nvPr/>
        </p:nvGrpSpPr>
        <p:grpSpPr bwMode="auto">
          <a:xfrm>
            <a:off x="2967038" y="2235428"/>
            <a:ext cx="3248025" cy="3055937"/>
            <a:chOff x="1869" y="1671"/>
            <a:chExt cx="2046" cy="1925"/>
          </a:xfrm>
        </p:grpSpPr>
        <p:sp>
          <p:nvSpPr>
            <p:cNvPr id="38933" name="Freeform 31"/>
            <p:cNvSpPr>
              <a:spLocks/>
            </p:cNvSpPr>
            <p:nvPr/>
          </p:nvSpPr>
          <p:spPr bwMode="gray">
            <a:xfrm>
              <a:off x="2127" y="2069"/>
              <a:ext cx="750" cy="1312"/>
            </a:xfrm>
            <a:custGeom>
              <a:avLst/>
              <a:gdLst>
                <a:gd name="T0" fmla="*/ 0 w 1859"/>
                <a:gd name="T1" fmla="*/ 0 h 3212"/>
                <a:gd name="T2" fmla="*/ 0 w 1859"/>
                <a:gd name="T3" fmla="*/ 0 h 3212"/>
                <a:gd name="T4" fmla="*/ 0 w 1859"/>
                <a:gd name="T5" fmla="*/ 0 h 3212"/>
                <a:gd name="T6" fmla="*/ 0 w 1859"/>
                <a:gd name="T7" fmla="*/ 0 h 3212"/>
                <a:gd name="T8" fmla="*/ 0 60000 65536"/>
                <a:gd name="T9" fmla="*/ 0 60000 65536"/>
                <a:gd name="T10" fmla="*/ 0 60000 65536"/>
                <a:gd name="T11" fmla="*/ 0 60000 65536"/>
                <a:gd name="T12" fmla="*/ 0 w 1859"/>
                <a:gd name="T13" fmla="*/ 0 h 3212"/>
                <a:gd name="T14" fmla="*/ 1859 w 1859"/>
                <a:gd name="T15" fmla="*/ 3212 h 3212"/>
              </a:gdLst>
              <a:ahLst/>
              <a:cxnLst>
                <a:cxn ang="T8">
                  <a:pos x="T0" y="T1"/>
                </a:cxn>
                <a:cxn ang="T9">
                  <a:pos x="T2" y="T3"/>
                </a:cxn>
                <a:cxn ang="T10">
                  <a:pos x="T4" y="T5"/>
                </a:cxn>
                <a:cxn ang="T11">
                  <a:pos x="T6" y="T7"/>
                </a:cxn>
              </a:cxnLst>
              <a:rect l="T12" t="T13" r="T14" b="T15"/>
              <a:pathLst>
                <a:path w="1859" h="3212">
                  <a:moveTo>
                    <a:pt x="1859" y="0"/>
                  </a:moveTo>
                  <a:lnTo>
                    <a:pt x="0" y="3212"/>
                  </a:lnTo>
                  <a:lnTo>
                    <a:pt x="1859" y="1769"/>
                  </a:lnTo>
                  <a:lnTo>
                    <a:pt x="1859" y="0"/>
                  </a:lnTo>
                  <a:close/>
                </a:path>
              </a:pathLst>
            </a:custGeom>
            <a:gradFill rotWithShape="1">
              <a:gsLst>
                <a:gs pos="0">
                  <a:srgbClr val="69A2E1"/>
                </a:gs>
                <a:gs pos="50000">
                  <a:srgbClr val="466B95"/>
                </a:gs>
                <a:gs pos="100000">
                  <a:srgbClr val="69A2E1"/>
                </a:gs>
              </a:gsLst>
              <a:lin ang="18900000" scaled="1"/>
            </a:gradFill>
            <a:ln w="9525">
              <a:solidFill>
                <a:srgbClr val="919191"/>
              </a:solidFill>
              <a:miter lim="800000"/>
              <a:headEnd/>
              <a:tailEnd/>
            </a:ln>
          </p:spPr>
          <p:txBody>
            <a:bodyPr wrap="none" anchor="ctr"/>
            <a:lstStyle/>
            <a:p>
              <a:endParaRPr lang="tr-TR"/>
            </a:p>
          </p:txBody>
        </p:sp>
        <p:sp>
          <p:nvSpPr>
            <p:cNvPr id="38934" name="Freeform 35"/>
            <p:cNvSpPr>
              <a:spLocks/>
            </p:cNvSpPr>
            <p:nvPr/>
          </p:nvSpPr>
          <p:spPr bwMode="gray">
            <a:xfrm>
              <a:off x="2137" y="2797"/>
              <a:ext cx="1505" cy="591"/>
            </a:xfrm>
            <a:custGeom>
              <a:avLst/>
              <a:gdLst>
                <a:gd name="T0" fmla="*/ 0 w 3730"/>
                <a:gd name="T1" fmla="*/ 0 h 1448"/>
                <a:gd name="T2" fmla="*/ 0 w 3730"/>
                <a:gd name="T3" fmla="*/ 0 h 1448"/>
                <a:gd name="T4" fmla="*/ 0 w 3730"/>
                <a:gd name="T5" fmla="*/ 0 h 1448"/>
                <a:gd name="T6" fmla="*/ 0 w 3730"/>
                <a:gd name="T7" fmla="*/ 0 h 1448"/>
                <a:gd name="T8" fmla="*/ 0 60000 65536"/>
                <a:gd name="T9" fmla="*/ 0 60000 65536"/>
                <a:gd name="T10" fmla="*/ 0 60000 65536"/>
                <a:gd name="T11" fmla="*/ 0 60000 65536"/>
                <a:gd name="T12" fmla="*/ 0 w 3730"/>
                <a:gd name="T13" fmla="*/ 0 h 1448"/>
                <a:gd name="T14" fmla="*/ 3730 w 3730"/>
                <a:gd name="T15" fmla="*/ 1448 h 1448"/>
              </a:gdLst>
              <a:ahLst/>
              <a:cxnLst>
                <a:cxn ang="T8">
                  <a:pos x="T0" y="T1"/>
                </a:cxn>
                <a:cxn ang="T9">
                  <a:pos x="T2" y="T3"/>
                </a:cxn>
                <a:cxn ang="T10">
                  <a:pos x="T4" y="T5"/>
                </a:cxn>
                <a:cxn ang="T11">
                  <a:pos x="T6" y="T7"/>
                </a:cxn>
              </a:cxnLst>
              <a:rect l="T12" t="T13" r="T14" b="T15"/>
              <a:pathLst>
                <a:path w="3730" h="1448">
                  <a:moveTo>
                    <a:pt x="1859" y="0"/>
                  </a:moveTo>
                  <a:lnTo>
                    <a:pt x="0" y="1441"/>
                  </a:lnTo>
                  <a:lnTo>
                    <a:pt x="3730" y="1448"/>
                  </a:lnTo>
                  <a:lnTo>
                    <a:pt x="1859" y="0"/>
                  </a:lnTo>
                  <a:close/>
                </a:path>
              </a:pathLst>
            </a:custGeom>
            <a:gradFill rotWithShape="1">
              <a:gsLst>
                <a:gs pos="0">
                  <a:srgbClr val="2A79D0"/>
                </a:gs>
                <a:gs pos="50000">
                  <a:srgbClr val="1C508A"/>
                </a:gs>
                <a:gs pos="100000">
                  <a:srgbClr val="2A79D0"/>
                </a:gs>
              </a:gsLst>
              <a:lin ang="18900000" scaled="1"/>
            </a:gradFill>
            <a:ln w="9525" cap="flat" cmpd="sng">
              <a:solidFill>
                <a:srgbClr val="919191"/>
              </a:solidFill>
              <a:prstDash val="solid"/>
              <a:miter lim="800000"/>
              <a:headEnd type="none" w="med" len="med"/>
              <a:tailEnd type="none" w="med" len="med"/>
            </a:ln>
          </p:spPr>
          <p:txBody>
            <a:bodyPr wrap="none" anchor="ctr"/>
            <a:lstStyle/>
            <a:p>
              <a:endParaRPr lang="tr-TR"/>
            </a:p>
          </p:txBody>
        </p:sp>
        <p:sp>
          <p:nvSpPr>
            <p:cNvPr id="38935" name="Freeform 39"/>
            <p:cNvSpPr>
              <a:spLocks/>
            </p:cNvSpPr>
            <p:nvPr/>
          </p:nvSpPr>
          <p:spPr bwMode="gray">
            <a:xfrm>
              <a:off x="2886" y="2072"/>
              <a:ext cx="760" cy="1313"/>
            </a:xfrm>
            <a:custGeom>
              <a:avLst/>
              <a:gdLst>
                <a:gd name="T0" fmla="*/ 126 w 1871"/>
                <a:gd name="T1" fmla="*/ 218 h 3220"/>
                <a:gd name="T2" fmla="*/ 0 w 1871"/>
                <a:gd name="T3" fmla="*/ 0 h 3220"/>
                <a:gd name="T4" fmla="*/ 0 w 1871"/>
                <a:gd name="T5" fmla="*/ 120 h 3220"/>
                <a:gd name="T6" fmla="*/ 126 w 1871"/>
                <a:gd name="T7" fmla="*/ 218 h 3220"/>
                <a:gd name="T8" fmla="*/ 0 60000 65536"/>
                <a:gd name="T9" fmla="*/ 0 60000 65536"/>
                <a:gd name="T10" fmla="*/ 0 60000 65536"/>
                <a:gd name="T11" fmla="*/ 0 60000 65536"/>
                <a:gd name="T12" fmla="*/ 0 w 1871"/>
                <a:gd name="T13" fmla="*/ 0 h 3220"/>
                <a:gd name="T14" fmla="*/ 1871 w 1871"/>
                <a:gd name="T15" fmla="*/ 3220 h 3220"/>
              </a:gdLst>
              <a:ahLst/>
              <a:cxnLst>
                <a:cxn ang="T8">
                  <a:pos x="T0" y="T1"/>
                </a:cxn>
                <a:cxn ang="T9">
                  <a:pos x="T2" y="T3"/>
                </a:cxn>
                <a:cxn ang="T10">
                  <a:pos x="T4" y="T5"/>
                </a:cxn>
                <a:cxn ang="T11">
                  <a:pos x="T6" y="T7"/>
                </a:cxn>
              </a:cxnLst>
              <a:rect l="T12" t="T13" r="T14" b="T15"/>
              <a:pathLst>
                <a:path w="1871" h="3220">
                  <a:moveTo>
                    <a:pt x="1871" y="3220"/>
                  </a:moveTo>
                  <a:lnTo>
                    <a:pt x="0" y="0"/>
                  </a:lnTo>
                  <a:lnTo>
                    <a:pt x="0" y="1770"/>
                  </a:lnTo>
                  <a:lnTo>
                    <a:pt x="1871" y="3220"/>
                  </a:lnTo>
                  <a:close/>
                </a:path>
              </a:pathLst>
            </a:custGeom>
            <a:gradFill rotWithShape="1">
              <a:gsLst>
                <a:gs pos="0">
                  <a:srgbClr val="0061B2"/>
                </a:gs>
                <a:gs pos="50000">
                  <a:srgbClr val="004076"/>
                </a:gs>
                <a:gs pos="100000">
                  <a:srgbClr val="0061B2"/>
                </a:gs>
              </a:gsLst>
              <a:lin ang="18900000" scaled="1"/>
            </a:gradFill>
            <a:ln w="9525" cap="flat" cmpd="sng">
              <a:solidFill>
                <a:srgbClr val="919191"/>
              </a:solidFill>
              <a:prstDash val="solid"/>
              <a:miter lim="800000"/>
              <a:headEnd type="none" w="med" len="med"/>
              <a:tailEnd type="none" w="med" len="med"/>
            </a:ln>
          </p:spPr>
          <p:txBody>
            <a:bodyPr wrap="none" anchor="ctr"/>
            <a:lstStyle/>
            <a:p>
              <a:endParaRPr lang="tr-TR"/>
            </a:p>
          </p:txBody>
        </p:sp>
        <p:cxnSp>
          <p:nvCxnSpPr>
            <p:cNvPr id="38936" name="Gerade Verbindung mit Pfeil 12"/>
            <p:cNvCxnSpPr>
              <a:cxnSpLocks noChangeShapeType="1"/>
            </p:cNvCxnSpPr>
            <p:nvPr/>
          </p:nvCxnSpPr>
          <p:spPr bwMode="gray">
            <a:xfrm rot="5400000" flipH="1" flipV="1">
              <a:off x="2317" y="2233"/>
              <a:ext cx="1126" cy="2"/>
            </a:xfrm>
            <a:prstGeom prst="straightConnector1">
              <a:avLst/>
            </a:prstGeom>
            <a:noFill/>
            <a:ln w="22225" algn="ctr">
              <a:solidFill>
                <a:srgbClr val="919191"/>
              </a:solidFill>
              <a:round/>
              <a:headEnd/>
              <a:tailEnd type="triangle" w="med" len="med"/>
            </a:ln>
            <a:extLst>
              <a:ext uri="{909E8E84-426E-40DD-AFC4-6F175D3DCCD1}">
                <a14:hiddenFill xmlns:a14="http://schemas.microsoft.com/office/drawing/2010/main">
                  <a:noFill/>
                </a14:hiddenFill>
              </a:ext>
            </a:extLst>
          </p:spPr>
        </p:cxnSp>
        <p:cxnSp>
          <p:nvCxnSpPr>
            <p:cNvPr id="38937" name="Gerade Verbindung mit Pfeil 13"/>
            <p:cNvCxnSpPr>
              <a:cxnSpLocks noChangeShapeType="1"/>
            </p:cNvCxnSpPr>
            <p:nvPr/>
          </p:nvCxnSpPr>
          <p:spPr bwMode="gray">
            <a:xfrm rot="10800000" flipV="1">
              <a:off x="1869" y="2790"/>
              <a:ext cx="1014" cy="801"/>
            </a:xfrm>
            <a:prstGeom prst="straightConnector1">
              <a:avLst/>
            </a:prstGeom>
            <a:noFill/>
            <a:ln w="22225" algn="ctr">
              <a:solidFill>
                <a:srgbClr val="919191"/>
              </a:solidFill>
              <a:round/>
              <a:headEnd/>
              <a:tailEnd type="triangle" w="med" len="med"/>
            </a:ln>
            <a:extLst>
              <a:ext uri="{909E8E84-426E-40DD-AFC4-6F175D3DCCD1}">
                <a14:hiddenFill xmlns:a14="http://schemas.microsoft.com/office/drawing/2010/main">
                  <a:noFill/>
                </a14:hiddenFill>
              </a:ext>
            </a:extLst>
          </p:spPr>
        </p:cxnSp>
        <p:cxnSp>
          <p:nvCxnSpPr>
            <p:cNvPr id="38938" name="Gerade Verbindung mit Pfeil 16"/>
            <p:cNvCxnSpPr>
              <a:cxnSpLocks noChangeShapeType="1"/>
            </p:cNvCxnSpPr>
            <p:nvPr/>
          </p:nvCxnSpPr>
          <p:spPr bwMode="gray">
            <a:xfrm>
              <a:off x="2880" y="2797"/>
              <a:ext cx="1035" cy="799"/>
            </a:xfrm>
            <a:prstGeom prst="straightConnector1">
              <a:avLst/>
            </a:prstGeom>
            <a:noFill/>
            <a:ln w="22225" algn="ctr">
              <a:solidFill>
                <a:srgbClr val="919191"/>
              </a:solidFill>
              <a:round/>
              <a:headEnd/>
              <a:tailEnd type="triangle" w="med" len="med"/>
            </a:ln>
            <a:extLst>
              <a:ext uri="{909E8E84-426E-40DD-AFC4-6F175D3DCCD1}">
                <a14:hiddenFill xmlns:a14="http://schemas.microsoft.com/office/drawing/2010/main">
                  <a:noFill/>
                </a14:hiddenFill>
              </a:ext>
            </a:extLst>
          </p:spPr>
        </p:cxnSp>
      </p:grpSp>
      <p:sp>
        <p:nvSpPr>
          <p:cNvPr id="38919" name="Text Box 19"/>
          <p:cNvSpPr txBox="1">
            <a:spLocks noChangeArrowheads="1"/>
          </p:cNvSpPr>
          <p:nvPr/>
        </p:nvSpPr>
        <p:spPr bwMode="gray">
          <a:xfrm>
            <a:off x="5438775" y="2414815"/>
            <a:ext cx="37512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925"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1600" b="1" i="1" noProof="1">
                <a:solidFill>
                  <a:srgbClr val="FFFFFF"/>
                </a:solidFill>
              </a:rPr>
              <a:t>Çalışanlar;</a:t>
            </a:r>
          </a:p>
          <a:p>
            <a:pPr>
              <a:spcBef>
                <a:spcPct val="0"/>
              </a:spcBef>
              <a:buFont typeface="Wingdings" panose="05000000000000000000" pitchFamily="2" charset="2"/>
              <a:buChar char="v"/>
            </a:pPr>
            <a:r>
              <a:rPr lang="tr-TR" altLang="tr-TR" sz="1600" b="1" i="1" noProof="1">
                <a:solidFill>
                  <a:srgbClr val="FFFFFF"/>
                </a:solidFill>
              </a:rPr>
              <a:t>Çalışanlar</a:t>
            </a:r>
            <a:r>
              <a:rPr lang="tr-TR" altLang="tr-TR" sz="1600" i="1" noProof="1">
                <a:solidFill>
                  <a:srgbClr val="FFFFFF"/>
                </a:solidFill>
              </a:rPr>
              <a:t> işle ilgili sorunları tanımlayıp çözmek için </a:t>
            </a:r>
            <a:r>
              <a:rPr lang="tr-TR" altLang="tr-TR" sz="1600" b="1" i="1" noProof="1">
                <a:solidFill>
                  <a:srgbClr val="FFFFFF"/>
                </a:solidFill>
              </a:rPr>
              <a:t>eğitilir</a:t>
            </a:r>
          </a:p>
        </p:txBody>
      </p:sp>
      <p:sp>
        <p:nvSpPr>
          <p:cNvPr id="38920" name="Text Box 14"/>
          <p:cNvSpPr txBox="1">
            <a:spLocks noChangeArrowheads="1"/>
          </p:cNvSpPr>
          <p:nvPr/>
        </p:nvSpPr>
        <p:spPr bwMode="gray">
          <a:xfrm>
            <a:off x="5559425" y="3792765"/>
            <a:ext cx="31051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1600" b="1" i="1" noProof="1">
                <a:solidFill>
                  <a:srgbClr val="080808"/>
                </a:solidFill>
              </a:rPr>
              <a:t>   Çalışma Çevresi;</a:t>
            </a:r>
          </a:p>
          <a:p>
            <a:pPr algn="ctr">
              <a:spcBef>
                <a:spcPct val="0"/>
              </a:spcBef>
              <a:buFont typeface="Wingdings" panose="05000000000000000000" pitchFamily="2" charset="2"/>
              <a:buChar char="v"/>
            </a:pPr>
            <a:r>
              <a:rPr lang="tr-TR" altLang="tr-TR" sz="1600" i="1" noProof="1">
                <a:solidFill>
                  <a:srgbClr val="080808"/>
                </a:solidFill>
              </a:rPr>
              <a:t>Kişinin işyerine uyumu sağlanır</a:t>
            </a:r>
          </a:p>
        </p:txBody>
      </p:sp>
      <p:sp>
        <p:nvSpPr>
          <p:cNvPr id="24" name="Rectangle 31"/>
          <p:cNvSpPr txBox="1">
            <a:spLocks noChangeArrowheads="1"/>
          </p:cNvSpPr>
          <p:nvPr/>
        </p:nvSpPr>
        <p:spPr bwMode="gray">
          <a:xfrm>
            <a:off x="10338" y="97651"/>
            <a:ext cx="9100325"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lgn="ctr">
              <a:defRPr/>
            </a:pPr>
            <a:r>
              <a:rPr lang="tr-TR" sz="3200" noProof="1" smtClean="0">
                <a:effectLst>
                  <a:innerShdw blurRad="63500" dist="50800" dir="8100000">
                    <a:prstClr val="black">
                      <a:alpha val="50000"/>
                    </a:prstClr>
                  </a:innerShdw>
                </a:effectLst>
                <a:latin typeface="+mn-lt"/>
                <a:ea typeface="+mn-ea"/>
                <a:cs typeface="Calibri" pitchFamily="34" charset="0"/>
              </a:rPr>
              <a:t>STRESTEN KORUNMA</a:t>
            </a:r>
            <a:endParaRPr lang="en-GB" sz="3200" noProof="1" smtClean="0">
              <a:effectLst>
                <a:innerShdw blurRad="63500" dist="50800" dir="8100000">
                  <a:prstClr val="black">
                    <a:alpha val="50000"/>
                  </a:prstClr>
                </a:innerShdw>
              </a:effectLst>
              <a:latin typeface="+mn-lt"/>
              <a:ea typeface="+mn-ea"/>
              <a:cs typeface="Calibri" pitchFamily="34" charset="0"/>
            </a:endParaRPr>
          </a:p>
        </p:txBody>
      </p:sp>
      <p:sp>
        <p:nvSpPr>
          <p:cNvPr id="38922" name="Text Box 19"/>
          <p:cNvSpPr txBox="1">
            <a:spLocks noChangeArrowheads="1"/>
          </p:cNvSpPr>
          <p:nvPr/>
        </p:nvSpPr>
        <p:spPr bwMode="gray">
          <a:xfrm>
            <a:off x="3059113" y="2008415"/>
            <a:ext cx="30337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925"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noProof="1">
                <a:latin typeface="Agency FB" pitchFamily="34" charset="0"/>
              </a:rPr>
              <a:t>BİRİNCİL KORUMA</a:t>
            </a:r>
          </a:p>
        </p:txBody>
      </p:sp>
      <p:sp>
        <p:nvSpPr>
          <p:cNvPr id="38923" name="Text Box 19"/>
          <p:cNvSpPr txBox="1">
            <a:spLocks noChangeArrowheads="1"/>
          </p:cNvSpPr>
          <p:nvPr/>
        </p:nvSpPr>
        <p:spPr bwMode="gray">
          <a:xfrm>
            <a:off x="1485900" y="5331053"/>
            <a:ext cx="30337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925"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noProof="1">
                <a:latin typeface="Agency FB" pitchFamily="34" charset="0"/>
              </a:rPr>
              <a:t>İKİNCİL KORUMA</a:t>
            </a:r>
          </a:p>
        </p:txBody>
      </p:sp>
      <p:sp>
        <p:nvSpPr>
          <p:cNvPr id="38924" name="Text Box 19"/>
          <p:cNvSpPr txBox="1">
            <a:spLocks noChangeArrowheads="1"/>
          </p:cNvSpPr>
          <p:nvPr/>
        </p:nvSpPr>
        <p:spPr bwMode="gray">
          <a:xfrm>
            <a:off x="4699000" y="5331053"/>
            <a:ext cx="30337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925"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1400" b="1" noProof="1">
                <a:latin typeface="Agency FB" pitchFamily="34" charset="0"/>
              </a:rPr>
              <a:t>ÜÇÜNCÜL KORUMA</a:t>
            </a:r>
          </a:p>
        </p:txBody>
      </p:sp>
      <p:sp>
        <p:nvSpPr>
          <p:cNvPr id="38925" name="Text Box 14"/>
          <p:cNvSpPr txBox="1">
            <a:spLocks noChangeArrowheads="1"/>
          </p:cNvSpPr>
          <p:nvPr/>
        </p:nvSpPr>
        <p:spPr bwMode="gray">
          <a:xfrm>
            <a:off x="104775" y="3719740"/>
            <a:ext cx="31051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1600" b="1" i="1" noProof="1">
                <a:solidFill>
                  <a:srgbClr val="080808"/>
                </a:solidFill>
              </a:rPr>
              <a:t>Çalışma Çevresi;</a:t>
            </a:r>
          </a:p>
          <a:p>
            <a:pPr>
              <a:spcBef>
                <a:spcPct val="0"/>
              </a:spcBef>
              <a:buFont typeface="Wingdings" panose="05000000000000000000" pitchFamily="2" charset="2"/>
              <a:buChar char="q"/>
            </a:pPr>
            <a:r>
              <a:rPr lang="tr-TR" altLang="tr-TR" sz="1600" i="1" noProof="1">
                <a:solidFill>
                  <a:srgbClr val="080808"/>
                </a:solidFill>
              </a:rPr>
              <a:t>Özellikle </a:t>
            </a:r>
            <a:r>
              <a:rPr lang="tr-TR" altLang="tr-TR" sz="1600" b="1" i="1" noProof="1">
                <a:solidFill>
                  <a:srgbClr val="080808"/>
                </a:solidFill>
              </a:rPr>
              <a:t>risk gruplarına </a:t>
            </a:r>
            <a:r>
              <a:rPr lang="tr-TR" altLang="tr-TR" sz="1600" i="1" noProof="1">
                <a:solidFill>
                  <a:srgbClr val="080808"/>
                </a:solidFill>
              </a:rPr>
              <a:t>yönelik  danışmanlık hizmetleri geliştirilir</a:t>
            </a:r>
          </a:p>
        </p:txBody>
      </p:sp>
      <p:sp>
        <p:nvSpPr>
          <p:cNvPr id="38926" name="Oval 16"/>
          <p:cNvSpPr>
            <a:spLocks noChangeAspect="1" noChangeArrowheads="1"/>
          </p:cNvSpPr>
          <p:nvPr/>
        </p:nvSpPr>
        <p:spPr bwMode="auto">
          <a:xfrm>
            <a:off x="4465638" y="3930878"/>
            <a:ext cx="215900" cy="217487"/>
          </a:xfrm>
          <a:prstGeom prst="ellipse">
            <a:avLst/>
          </a:prstGeom>
          <a:gradFill rotWithShape="1">
            <a:gsLst>
              <a:gs pos="0">
                <a:srgbClr val="0161B2"/>
              </a:gs>
              <a:gs pos="100000">
                <a:srgbClr val="004074"/>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800" b="1">
                <a:solidFill>
                  <a:schemeClr val="bg1"/>
                </a:solidFill>
                <a:latin typeface="Agency FB" pitchFamily="34" charset="0"/>
              </a:rPr>
              <a:t>STRES</a:t>
            </a:r>
          </a:p>
        </p:txBody>
      </p:sp>
      <p:pic>
        <p:nvPicPr>
          <p:cNvPr id="38927" name="Picture 2" descr="C:\Users\ahmet\Desktop\graduate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25" y="5331053"/>
            <a:ext cx="138430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8" name="Picture 3" descr="D:\DOKTOR\9-ISTUZMAN\1-EĞİTİM KURUMU\1. İstanbuluzman\ZZResim\Meslekler\dokt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8213" y="5027840"/>
            <a:ext cx="14859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9" name="Picture 4" descr="D:\DOKTOR\9-ISTUZMAN\1-EĞİTİM KURUMU\1. İstanbuluzman\ZZResim\Fabrika\industry (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78250" y="573315"/>
            <a:ext cx="1617663"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0" name="Text Box 19"/>
          <p:cNvSpPr txBox="1">
            <a:spLocks noChangeArrowheads="1"/>
          </p:cNvSpPr>
          <p:nvPr/>
        </p:nvSpPr>
        <p:spPr bwMode="gray">
          <a:xfrm>
            <a:off x="4927600" y="573315"/>
            <a:ext cx="4183063" cy="172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492125"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a:spcBef>
                <a:spcPct val="0"/>
              </a:spcBef>
              <a:buFontTx/>
              <a:buNone/>
            </a:pPr>
            <a:r>
              <a:rPr lang="tr-TR" altLang="tr-TR" sz="1600" b="1" i="1" noProof="1"/>
              <a:t>Çalışma Çevresi;</a:t>
            </a:r>
          </a:p>
          <a:p>
            <a:pPr lvl="1">
              <a:spcBef>
                <a:spcPct val="0"/>
              </a:spcBef>
              <a:buFontTx/>
              <a:buNone/>
            </a:pPr>
            <a:r>
              <a:rPr lang="tr-TR" altLang="tr-TR" sz="1600" i="1" noProof="1"/>
              <a:t>Stresle başa çıkmanın en önemli yöntemi stresi </a:t>
            </a:r>
            <a:r>
              <a:rPr lang="tr-TR" altLang="tr-TR" sz="1600" b="1" i="1" noProof="1"/>
              <a:t>kaynağında yok etmektir.</a:t>
            </a:r>
          </a:p>
          <a:p>
            <a:pPr lvl="1">
              <a:spcBef>
                <a:spcPct val="0"/>
              </a:spcBef>
              <a:buFont typeface="Wingdings" panose="05000000000000000000" pitchFamily="2" charset="2"/>
              <a:buChar char="v"/>
            </a:pPr>
            <a:r>
              <a:rPr lang="tr-TR" altLang="tr-TR" sz="1600" i="1" noProof="1"/>
              <a:t>Görev içeriği yeniden tasarlanır</a:t>
            </a:r>
          </a:p>
          <a:p>
            <a:pPr lvl="1">
              <a:spcBef>
                <a:spcPct val="0"/>
              </a:spcBef>
              <a:buFont typeface="Wingdings" panose="05000000000000000000" pitchFamily="2" charset="2"/>
              <a:buChar char="v"/>
            </a:pPr>
            <a:r>
              <a:rPr lang="tr-TR" altLang="tr-TR" sz="1600" i="1" noProof="1"/>
              <a:t>İlişkiler yeniden yapılandırılmalı</a:t>
            </a:r>
          </a:p>
          <a:p>
            <a:pPr lvl="1">
              <a:spcBef>
                <a:spcPct val="0"/>
              </a:spcBef>
              <a:buFont typeface="Wingdings" panose="05000000000000000000" pitchFamily="2" charset="2"/>
              <a:buChar char="v"/>
            </a:pPr>
            <a:r>
              <a:rPr lang="tr-TR" altLang="tr-TR" sz="1600" i="1" noProof="1"/>
              <a:t>Danışmanlık ve destek birimleri kurulmalı</a:t>
            </a:r>
          </a:p>
          <a:p>
            <a:pPr lvl="1">
              <a:spcBef>
                <a:spcPct val="0"/>
              </a:spcBef>
              <a:buFont typeface="Wingdings" panose="05000000000000000000" pitchFamily="2" charset="2"/>
              <a:buChar char="v"/>
            </a:pPr>
            <a:r>
              <a:rPr lang="tr-TR" altLang="tr-TR" sz="1600" i="1" noProof="1"/>
              <a:t>Değerlendirme sistemleri kurulmalı</a:t>
            </a:r>
          </a:p>
        </p:txBody>
      </p:sp>
      <p:sp>
        <p:nvSpPr>
          <p:cNvPr id="38931" name="Text Box 14"/>
          <p:cNvSpPr txBox="1">
            <a:spLocks noChangeArrowheads="1"/>
          </p:cNvSpPr>
          <p:nvPr/>
        </p:nvSpPr>
        <p:spPr bwMode="gray">
          <a:xfrm>
            <a:off x="104775" y="4526190"/>
            <a:ext cx="3376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1600" b="1" i="1" noProof="1">
                <a:solidFill>
                  <a:srgbClr val="080808"/>
                </a:solidFill>
              </a:rPr>
              <a:t>Çalışanlar;</a:t>
            </a:r>
          </a:p>
          <a:p>
            <a:pPr>
              <a:spcBef>
                <a:spcPct val="0"/>
              </a:spcBef>
              <a:buFont typeface="Wingdings" panose="05000000000000000000" pitchFamily="2" charset="2"/>
              <a:buChar char="q"/>
            </a:pPr>
            <a:r>
              <a:rPr lang="tr-TR" altLang="tr-TR" sz="1600" b="1" i="1" noProof="1">
                <a:solidFill>
                  <a:srgbClr val="080808"/>
                </a:solidFill>
              </a:rPr>
              <a:t>Eğitim ve öğretim </a:t>
            </a:r>
            <a:r>
              <a:rPr lang="tr-TR" altLang="tr-TR" sz="1600" i="1" noProof="1">
                <a:solidFill>
                  <a:srgbClr val="080808"/>
                </a:solidFill>
              </a:rPr>
              <a:t>ile bilinçlendirme ve beceri geliştirme sağlanır</a:t>
            </a:r>
          </a:p>
        </p:txBody>
      </p:sp>
      <p:sp>
        <p:nvSpPr>
          <p:cNvPr id="38932" name="Text Box 14"/>
          <p:cNvSpPr txBox="1">
            <a:spLocks noChangeArrowheads="1"/>
          </p:cNvSpPr>
          <p:nvPr/>
        </p:nvSpPr>
        <p:spPr bwMode="gray">
          <a:xfrm>
            <a:off x="5715000" y="4357915"/>
            <a:ext cx="35575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1600" b="1" i="1" noProof="1">
                <a:solidFill>
                  <a:srgbClr val="080808"/>
                </a:solidFill>
              </a:rPr>
              <a:t>Çalışanlar;</a:t>
            </a:r>
          </a:p>
          <a:p>
            <a:pPr>
              <a:spcBef>
                <a:spcPct val="0"/>
              </a:spcBef>
              <a:buFont typeface="Wingdings" panose="05000000000000000000" pitchFamily="2" charset="2"/>
              <a:buChar char="v"/>
            </a:pPr>
            <a:r>
              <a:rPr lang="tr-TR" altLang="tr-TR" sz="1600" b="1" i="1" noProof="1">
                <a:solidFill>
                  <a:srgbClr val="080808"/>
                </a:solidFill>
              </a:rPr>
              <a:t>Erken teşhis ve tedavi </a:t>
            </a:r>
            <a:r>
              <a:rPr lang="tr-TR" altLang="tr-TR" sz="1600" i="1" noProof="1">
                <a:solidFill>
                  <a:srgbClr val="080808"/>
                </a:solidFill>
              </a:rPr>
              <a:t>sürecini kapsar</a:t>
            </a:r>
          </a:p>
          <a:p>
            <a:pPr lvl="1">
              <a:spcBef>
                <a:spcPct val="0"/>
              </a:spcBef>
              <a:buFont typeface="Wingdings" panose="05000000000000000000" pitchFamily="2" charset="2"/>
              <a:buChar char="§"/>
            </a:pPr>
            <a:r>
              <a:rPr lang="tr-TR" altLang="tr-TR" sz="1600" i="1" noProof="1">
                <a:solidFill>
                  <a:srgbClr val="080808"/>
                </a:solidFill>
              </a:rPr>
              <a:t>Psikoterapi</a:t>
            </a:r>
          </a:p>
        </p:txBody>
      </p:sp>
      <p:sp>
        <p:nvSpPr>
          <p:cNvPr id="4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1"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5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418473127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p:stCondLst>
                                    <p:cond delay="0"/>
                                  </p:stCondLst>
                                  <p:childTnLst>
                                    <p:animEffect transition="out" filter="fade">
                                      <p:cBhvr>
                                        <p:cTn id="6" dur="3000" tmFilter="0, 0; .2, .5; .8, .5; 1, 0"/>
                                        <p:tgtEl>
                                          <p:spTgt spid="217117"/>
                                        </p:tgtEl>
                                      </p:cBhvr>
                                    </p:animEffect>
                                    <p:animScale>
                                      <p:cBhvr>
                                        <p:cTn id="7" dur="1500" autoRev="1" fill="hold"/>
                                        <p:tgtEl>
                                          <p:spTgt spid="2171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1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4"/>
          <p:cNvSpPr>
            <a:spLocks noChangeArrowheads="1"/>
          </p:cNvSpPr>
          <p:nvPr/>
        </p:nvSpPr>
        <p:spPr bwMode="auto">
          <a:xfrm>
            <a:off x="304800" y="5451567"/>
            <a:ext cx="8534400" cy="1066800"/>
          </a:xfrm>
          <a:prstGeom prst="rect">
            <a:avLst/>
          </a:prstGeom>
          <a:noFill/>
          <a:ln w="9525" algn="ctr">
            <a:noFill/>
            <a:round/>
            <a:headEnd/>
            <a:tailEnd/>
          </a:ln>
        </p:spPr>
        <p:txBody>
          <a:bodyPr wrap="none" anchor="ctr"/>
          <a:lstStyle/>
          <a:p>
            <a:pPr marL="36000" algn="ctr" eaLnBrk="1" hangingPunct="1">
              <a:defRPr/>
            </a:pPr>
            <a:r>
              <a:rPr lang="tr-TR" sz="4000" b="1" noProof="1" smtClean="0">
                <a:effectLst>
                  <a:outerShdw blurRad="38100" dist="38100" dir="2700000" algn="tl">
                    <a:srgbClr val="000000">
                      <a:alpha val="43137"/>
                    </a:srgbClr>
                  </a:outerShdw>
                </a:effectLst>
                <a:latin typeface="Monotype Corsiva" panose="03010101010201010101" pitchFamily="66" charset="0"/>
                <a:cs typeface="Calibri" pitchFamily="34" charset="0"/>
              </a:rPr>
              <a:t>TEŞEKKÜR </a:t>
            </a:r>
            <a:r>
              <a:rPr lang="tr-TR" sz="4000" b="1" noProof="1" smtClean="0">
                <a:solidFill>
                  <a:srgbClr val="0070C0"/>
                </a:solidFill>
                <a:effectLst>
                  <a:outerShdw blurRad="38100" dist="38100" dir="2700000" algn="tl">
                    <a:srgbClr val="000000">
                      <a:alpha val="43137"/>
                    </a:srgbClr>
                  </a:outerShdw>
                </a:effectLst>
                <a:latin typeface="Monotype Corsiva" panose="03010101010201010101" pitchFamily="66" charset="0"/>
                <a:cs typeface="Calibri" pitchFamily="34" charset="0"/>
              </a:rPr>
              <a:t>EDERİM</a:t>
            </a:r>
            <a:endParaRPr lang="tr-TR" sz="4000" b="1" noProof="1">
              <a:solidFill>
                <a:srgbClr val="0070C0"/>
              </a:solidFill>
              <a:effectLst>
                <a:outerShdw blurRad="38100" dist="38100" dir="2700000" algn="tl">
                  <a:srgbClr val="000000">
                    <a:alpha val="43137"/>
                  </a:srgbClr>
                </a:outerShdw>
              </a:effectLst>
              <a:latin typeface="Monotype Corsiva" panose="03010101010201010101" pitchFamily="66" charset="0"/>
              <a:cs typeface="Calibri" pitchFamily="34" charset="0"/>
            </a:endParaRPr>
          </a:p>
        </p:txBody>
      </p:sp>
      <p:sp>
        <p:nvSpPr>
          <p:cNvPr id="15" name="Rectangle 17"/>
          <p:cNvSpPr/>
          <p:nvPr/>
        </p:nvSpPr>
        <p:spPr>
          <a:xfrm>
            <a:off x="304800" y="685800"/>
            <a:ext cx="8534400" cy="707886"/>
          </a:xfrm>
          <a:prstGeom prst="rect">
            <a:avLst/>
          </a:prstGeom>
        </p:spPr>
        <p:txBody>
          <a:bodyPr>
            <a:spAutoFit/>
          </a:bodyPr>
          <a:lstStyle/>
          <a:p>
            <a:pPr algn="ctr" eaLnBrk="1" hangingPunct="1">
              <a:defRPr/>
            </a:pPr>
            <a:r>
              <a:rPr lang="en-IN" sz="4000" b="1" dirty="0">
                <a:solidFill>
                  <a:schemeClr val="accent1">
                    <a:lumMod val="75000"/>
                  </a:schemeClr>
                </a:solidFill>
                <a:effectLst>
                  <a:outerShdw blurRad="38100" dist="38100" dir="2700000" algn="tl">
                    <a:srgbClr val="000000">
                      <a:alpha val="43137"/>
                    </a:srgbClr>
                  </a:outerShdw>
                </a:effectLst>
                <a:latin typeface="Monotype Corsiva" panose="03010101010201010101" pitchFamily="66" charset="0"/>
              </a:rPr>
              <a:t>“SAFETY F</a:t>
            </a:r>
            <a:r>
              <a:rPr lang="tr-TR" sz="4000" b="1" dirty="0">
                <a:solidFill>
                  <a:schemeClr val="accent1">
                    <a:lumMod val="75000"/>
                  </a:schemeClr>
                </a:solidFill>
                <a:effectLst>
                  <a:outerShdw blurRad="38100" dist="38100" dir="2700000" algn="tl">
                    <a:srgbClr val="000000">
                      <a:alpha val="43137"/>
                    </a:srgbClr>
                  </a:outerShdw>
                </a:effectLst>
                <a:latin typeface="Monotype Corsiva" panose="03010101010201010101" pitchFamily="66" charset="0"/>
              </a:rPr>
              <a:t>I</a:t>
            </a:r>
            <a:r>
              <a:rPr lang="en-IN" sz="4000" b="1" dirty="0">
                <a:solidFill>
                  <a:schemeClr val="accent1">
                    <a:lumMod val="75000"/>
                  </a:schemeClr>
                </a:solidFill>
                <a:effectLst>
                  <a:outerShdw blurRad="38100" dist="38100" dir="2700000" algn="tl">
                    <a:srgbClr val="000000">
                      <a:alpha val="43137"/>
                    </a:srgbClr>
                  </a:outerShdw>
                </a:effectLst>
                <a:latin typeface="Monotype Corsiva" panose="03010101010201010101" pitchFamily="66" charset="0"/>
              </a:rPr>
              <a:t>RST” </a:t>
            </a:r>
            <a:r>
              <a:rPr lang="tr-TR" sz="4000" b="1" dirty="0">
                <a:solidFill>
                  <a:schemeClr val="accent1">
                    <a:lumMod val="75000"/>
                  </a:schemeClr>
                </a:solidFill>
                <a:effectLst>
                  <a:outerShdw blurRad="38100" dist="38100" dir="2700000" algn="tl">
                    <a:srgbClr val="000000">
                      <a:alpha val="43137"/>
                    </a:srgbClr>
                  </a:outerShdw>
                </a:effectLst>
                <a:latin typeface="Monotype Corsiva" panose="03010101010201010101" pitchFamily="66" charset="0"/>
              </a:rPr>
              <a:t>is</a:t>
            </a:r>
            <a:r>
              <a:rPr lang="en-IN" sz="4000" b="1" dirty="0">
                <a:solidFill>
                  <a:schemeClr val="accent1">
                    <a:lumMod val="75000"/>
                  </a:schemeClr>
                </a:solidFill>
                <a:effectLst>
                  <a:outerShdw blurRad="38100" dist="38100" dir="2700000" algn="tl">
                    <a:srgbClr val="000000">
                      <a:alpha val="43137"/>
                    </a:srgbClr>
                  </a:outerShdw>
                </a:effectLst>
                <a:latin typeface="Monotype Corsiva" panose="03010101010201010101" pitchFamily="66" charset="0"/>
              </a:rPr>
              <a:t> </a:t>
            </a:r>
            <a:r>
              <a:rPr lang="en-IN" sz="4000" b="1" dirty="0">
                <a:effectLst>
                  <a:outerShdw blurRad="38100" dist="38100" dir="2700000" algn="tl">
                    <a:srgbClr val="000000">
                      <a:alpha val="43137"/>
                    </a:srgbClr>
                  </a:outerShdw>
                </a:effectLst>
                <a:latin typeface="Monotype Corsiva" panose="03010101010201010101" pitchFamily="66" charset="0"/>
              </a:rPr>
              <a:t>“SAFETY ALWAYS”</a:t>
            </a:r>
          </a:p>
        </p:txBody>
      </p:sp>
      <p:pic>
        <p:nvPicPr>
          <p:cNvPr id="1026" name="Picture 2" descr="Ücretsiz İş Toplantısı Resimleri, Ücretsiz Küçük Resim İndir, Ücretsiz  Küçük Resim - Diğ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7444" y="1717777"/>
            <a:ext cx="504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8372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1015</TotalTime>
  <Words>2331</Words>
  <Application>Microsoft Office PowerPoint</Application>
  <PresentationFormat>Ekran Gösterisi (4:3)</PresentationFormat>
  <Paragraphs>489</Paragraphs>
  <Slides>36</Slides>
  <Notes>34</Notes>
  <HiddenSlides>0</HiddenSlides>
  <MMClips>0</MMClips>
  <ScaleCrop>false</ScaleCrop>
  <HeadingPairs>
    <vt:vector size="6" baseType="variant">
      <vt:variant>
        <vt:lpstr>Kullanılan Yazı Tipleri</vt:lpstr>
      </vt:variant>
      <vt:variant>
        <vt:i4>11</vt:i4>
      </vt:variant>
      <vt:variant>
        <vt:lpstr>Tema</vt:lpstr>
      </vt:variant>
      <vt:variant>
        <vt:i4>1</vt:i4>
      </vt:variant>
      <vt:variant>
        <vt:lpstr>Slayt Başlıkları</vt:lpstr>
      </vt:variant>
      <vt:variant>
        <vt:i4>36</vt:i4>
      </vt:variant>
    </vt:vector>
  </HeadingPairs>
  <TitlesOfParts>
    <vt:vector size="48" baseType="lpstr">
      <vt:lpstr>Agency FB</vt:lpstr>
      <vt:lpstr>Arial</vt:lpstr>
      <vt:lpstr>Calibri</vt:lpstr>
      <vt:lpstr>Calibri Light</vt:lpstr>
      <vt:lpstr>Cambria</vt:lpstr>
      <vt:lpstr>Cambria Math</vt:lpstr>
      <vt:lpstr>等线</vt:lpstr>
      <vt:lpstr>Gill Sans MT</vt:lpstr>
      <vt:lpstr>Monotype Corsiva</vt:lpstr>
      <vt:lpstr>Verdana</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ACER</cp:lastModifiedBy>
  <cp:revision>91</cp:revision>
  <dcterms:created xsi:type="dcterms:W3CDTF">2023-01-15T14:02:42Z</dcterms:created>
  <dcterms:modified xsi:type="dcterms:W3CDTF">2023-03-19T12:21:46Z</dcterms:modified>
</cp:coreProperties>
</file>