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333" r:id="rId2"/>
    <p:sldId id="334" r:id="rId3"/>
    <p:sldId id="335" r:id="rId4"/>
    <p:sldId id="328" r:id="rId5"/>
    <p:sldId id="258" r:id="rId6"/>
    <p:sldId id="336" r:id="rId7"/>
    <p:sldId id="337" r:id="rId8"/>
    <p:sldId id="338" r:id="rId9"/>
    <p:sldId id="339" r:id="rId10"/>
    <p:sldId id="358" r:id="rId11"/>
    <p:sldId id="340" r:id="rId12"/>
    <p:sldId id="341" r:id="rId13"/>
    <p:sldId id="342" r:id="rId14"/>
    <p:sldId id="343" r:id="rId15"/>
    <p:sldId id="344" r:id="rId16"/>
    <p:sldId id="345" r:id="rId17"/>
    <p:sldId id="346" r:id="rId18"/>
    <p:sldId id="347" r:id="rId19"/>
    <p:sldId id="348" r:id="rId20"/>
    <p:sldId id="349" r:id="rId21"/>
    <p:sldId id="350" r:id="rId22"/>
    <p:sldId id="351" r:id="rId23"/>
    <p:sldId id="359" r:id="rId24"/>
    <p:sldId id="360" r:id="rId25"/>
    <p:sldId id="361" r:id="rId26"/>
    <p:sldId id="362" r:id="rId27"/>
    <p:sldId id="352" r:id="rId28"/>
    <p:sldId id="363" r:id="rId29"/>
    <p:sldId id="353" r:id="rId30"/>
    <p:sldId id="354" r:id="rId31"/>
    <p:sldId id="355" r:id="rId32"/>
    <p:sldId id="356" r:id="rId33"/>
    <p:sldId id="357" r:id="rId34"/>
    <p:sldId id="317" r:id="rId35"/>
    <p:sldId id="283"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9F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13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65F676-AE6E-4EE9-9A9F-A1C3A8B65710}" type="datetimeFigureOut">
              <a:rPr lang="tr-TR" smtClean="0"/>
              <a:t>16.02.2023</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1A64A1-6590-4EF3-B355-8C025197EB84}" type="slidenum">
              <a:rPr lang="tr-TR" smtClean="0"/>
              <a:t>‹#›</a:t>
            </a:fld>
            <a:endParaRPr lang="tr-TR"/>
          </a:p>
        </p:txBody>
      </p:sp>
    </p:spTree>
    <p:extLst>
      <p:ext uri="{BB962C8B-B14F-4D97-AF65-F5344CB8AC3E}">
        <p14:creationId xmlns:p14="http://schemas.microsoft.com/office/powerpoint/2010/main" val="772437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2954457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1495810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633499DB-BE82-4537-84B6-D9B1E57DED9B}" type="slidenum">
              <a:rPr lang="de-DE" altLang="tr-TR">
                <a:solidFill>
                  <a:srgbClr val="000000"/>
                </a:solidFill>
                <a:latin typeface="Arial" panose="020B0604020202020204" pitchFamily="34" charset="0"/>
              </a:rPr>
              <a:pPr algn="r" eaLnBrk="1" hangingPunct="1">
                <a:spcBef>
                  <a:spcPct val="0"/>
                </a:spcBef>
              </a:pPr>
              <a:t>3</a:t>
            </a:fld>
            <a:endParaRPr lang="de-DE" altLang="tr-TR">
              <a:solidFill>
                <a:srgbClr val="000000"/>
              </a:solidFill>
              <a:latin typeface="Arial" panose="020B0604020202020204" pitchFamily="34" charset="0"/>
            </a:endParaRPr>
          </a:p>
        </p:txBody>
      </p:sp>
      <p:sp>
        <p:nvSpPr>
          <p:cNvPr id="12083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43D28FA6-9A37-4B74-BB4F-B330E2544E0E}" type="slidenum">
              <a:rPr lang="en-GB" altLang="tr-TR" sz="1300">
                <a:solidFill>
                  <a:srgbClr val="000000"/>
                </a:solidFill>
                <a:latin typeface="Arial" panose="020B0604020202020204" pitchFamily="34" charset="0"/>
              </a:rPr>
              <a:pPr algn="r" eaLnBrk="1" hangingPunct="1">
                <a:spcBef>
                  <a:spcPct val="0"/>
                </a:spcBef>
              </a:pPr>
              <a:t>3</a:t>
            </a:fld>
            <a:endParaRPr lang="en-GB" altLang="tr-TR" sz="1300">
              <a:solidFill>
                <a:srgbClr val="000000"/>
              </a:solidFill>
              <a:latin typeface="Arial" panose="020B0604020202020204" pitchFamily="34" charset="0"/>
            </a:endParaRPr>
          </a:p>
        </p:txBody>
      </p:sp>
      <p:sp>
        <p:nvSpPr>
          <p:cNvPr id="120836" name="Rectangle 2"/>
          <p:cNvSpPr>
            <a:spLocks noGrp="1" noRot="1" noChangeAspect="1" noChangeArrowheads="1" noTextEdit="1"/>
          </p:cNvSpPr>
          <p:nvPr>
            <p:ph type="sldImg"/>
          </p:nvPr>
        </p:nvSpPr>
        <p:spPr bwMode="auto">
          <a:xfrm>
            <a:off x="1143000" y="685800"/>
            <a:ext cx="4573588" cy="34305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24" tIns="47416" rIns="94824" bIns="47416" numCol="1" anchor="t" anchorCtr="0" compatLnSpc="1">
            <a:prstTxWarp prst="textNoShape">
              <a:avLst/>
            </a:prstTxWarp>
          </a:bodyPr>
          <a:lstStyle/>
          <a:p>
            <a:pPr eaLnBrk="1" hangingPunct="1"/>
            <a:endParaRPr lang="tr-TR" altLang="tr-TR" smtClean="0"/>
          </a:p>
        </p:txBody>
      </p:sp>
    </p:spTree>
    <p:extLst>
      <p:ext uri="{BB962C8B-B14F-4D97-AF65-F5344CB8AC3E}">
        <p14:creationId xmlns:p14="http://schemas.microsoft.com/office/powerpoint/2010/main" val="1921329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16.02.2023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82657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16.02.2023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337345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5E7992E9-B58C-44CC-8038-7DA21234B52E}" type="datetimeFigureOut">
              <a:rPr lang="tr-TR" smtClean="0"/>
              <a:t>16.02.2023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1936352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5E7992E9-B58C-44CC-8038-7DA21234B52E}" type="datetimeFigureOut">
              <a:rPr lang="tr-TR" smtClean="0"/>
              <a:t>16.02.2023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80143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29842" y="2505075"/>
            <a:ext cx="3868340"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29150" y="2505075"/>
            <a:ext cx="3887391"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E7992E9-B58C-44CC-8038-7DA21234B52E}" type="datetimeFigureOut">
              <a:rPr lang="tr-TR" smtClean="0"/>
              <a:t>16.02.2023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632017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E7992E9-B58C-44CC-8038-7DA21234B52E}" type="datetimeFigureOut">
              <a:rPr lang="tr-TR" smtClean="0"/>
              <a:t>16.02.2023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176537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7992E9-B58C-44CC-8038-7DA21234B52E}" type="datetimeFigureOut">
              <a:rPr lang="tr-TR" smtClean="0"/>
              <a:t>16.02.2023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174007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5E7992E9-B58C-44CC-8038-7DA21234B52E}" type="datetimeFigureOut">
              <a:rPr lang="tr-TR" smtClean="0"/>
              <a:t>16.02.2023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4280048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5E7992E9-B58C-44CC-8038-7DA21234B52E}" type="datetimeFigureOut">
              <a:rPr lang="tr-TR" smtClean="0"/>
              <a:t>16.02.2023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705881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16.02.2023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843787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16.02.2023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141050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992E9-B58C-44CC-8038-7DA21234B52E}" type="datetimeFigureOut">
              <a:rPr lang="tr-TR" smtClean="0"/>
              <a:t>16.02.2023</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E795AE-92B7-463E-BBD4-F13428614487}" type="slidenum">
              <a:rPr lang="tr-TR" smtClean="0"/>
              <a:t>‹#›</a:t>
            </a:fld>
            <a:endParaRPr lang="tr-TR"/>
          </a:p>
        </p:txBody>
      </p:sp>
    </p:spTree>
    <p:extLst>
      <p:ext uri="{BB962C8B-B14F-4D97-AF65-F5344CB8AC3E}">
        <p14:creationId xmlns:p14="http://schemas.microsoft.com/office/powerpoint/2010/main" val="3582032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eaLnBrk="1" hangingPunct="1">
              <a:spcBef>
                <a:spcPct val="0"/>
              </a:spcBef>
              <a:buClrTx/>
              <a:buSzTx/>
              <a:buFontTx/>
              <a:buNone/>
            </a:pPr>
            <a:endParaRPr lang="tr-TR" altLang="tr-TR" sz="1800">
              <a:solidFill>
                <a:srgbClr val="000000"/>
              </a:solidFill>
            </a:endParaRPr>
          </a:p>
        </p:txBody>
      </p:sp>
      <p:pic>
        <p:nvPicPr>
          <p:cNvPr id="12" name="Picture 10" descr="Entering the health and safety world: How do I st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 y="13694"/>
            <a:ext cx="9152881" cy="4572000"/>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a:picLocks noChangeAspect="1"/>
          </p:cNvPicPr>
          <p:nvPr/>
        </p:nvPicPr>
        <p:blipFill>
          <a:blip r:embed="rId4"/>
          <a:stretch>
            <a:fillRect/>
          </a:stretch>
        </p:blipFill>
        <p:spPr>
          <a:xfrm>
            <a:off x="-4763" y="4581528"/>
            <a:ext cx="9153525" cy="2276472"/>
          </a:xfrm>
          <a:prstGeom prst="rect">
            <a:avLst/>
          </a:prstGeom>
        </p:spPr>
      </p:pic>
    </p:spTree>
    <p:extLst>
      <p:ext uri="{BB962C8B-B14F-4D97-AF65-F5344CB8AC3E}">
        <p14:creationId xmlns:p14="http://schemas.microsoft.com/office/powerpoint/2010/main" val="1215502762"/>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13"/>
          <p:cNvGrpSpPr>
            <a:grpSpLocks/>
          </p:cNvGrpSpPr>
          <p:nvPr/>
        </p:nvGrpSpPr>
        <p:grpSpPr bwMode="auto">
          <a:xfrm>
            <a:off x="1588" y="0"/>
            <a:ext cx="9144000" cy="6858000"/>
            <a:chOff x="0" y="0"/>
            <a:chExt cx="5760" cy="3747"/>
          </a:xfrm>
        </p:grpSpPr>
        <p:sp>
          <p:nvSpPr>
            <p:cNvPr id="13327" name="Rectangle 2"/>
            <p:cNvSpPr>
              <a:spLocks noChangeArrowheads="1"/>
            </p:cNvSpPr>
            <p:nvPr/>
          </p:nvSpPr>
          <p:spPr bwMode="gray">
            <a:xfrm flipV="1">
              <a:off x="0" y="0"/>
              <a:ext cx="5760" cy="16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sp>
          <p:nvSpPr>
            <p:cNvPr id="1332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sp>
          <p:nvSpPr>
            <p:cNvPr id="1332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sp>
          <p:nvSpPr>
            <p:cNvPr id="1333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grpSp>
      <p:grpSp>
        <p:nvGrpSpPr>
          <p:cNvPr id="3" name="Group 26"/>
          <p:cNvGrpSpPr>
            <a:grpSpLocks/>
          </p:cNvGrpSpPr>
          <p:nvPr/>
        </p:nvGrpSpPr>
        <p:grpSpPr bwMode="auto">
          <a:xfrm>
            <a:off x="1204913" y="1335088"/>
            <a:ext cx="2339975" cy="5175250"/>
            <a:chOff x="6408" y="661"/>
            <a:chExt cx="1718" cy="4055"/>
          </a:xfrm>
        </p:grpSpPr>
        <p:sp>
          <p:nvSpPr>
            <p:cNvPr id="13320" name="Freeform 27"/>
            <p:cNvSpPr>
              <a:spLocks/>
            </p:cNvSpPr>
            <p:nvPr/>
          </p:nvSpPr>
          <p:spPr bwMode="auto">
            <a:xfrm flipH="1">
              <a:off x="6410" y="3798"/>
              <a:ext cx="580" cy="918"/>
            </a:xfrm>
            <a:custGeom>
              <a:avLst/>
              <a:gdLst>
                <a:gd name="T0" fmla="*/ 50176 w 290"/>
                <a:gd name="T1" fmla="*/ 92672 h 459"/>
                <a:gd name="T2" fmla="*/ 49920 w 290"/>
                <a:gd name="T3" fmla="*/ 79872 h 459"/>
                <a:gd name="T4" fmla="*/ 61696 w 290"/>
                <a:gd name="T5" fmla="*/ 45568 h 459"/>
                <a:gd name="T6" fmla="*/ 64000 w 290"/>
                <a:gd name="T7" fmla="*/ 34560 h 459"/>
                <a:gd name="T8" fmla="*/ 71936 w 290"/>
                <a:gd name="T9" fmla="*/ 25856 h 459"/>
                <a:gd name="T10" fmla="*/ 67072 w 290"/>
                <a:gd name="T11" fmla="*/ 16640 h 459"/>
                <a:gd name="T12" fmla="*/ 50176 w 290"/>
                <a:gd name="T13" fmla="*/ 2816 h 459"/>
                <a:gd name="T14" fmla="*/ 45568 w 290"/>
                <a:gd name="T15" fmla="*/ 13568 h 459"/>
                <a:gd name="T16" fmla="*/ 40192 w 290"/>
                <a:gd name="T17" fmla="*/ 24064 h 459"/>
                <a:gd name="T18" fmla="*/ 31744 w 290"/>
                <a:gd name="T19" fmla="*/ 25344 h 459"/>
                <a:gd name="T20" fmla="*/ 35328 w 290"/>
                <a:gd name="T21" fmla="*/ 16640 h 459"/>
                <a:gd name="T22" fmla="*/ 25088 w 290"/>
                <a:gd name="T23" fmla="*/ 5888 h 459"/>
                <a:gd name="T24" fmla="*/ 12544 w 290"/>
                <a:gd name="T25" fmla="*/ 17152 h 459"/>
                <a:gd name="T26" fmla="*/ 13056 w 290"/>
                <a:gd name="T27" fmla="*/ 26368 h 459"/>
                <a:gd name="T28" fmla="*/ 13056 w 290"/>
                <a:gd name="T29" fmla="*/ 27904 h 459"/>
                <a:gd name="T30" fmla="*/ 7424 w 290"/>
                <a:gd name="T31" fmla="*/ 50688 h 459"/>
                <a:gd name="T32" fmla="*/ 11776 w 290"/>
                <a:gd name="T33" fmla="*/ 61440 h 459"/>
                <a:gd name="T34" fmla="*/ 15872 w 290"/>
                <a:gd name="T35" fmla="*/ 67072 h 459"/>
                <a:gd name="T36" fmla="*/ 512 w 290"/>
                <a:gd name="T37" fmla="*/ 106496 h 459"/>
                <a:gd name="T38" fmla="*/ 0 w 290"/>
                <a:gd name="T39" fmla="*/ 117504 h 459"/>
                <a:gd name="T40" fmla="*/ 52736 w 290"/>
                <a:gd name="T41" fmla="*/ 117504 h 459"/>
                <a:gd name="T42" fmla="*/ 50176 w 290"/>
                <a:gd name="T43" fmla="*/ 92672 h 4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90"/>
                <a:gd name="T67" fmla="*/ 0 h 459"/>
                <a:gd name="T68" fmla="*/ 290 w 290"/>
                <a:gd name="T69" fmla="*/ 459 h 45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90" h="459">
                  <a:moveTo>
                    <a:pt x="196" y="362"/>
                  </a:moveTo>
                  <a:cubicBezTo>
                    <a:pt x="186" y="328"/>
                    <a:pt x="195" y="312"/>
                    <a:pt x="195" y="312"/>
                  </a:cubicBezTo>
                  <a:cubicBezTo>
                    <a:pt x="220" y="281"/>
                    <a:pt x="241" y="178"/>
                    <a:pt x="241" y="178"/>
                  </a:cubicBezTo>
                  <a:cubicBezTo>
                    <a:pt x="244" y="136"/>
                    <a:pt x="250" y="135"/>
                    <a:pt x="250" y="135"/>
                  </a:cubicBezTo>
                  <a:cubicBezTo>
                    <a:pt x="281" y="101"/>
                    <a:pt x="281" y="101"/>
                    <a:pt x="281" y="101"/>
                  </a:cubicBezTo>
                  <a:cubicBezTo>
                    <a:pt x="290" y="86"/>
                    <a:pt x="262" y="65"/>
                    <a:pt x="262" y="65"/>
                  </a:cubicBezTo>
                  <a:cubicBezTo>
                    <a:pt x="196" y="11"/>
                    <a:pt x="196" y="11"/>
                    <a:pt x="196" y="11"/>
                  </a:cubicBezTo>
                  <a:cubicBezTo>
                    <a:pt x="173" y="0"/>
                    <a:pt x="178" y="53"/>
                    <a:pt x="178" y="53"/>
                  </a:cubicBezTo>
                  <a:cubicBezTo>
                    <a:pt x="177" y="83"/>
                    <a:pt x="157" y="94"/>
                    <a:pt x="157" y="94"/>
                  </a:cubicBezTo>
                  <a:cubicBezTo>
                    <a:pt x="117" y="133"/>
                    <a:pt x="124" y="99"/>
                    <a:pt x="124" y="99"/>
                  </a:cubicBezTo>
                  <a:cubicBezTo>
                    <a:pt x="138" y="65"/>
                    <a:pt x="138" y="65"/>
                    <a:pt x="138" y="65"/>
                  </a:cubicBezTo>
                  <a:cubicBezTo>
                    <a:pt x="144" y="24"/>
                    <a:pt x="98" y="23"/>
                    <a:pt x="98" y="23"/>
                  </a:cubicBezTo>
                  <a:cubicBezTo>
                    <a:pt x="47" y="20"/>
                    <a:pt x="49" y="67"/>
                    <a:pt x="49" y="67"/>
                  </a:cubicBezTo>
                  <a:cubicBezTo>
                    <a:pt x="40" y="78"/>
                    <a:pt x="51" y="103"/>
                    <a:pt x="51" y="103"/>
                  </a:cubicBezTo>
                  <a:cubicBezTo>
                    <a:pt x="55" y="107"/>
                    <a:pt x="51" y="109"/>
                    <a:pt x="51" y="109"/>
                  </a:cubicBezTo>
                  <a:cubicBezTo>
                    <a:pt x="24" y="128"/>
                    <a:pt x="29" y="198"/>
                    <a:pt x="29" y="198"/>
                  </a:cubicBezTo>
                  <a:cubicBezTo>
                    <a:pt x="31" y="224"/>
                    <a:pt x="46" y="240"/>
                    <a:pt x="46" y="240"/>
                  </a:cubicBezTo>
                  <a:cubicBezTo>
                    <a:pt x="63" y="247"/>
                    <a:pt x="62" y="262"/>
                    <a:pt x="62" y="262"/>
                  </a:cubicBezTo>
                  <a:cubicBezTo>
                    <a:pt x="31" y="305"/>
                    <a:pt x="2" y="416"/>
                    <a:pt x="2" y="416"/>
                  </a:cubicBezTo>
                  <a:cubicBezTo>
                    <a:pt x="0" y="459"/>
                    <a:pt x="0" y="459"/>
                    <a:pt x="0" y="459"/>
                  </a:cubicBezTo>
                  <a:cubicBezTo>
                    <a:pt x="206" y="459"/>
                    <a:pt x="206" y="459"/>
                    <a:pt x="206" y="459"/>
                  </a:cubicBezTo>
                  <a:lnTo>
                    <a:pt x="196" y="362"/>
                  </a:lnTo>
                  <a:close/>
                </a:path>
              </a:pathLst>
            </a:custGeom>
            <a:gradFill rotWithShape="1">
              <a:gsLst>
                <a:gs pos="0">
                  <a:srgbClr val="B7B7B7"/>
                </a:gs>
                <a:gs pos="100000">
                  <a:srgbClr val="FFFFFF"/>
                </a:gs>
              </a:gsLst>
              <a:lin ang="5400000" scaled="1"/>
            </a:gradFill>
            <a:ln w="9525">
              <a:solidFill>
                <a:schemeClr val="bg1"/>
              </a:solidFill>
              <a:round/>
              <a:headEnd/>
              <a:tailEnd/>
            </a:ln>
          </p:spPr>
          <p:txBody>
            <a:bodyPr/>
            <a:lstStyle/>
            <a:p>
              <a:endParaRPr lang="tr-TR"/>
            </a:p>
          </p:txBody>
        </p:sp>
        <p:grpSp>
          <p:nvGrpSpPr>
            <p:cNvPr id="13321" name="Group 28"/>
            <p:cNvGrpSpPr>
              <a:grpSpLocks/>
            </p:cNvGrpSpPr>
            <p:nvPr/>
          </p:nvGrpSpPr>
          <p:grpSpPr bwMode="auto">
            <a:xfrm>
              <a:off x="6408" y="661"/>
              <a:ext cx="1718" cy="3327"/>
              <a:chOff x="6408" y="661"/>
              <a:chExt cx="1718" cy="3327"/>
            </a:xfrm>
          </p:grpSpPr>
          <p:sp>
            <p:nvSpPr>
              <p:cNvPr id="13322" name="Freeform 29"/>
              <p:cNvSpPr>
                <a:spLocks/>
              </p:cNvSpPr>
              <p:nvPr/>
            </p:nvSpPr>
            <p:spPr bwMode="auto">
              <a:xfrm flipH="1">
                <a:off x="6408" y="661"/>
                <a:ext cx="1718" cy="3327"/>
              </a:xfrm>
              <a:custGeom>
                <a:avLst/>
                <a:gdLst>
                  <a:gd name="T0" fmla="*/ 122624 w 859"/>
                  <a:gd name="T1" fmla="*/ 59508 h 1663"/>
                  <a:gd name="T2" fmla="*/ 86528 w 859"/>
                  <a:gd name="T3" fmla="*/ 72840 h 1663"/>
                  <a:gd name="T4" fmla="*/ 83968 w 859"/>
                  <a:gd name="T5" fmla="*/ 87720 h 1663"/>
                  <a:gd name="T6" fmla="*/ 63232 w 859"/>
                  <a:gd name="T7" fmla="*/ 124952 h 1663"/>
                  <a:gd name="T8" fmla="*/ 38656 w 859"/>
                  <a:gd name="T9" fmla="*/ 172668 h 1663"/>
                  <a:gd name="T10" fmla="*/ 13824 w 859"/>
                  <a:gd name="T11" fmla="*/ 190115 h 1663"/>
                  <a:gd name="T12" fmla="*/ 0 w 859"/>
                  <a:gd name="T13" fmla="*/ 196779 h 1663"/>
                  <a:gd name="T14" fmla="*/ 43776 w 859"/>
                  <a:gd name="T15" fmla="*/ 197803 h 1663"/>
                  <a:gd name="T16" fmla="*/ 91392 w 859"/>
                  <a:gd name="T17" fmla="*/ 133680 h 1663"/>
                  <a:gd name="T18" fmla="*/ 89088 w 859"/>
                  <a:gd name="T19" fmla="*/ 201909 h 1663"/>
                  <a:gd name="T20" fmla="*/ 90112 w 859"/>
                  <a:gd name="T21" fmla="*/ 241008 h 1663"/>
                  <a:gd name="T22" fmla="*/ 120064 w 859"/>
                  <a:gd name="T23" fmla="*/ 231256 h 1663"/>
                  <a:gd name="T24" fmla="*/ 145408 w 859"/>
                  <a:gd name="T25" fmla="*/ 301801 h 1663"/>
                  <a:gd name="T26" fmla="*/ 161536 w 859"/>
                  <a:gd name="T27" fmla="*/ 359548 h 1663"/>
                  <a:gd name="T28" fmla="*/ 153088 w 859"/>
                  <a:gd name="T29" fmla="*/ 376243 h 1663"/>
                  <a:gd name="T30" fmla="*/ 158976 w 859"/>
                  <a:gd name="T31" fmla="*/ 400352 h 1663"/>
                  <a:gd name="T32" fmla="*/ 170752 w 859"/>
                  <a:gd name="T33" fmla="*/ 420860 h 1663"/>
                  <a:gd name="T34" fmla="*/ 177664 w 859"/>
                  <a:gd name="T35" fmla="*/ 401377 h 1663"/>
                  <a:gd name="T36" fmla="*/ 191488 w 859"/>
                  <a:gd name="T37" fmla="*/ 413172 h 1663"/>
                  <a:gd name="T38" fmla="*/ 212736 w 859"/>
                  <a:gd name="T39" fmla="*/ 410091 h 1663"/>
                  <a:gd name="T40" fmla="*/ 209920 w 859"/>
                  <a:gd name="T41" fmla="*/ 392136 h 1663"/>
                  <a:gd name="T42" fmla="*/ 195584 w 859"/>
                  <a:gd name="T43" fmla="*/ 346736 h 1663"/>
                  <a:gd name="T44" fmla="*/ 203776 w 859"/>
                  <a:gd name="T45" fmla="*/ 255621 h 1663"/>
                  <a:gd name="T46" fmla="*/ 216320 w 859"/>
                  <a:gd name="T47" fmla="*/ 241265 h 1663"/>
                  <a:gd name="T48" fmla="*/ 216320 w 859"/>
                  <a:gd name="T49" fmla="*/ 223051 h 1663"/>
                  <a:gd name="T50" fmla="*/ 202752 w 859"/>
                  <a:gd name="T51" fmla="*/ 80544 h 1663"/>
                  <a:gd name="T52" fmla="*/ 162560 w 859"/>
                  <a:gd name="T53" fmla="*/ 63355 h 1663"/>
                  <a:gd name="T54" fmla="*/ 157696 w 859"/>
                  <a:gd name="T55" fmla="*/ 51023 h 1663"/>
                  <a:gd name="T56" fmla="*/ 162816 w 859"/>
                  <a:gd name="T57" fmla="*/ 35897 h 1663"/>
                  <a:gd name="T58" fmla="*/ 136960 w 859"/>
                  <a:gd name="T59" fmla="*/ 5892 h 1663"/>
                  <a:gd name="T60" fmla="*/ 123904 w 859"/>
                  <a:gd name="T61" fmla="*/ 32564 h 1663"/>
                  <a:gd name="T62" fmla="*/ 125440 w 859"/>
                  <a:gd name="T63" fmla="*/ 46668 h 16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59"/>
                  <a:gd name="T97" fmla="*/ 0 h 1663"/>
                  <a:gd name="T98" fmla="*/ 859 w 859"/>
                  <a:gd name="T99" fmla="*/ 1663 h 16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59" h="1663">
                    <a:moveTo>
                      <a:pt x="498" y="221"/>
                    </a:moveTo>
                    <a:cubicBezTo>
                      <a:pt x="498" y="221"/>
                      <a:pt x="495" y="230"/>
                      <a:pt x="479" y="232"/>
                    </a:cubicBezTo>
                    <a:cubicBezTo>
                      <a:pt x="358" y="267"/>
                      <a:pt x="358" y="267"/>
                      <a:pt x="358" y="267"/>
                    </a:cubicBezTo>
                    <a:cubicBezTo>
                      <a:pt x="358" y="267"/>
                      <a:pt x="343" y="268"/>
                      <a:pt x="338" y="284"/>
                    </a:cubicBezTo>
                    <a:cubicBezTo>
                      <a:pt x="338" y="284"/>
                      <a:pt x="330" y="327"/>
                      <a:pt x="330" y="333"/>
                    </a:cubicBezTo>
                    <a:cubicBezTo>
                      <a:pt x="328" y="342"/>
                      <a:pt x="328" y="342"/>
                      <a:pt x="328" y="342"/>
                    </a:cubicBezTo>
                    <a:cubicBezTo>
                      <a:pt x="328" y="342"/>
                      <a:pt x="273" y="438"/>
                      <a:pt x="262" y="449"/>
                    </a:cubicBezTo>
                    <a:cubicBezTo>
                      <a:pt x="262" y="449"/>
                      <a:pt x="249" y="469"/>
                      <a:pt x="247" y="487"/>
                    </a:cubicBezTo>
                    <a:cubicBezTo>
                      <a:pt x="247" y="487"/>
                      <a:pt x="180" y="585"/>
                      <a:pt x="177" y="619"/>
                    </a:cubicBezTo>
                    <a:cubicBezTo>
                      <a:pt x="177" y="619"/>
                      <a:pt x="154" y="635"/>
                      <a:pt x="151" y="673"/>
                    </a:cubicBezTo>
                    <a:cubicBezTo>
                      <a:pt x="151" y="673"/>
                      <a:pt x="117" y="702"/>
                      <a:pt x="102" y="731"/>
                    </a:cubicBezTo>
                    <a:cubicBezTo>
                      <a:pt x="102" y="731"/>
                      <a:pt x="66" y="736"/>
                      <a:pt x="54" y="741"/>
                    </a:cubicBezTo>
                    <a:cubicBezTo>
                      <a:pt x="54" y="741"/>
                      <a:pt x="20" y="746"/>
                      <a:pt x="13" y="759"/>
                    </a:cubicBezTo>
                    <a:cubicBezTo>
                      <a:pt x="0" y="767"/>
                      <a:pt x="0" y="767"/>
                      <a:pt x="0" y="767"/>
                    </a:cubicBezTo>
                    <a:cubicBezTo>
                      <a:pt x="0" y="770"/>
                      <a:pt x="0" y="770"/>
                      <a:pt x="0" y="770"/>
                    </a:cubicBezTo>
                    <a:cubicBezTo>
                      <a:pt x="171" y="771"/>
                      <a:pt x="171" y="771"/>
                      <a:pt x="171" y="771"/>
                    </a:cubicBezTo>
                    <a:cubicBezTo>
                      <a:pt x="171" y="771"/>
                      <a:pt x="233" y="715"/>
                      <a:pt x="230" y="703"/>
                    </a:cubicBezTo>
                    <a:cubicBezTo>
                      <a:pt x="230" y="703"/>
                      <a:pt x="291" y="636"/>
                      <a:pt x="357" y="521"/>
                    </a:cubicBezTo>
                    <a:cubicBezTo>
                      <a:pt x="366" y="519"/>
                      <a:pt x="366" y="519"/>
                      <a:pt x="366" y="519"/>
                    </a:cubicBezTo>
                    <a:cubicBezTo>
                      <a:pt x="366" y="519"/>
                      <a:pt x="373" y="663"/>
                      <a:pt x="348" y="787"/>
                    </a:cubicBezTo>
                    <a:cubicBezTo>
                      <a:pt x="351" y="789"/>
                      <a:pt x="351" y="789"/>
                      <a:pt x="351" y="789"/>
                    </a:cubicBezTo>
                    <a:cubicBezTo>
                      <a:pt x="352" y="939"/>
                      <a:pt x="352" y="939"/>
                      <a:pt x="352" y="939"/>
                    </a:cubicBezTo>
                    <a:cubicBezTo>
                      <a:pt x="352" y="939"/>
                      <a:pt x="425" y="981"/>
                      <a:pt x="442" y="955"/>
                    </a:cubicBezTo>
                    <a:cubicBezTo>
                      <a:pt x="469" y="901"/>
                      <a:pt x="469" y="901"/>
                      <a:pt x="469" y="901"/>
                    </a:cubicBezTo>
                    <a:cubicBezTo>
                      <a:pt x="484" y="900"/>
                      <a:pt x="484" y="900"/>
                      <a:pt x="484" y="900"/>
                    </a:cubicBezTo>
                    <a:cubicBezTo>
                      <a:pt x="484" y="900"/>
                      <a:pt x="517" y="1036"/>
                      <a:pt x="568" y="1176"/>
                    </a:cubicBezTo>
                    <a:cubicBezTo>
                      <a:pt x="571" y="1248"/>
                      <a:pt x="571" y="1248"/>
                      <a:pt x="571" y="1248"/>
                    </a:cubicBezTo>
                    <a:cubicBezTo>
                      <a:pt x="571" y="1248"/>
                      <a:pt x="600" y="1359"/>
                      <a:pt x="631" y="1401"/>
                    </a:cubicBezTo>
                    <a:cubicBezTo>
                      <a:pt x="631" y="1401"/>
                      <a:pt x="632" y="1416"/>
                      <a:pt x="616" y="1424"/>
                    </a:cubicBezTo>
                    <a:cubicBezTo>
                      <a:pt x="616" y="1424"/>
                      <a:pt x="600" y="1439"/>
                      <a:pt x="598" y="1466"/>
                    </a:cubicBezTo>
                    <a:cubicBezTo>
                      <a:pt x="598" y="1466"/>
                      <a:pt x="593" y="1535"/>
                      <a:pt x="621" y="1554"/>
                    </a:cubicBezTo>
                    <a:cubicBezTo>
                      <a:pt x="621" y="1554"/>
                      <a:pt x="624" y="1557"/>
                      <a:pt x="621" y="1560"/>
                    </a:cubicBezTo>
                    <a:cubicBezTo>
                      <a:pt x="621" y="1560"/>
                      <a:pt x="610" y="1585"/>
                      <a:pt x="618" y="1596"/>
                    </a:cubicBezTo>
                    <a:cubicBezTo>
                      <a:pt x="618" y="1596"/>
                      <a:pt x="616" y="1643"/>
                      <a:pt x="667" y="1640"/>
                    </a:cubicBezTo>
                    <a:cubicBezTo>
                      <a:pt x="667" y="1640"/>
                      <a:pt x="713" y="1639"/>
                      <a:pt x="707" y="1598"/>
                    </a:cubicBezTo>
                    <a:cubicBezTo>
                      <a:pt x="694" y="1564"/>
                      <a:pt x="694" y="1564"/>
                      <a:pt x="694" y="1564"/>
                    </a:cubicBezTo>
                    <a:cubicBezTo>
                      <a:pt x="694" y="1564"/>
                      <a:pt x="686" y="1530"/>
                      <a:pt x="726" y="1569"/>
                    </a:cubicBezTo>
                    <a:cubicBezTo>
                      <a:pt x="726" y="1569"/>
                      <a:pt x="746" y="1580"/>
                      <a:pt x="748" y="1610"/>
                    </a:cubicBezTo>
                    <a:cubicBezTo>
                      <a:pt x="748" y="1610"/>
                      <a:pt x="742" y="1663"/>
                      <a:pt x="765" y="1653"/>
                    </a:cubicBezTo>
                    <a:cubicBezTo>
                      <a:pt x="831" y="1598"/>
                      <a:pt x="831" y="1598"/>
                      <a:pt x="831" y="1598"/>
                    </a:cubicBezTo>
                    <a:cubicBezTo>
                      <a:pt x="831" y="1598"/>
                      <a:pt x="859" y="1577"/>
                      <a:pt x="850" y="1562"/>
                    </a:cubicBezTo>
                    <a:cubicBezTo>
                      <a:pt x="820" y="1528"/>
                      <a:pt x="820" y="1528"/>
                      <a:pt x="820" y="1528"/>
                    </a:cubicBezTo>
                    <a:cubicBezTo>
                      <a:pt x="820" y="1528"/>
                      <a:pt x="813" y="1527"/>
                      <a:pt x="810" y="1485"/>
                    </a:cubicBezTo>
                    <a:cubicBezTo>
                      <a:pt x="810" y="1485"/>
                      <a:pt x="789" y="1383"/>
                      <a:pt x="764" y="1351"/>
                    </a:cubicBezTo>
                    <a:cubicBezTo>
                      <a:pt x="764" y="1351"/>
                      <a:pt x="755" y="1335"/>
                      <a:pt x="766" y="1301"/>
                    </a:cubicBezTo>
                    <a:cubicBezTo>
                      <a:pt x="796" y="996"/>
                      <a:pt x="796" y="996"/>
                      <a:pt x="796" y="996"/>
                    </a:cubicBezTo>
                    <a:cubicBezTo>
                      <a:pt x="796" y="996"/>
                      <a:pt x="811" y="987"/>
                      <a:pt x="820" y="973"/>
                    </a:cubicBezTo>
                    <a:cubicBezTo>
                      <a:pt x="820" y="973"/>
                      <a:pt x="844" y="972"/>
                      <a:pt x="845" y="940"/>
                    </a:cubicBezTo>
                    <a:cubicBezTo>
                      <a:pt x="845" y="940"/>
                      <a:pt x="848" y="914"/>
                      <a:pt x="842" y="875"/>
                    </a:cubicBezTo>
                    <a:cubicBezTo>
                      <a:pt x="845" y="869"/>
                      <a:pt x="845" y="869"/>
                      <a:pt x="845" y="869"/>
                    </a:cubicBezTo>
                    <a:cubicBezTo>
                      <a:pt x="845" y="869"/>
                      <a:pt x="857" y="704"/>
                      <a:pt x="853" y="667"/>
                    </a:cubicBezTo>
                    <a:cubicBezTo>
                      <a:pt x="853" y="667"/>
                      <a:pt x="852" y="554"/>
                      <a:pt x="792" y="314"/>
                    </a:cubicBezTo>
                    <a:cubicBezTo>
                      <a:pt x="792" y="314"/>
                      <a:pt x="790" y="299"/>
                      <a:pt x="765" y="295"/>
                    </a:cubicBezTo>
                    <a:cubicBezTo>
                      <a:pt x="765" y="295"/>
                      <a:pt x="648" y="258"/>
                      <a:pt x="635" y="247"/>
                    </a:cubicBezTo>
                    <a:cubicBezTo>
                      <a:pt x="635" y="247"/>
                      <a:pt x="622" y="229"/>
                      <a:pt x="616" y="217"/>
                    </a:cubicBezTo>
                    <a:cubicBezTo>
                      <a:pt x="616" y="199"/>
                      <a:pt x="616" y="199"/>
                      <a:pt x="616" y="199"/>
                    </a:cubicBezTo>
                    <a:cubicBezTo>
                      <a:pt x="616" y="199"/>
                      <a:pt x="628" y="206"/>
                      <a:pt x="642" y="170"/>
                    </a:cubicBezTo>
                    <a:cubicBezTo>
                      <a:pt x="642" y="170"/>
                      <a:pt x="664" y="142"/>
                      <a:pt x="636" y="140"/>
                    </a:cubicBezTo>
                    <a:cubicBezTo>
                      <a:pt x="636" y="140"/>
                      <a:pt x="652" y="61"/>
                      <a:pt x="617" y="54"/>
                    </a:cubicBezTo>
                    <a:cubicBezTo>
                      <a:pt x="617" y="54"/>
                      <a:pt x="610" y="0"/>
                      <a:pt x="535" y="23"/>
                    </a:cubicBezTo>
                    <a:cubicBezTo>
                      <a:pt x="535" y="23"/>
                      <a:pt x="496" y="31"/>
                      <a:pt x="484" y="92"/>
                    </a:cubicBezTo>
                    <a:cubicBezTo>
                      <a:pt x="484" y="127"/>
                      <a:pt x="484" y="127"/>
                      <a:pt x="484" y="127"/>
                    </a:cubicBezTo>
                    <a:cubicBezTo>
                      <a:pt x="484" y="127"/>
                      <a:pt x="474" y="121"/>
                      <a:pt x="477" y="142"/>
                    </a:cubicBezTo>
                    <a:cubicBezTo>
                      <a:pt x="477" y="142"/>
                      <a:pt x="484" y="183"/>
                      <a:pt x="490" y="182"/>
                    </a:cubicBezTo>
                    <a:lnTo>
                      <a:pt x="498" y="221"/>
                    </a:lnTo>
                    <a:close/>
                  </a:path>
                </a:pathLst>
              </a:custGeom>
              <a:gradFill rotWithShape="1">
                <a:gsLst>
                  <a:gs pos="0">
                    <a:srgbClr val="222222"/>
                  </a:gs>
                  <a:gs pos="100000">
                    <a:srgbClr val="808080"/>
                  </a:gs>
                </a:gsLst>
                <a:lin ang="5400000" scaled="1"/>
              </a:gradFill>
              <a:ln w="9525">
                <a:solidFill>
                  <a:schemeClr val="bg1"/>
                </a:solidFill>
                <a:round/>
                <a:headEnd/>
                <a:tailEnd/>
              </a:ln>
            </p:spPr>
            <p:txBody>
              <a:bodyPr/>
              <a:lstStyle/>
              <a:p>
                <a:endParaRPr lang="tr-TR"/>
              </a:p>
            </p:txBody>
          </p:sp>
          <p:sp>
            <p:nvSpPr>
              <p:cNvPr id="13323" name="Freeform 30"/>
              <p:cNvSpPr>
                <a:spLocks/>
              </p:cNvSpPr>
              <p:nvPr/>
            </p:nvSpPr>
            <p:spPr bwMode="auto">
              <a:xfrm flipH="1">
                <a:off x="6884" y="1101"/>
                <a:ext cx="248" cy="932"/>
              </a:xfrm>
              <a:custGeom>
                <a:avLst/>
                <a:gdLst>
                  <a:gd name="T0" fmla="*/ 512 w 124"/>
                  <a:gd name="T1" fmla="*/ 256 h 466"/>
                  <a:gd name="T2" fmla="*/ 11776 w 124"/>
                  <a:gd name="T3" fmla="*/ 14080 h 466"/>
                  <a:gd name="T4" fmla="*/ 15616 w 124"/>
                  <a:gd name="T5" fmla="*/ 14336 h 466"/>
                  <a:gd name="T6" fmla="*/ 19968 w 124"/>
                  <a:gd name="T7" fmla="*/ 13056 h 466"/>
                  <a:gd name="T8" fmla="*/ 30464 w 124"/>
                  <a:gd name="T9" fmla="*/ 1024 h 466"/>
                  <a:gd name="T10" fmla="*/ 30720 w 124"/>
                  <a:gd name="T11" fmla="*/ 0 h 466"/>
                  <a:gd name="T12" fmla="*/ 31744 w 124"/>
                  <a:gd name="T13" fmla="*/ 1792 h 466"/>
                  <a:gd name="T14" fmla="*/ 27392 w 124"/>
                  <a:gd name="T15" fmla="*/ 83712 h 466"/>
                  <a:gd name="T16" fmla="*/ 29952 w 124"/>
                  <a:gd name="T17" fmla="*/ 110080 h 466"/>
                  <a:gd name="T18" fmla="*/ 5120 w 124"/>
                  <a:gd name="T19" fmla="*/ 116736 h 466"/>
                  <a:gd name="T20" fmla="*/ 0 w 124"/>
                  <a:gd name="T21" fmla="*/ 1280 h 466"/>
                  <a:gd name="T22" fmla="*/ 512 w 124"/>
                  <a:gd name="T23" fmla="*/ 256 h 4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
                  <a:gd name="T37" fmla="*/ 0 h 466"/>
                  <a:gd name="T38" fmla="*/ 124 w 124"/>
                  <a:gd name="T39" fmla="*/ 466 h 4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 h="466">
                    <a:moveTo>
                      <a:pt x="2" y="1"/>
                    </a:moveTo>
                    <a:cubicBezTo>
                      <a:pt x="2" y="1"/>
                      <a:pt x="27" y="32"/>
                      <a:pt x="46" y="55"/>
                    </a:cubicBezTo>
                    <a:cubicBezTo>
                      <a:pt x="54" y="57"/>
                      <a:pt x="52" y="57"/>
                      <a:pt x="61" y="56"/>
                    </a:cubicBezTo>
                    <a:cubicBezTo>
                      <a:pt x="61" y="56"/>
                      <a:pt x="67" y="58"/>
                      <a:pt x="78" y="51"/>
                    </a:cubicBezTo>
                    <a:cubicBezTo>
                      <a:pt x="90" y="39"/>
                      <a:pt x="105" y="34"/>
                      <a:pt x="119" y="4"/>
                    </a:cubicBezTo>
                    <a:cubicBezTo>
                      <a:pt x="120" y="0"/>
                      <a:pt x="120" y="0"/>
                      <a:pt x="120" y="0"/>
                    </a:cubicBezTo>
                    <a:cubicBezTo>
                      <a:pt x="124" y="7"/>
                      <a:pt x="124" y="7"/>
                      <a:pt x="124" y="7"/>
                    </a:cubicBezTo>
                    <a:cubicBezTo>
                      <a:pt x="124" y="7"/>
                      <a:pt x="102" y="232"/>
                      <a:pt x="107" y="327"/>
                    </a:cubicBezTo>
                    <a:cubicBezTo>
                      <a:pt x="107" y="327"/>
                      <a:pt x="112" y="421"/>
                      <a:pt x="117" y="430"/>
                    </a:cubicBezTo>
                    <a:cubicBezTo>
                      <a:pt x="117" y="430"/>
                      <a:pt x="42" y="466"/>
                      <a:pt x="20" y="456"/>
                    </a:cubicBezTo>
                    <a:cubicBezTo>
                      <a:pt x="20" y="456"/>
                      <a:pt x="33" y="118"/>
                      <a:pt x="0" y="5"/>
                    </a:cubicBezTo>
                    <a:lnTo>
                      <a:pt x="2" y="1"/>
                    </a:lnTo>
                    <a:close/>
                  </a:path>
                </a:pathLst>
              </a:custGeom>
              <a:solidFill>
                <a:srgbClr val="FFFFFF"/>
              </a:solidFill>
              <a:ln w="9525">
                <a:solidFill>
                  <a:schemeClr val="bg1"/>
                </a:solidFill>
                <a:round/>
                <a:headEnd/>
                <a:tailEnd/>
              </a:ln>
            </p:spPr>
            <p:txBody>
              <a:bodyPr/>
              <a:lstStyle/>
              <a:p>
                <a:endParaRPr lang="tr-TR"/>
              </a:p>
            </p:txBody>
          </p:sp>
          <p:sp>
            <p:nvSpPr>
              <p:cNvPr id="13324" name="Freeform 31"/>
              <p:cNvSpPr>
                <a:spLocks/>
              </p:cNvSpPr>
              <p:nvPr/>
            </p:nvSpPr>
            <p:spPr bwMode="auto">
              <a:xfrm flipH="1">
                <a:off x="6932" y="1211"/>
                <a:ext cx="126" cy="776"/>
              </a:xfrm>
              <a:custGeom>
                <a:avLst/>
                <a:gdLst>
                  <a:gd name="T0" fmla="*/ 2304 w 63"/>
                  <a:gd name="T1" fmla="*/ 0 h 388"/>
                  <a:gd name="T2" fmla="*/ 9216 w 63"/>
                  <a:gd name="T3" fmla="*/ 0 h 388"/>
                  <a:gd name="T4" fmla="*/ 12032 w 63"/>
                  <a:gd name="T5" fmla="*/ 4096 h 388"/>
                  <a:gd name="T6" fmla="*/ 10240 w 63"/>
                  <a:gd name="T7" fmla="*/ 8704 h 388"/>
                  <a:gd name="T8" fmla="*/ 14848 w 63"/>
                  <a:gd name="T9" fmla="*/ 92672 h 388"/>
                  <a:gd name="T10" fmla="*/ 8448 w 63"/>
                  <a:gd name="T11" fmla="*/ 99328 h 388"/>
                  <a:gd name="T12" fmla="*/ 0 w 63"/>
                  <a:gd name="T13" fmla="*/ 94720 h 388"/>
                  <a:gd name="T14" fmla="*/ 4352 w 63"/>
                  <a:gd name="T15" fmla="*/ 9728 h 388"/>
                  <a:gd name="T16" fmla="*/ 768 w 63"/>
                  <a:gd name="T17" fmla="*/ 4864 h 388"/>
                  <a:gd name="T18" fmla="*/ 2304 w 63"/>
                  <a:gd name="T19" fmla="*/ 0 h 3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388"/>
                  <a:gd name="T32" fmla="*/ 63 w 63"/>
                  <a:gd name="T33" fmla="*/ 388 h 3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388">
                    <a:moveTo>
                      <a:pt x="9" y="0"/>
                    </a:moveTo>
                    <a:cubicBezTo>
                      <a:pt x="36" y="0"/>
                      <a:pt x="36" y="0"/>
                      <a:pt x="36" y="0"/>
                    </a:cubicBezTo>
                    <a:cubicBezTo>
                      <a:pt x="36" y="0"/>
                      <a:pt x="46" y="12"/>
                      <a:pt x="47" y="16"/>
                    </a:cubicBezTo>
                    <a:cubicBezTo>
                      <a:pt x="47" y="19"/>
                      <a:pt x="43" y="29"/>
                      <a:pt x="40" y="34"/>
                    </a:cubicBezTo>
                    <a:cubicBezTo>
                      <a:pt x="40" y="34"/>
                      <a:pt x="63" y="138"/>
                      <a:pt x="58" y="362"/>
                    </a:cubicBezTo>
                    <a:cubicBezTo>
                      <a:pt x="33" y="388"/>
                      <a:pt x="33" y="388"/>
                      <a:pt x="33" y="388"/>
                    </a:cubicBezTo>
                    <a:cubicBezTo>
                      <a:pt x="0" y="370"/>
                      <a:pt x="0" y="370"/>
                      <a:pt x="0" y="370"/>
                    </a:cubicBezTo>
                    <a:cubicBezTo>
                      <a:pt x="0" y="370"/>
                      <a:pt x="4" y="98"/>
                      <a:pt x="17" y="38"/>
                    </a:cubicBezTo>
                    <a:cubicBezTo>
                      <a:pt x="17" y="38"/>
                      <a:pt x="2" y="22"/>
                      <a:pt x="3" y="19"/>
                    </a:cubicBezTo>
                    <a:lnTo>
                      <a:pt x="9" y="0"/>
                    </a:lnTo>
                    <a:close/>
                  </a:path>
                </a:pathLst>
              </a:custGeom>
              <a:solidFill>
                <a:srgbClr val="99141B"/>
              </a:solidFill>
              <a:ln w="9525">
                <a:solidFill>
                  <a:schemeClr val="bg1"/>
                </a:solidFill>
                <a:round/>
                <a:headEnd/>
                <a:tailEnd/>
              </a:ln>
            </p:spPr>
            <p:txBody>
              <a:bodyPr/>
              <a:lstStyle/>
              <a:p>
                <a:endParaRPr lang="tr-TR"/>
              </a:p>
            </p:txBody>
          </p:sp>
          <p:sp>
            <p:nvSpPr>
              <p:cNvPr id="13325" name="Line 32"/>
              <p:cNvSpPr>
                <a:spLocks noChangeShapeType="1"/>
              </p:cNvSpPr>
              <p:nvPr/>
            </p:nvSpPr>
            <p:spPr bwMode="auto">
              <a:xfrm flipH="1">
                <a:off x="7840" y="1215"/>
                <a:ext cx="0"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26" name="Line 33"/>
              <p:cNvSpPr>
                <a:spLocks noChangeShapeType="1"/>
              </p:cNvSpPr>
              <p:nvPr/>
            </p:nvSpPr>
            <p:spPr bwMode="auto">
              <a:xfrm flipH="1">
                <a:off x="7840" y="1215"/>
                <a:ext cx="0"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tr-TR"/>
              </a:p>
            </p:txBody>
          </p:sp>
        </p:grpSp>
      </p:grpSp>
      <p:sp>
        <p:nvSpPr>
          <p:cNvPr id="217105" name="AutoShape 35" descr="Bild20"/>
          <p:cNvSpPr>
            <a:spLocks noChangeArrowheads="1"/>
          </p:cNvSpPr>
          <p:nvPr/>
        </p:nvSpPr>
        <p:spPr bwMode="gray">
          <a:xfrm>
            <a:off x="2743200" y="3321050"/>
            <a:ext cx="5254625" cy="2570163"/>
          </a:xfrm>
          <a:prstGeom prst="roundRect">
            <a:avLst>
              <a:gd name="adj" fmla="val 5556"/>
            </a:avLst>
          </a:prstGeom>
          <a:blipFill dpi="0" rotWithShape="1">
            <a:blip r:embed="rId3"/>
            <a:srcRect/>
            <a:stretch>
              <a:fillRect/>
            </a:stretch>
          </a:blipFill>
          <a:ln w="25400">
            <a:solidFill>
              <a:srgbClr val="EAEAEA"/>
            </a:solidFill>
            <a:round/>
            <a:headEnd/>
            <a:tailEnd/>
          </a:ln>
        </p:spPr>
        <p:txBody>
          <a:bodyPr lIns="108000" tIns="108000" rIns="36000" bIns="36000"/>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eaLnBrk="1" hangingPunct="1">
              <a:spcBef>
                <a:spcPct val="0"/>
              </a:spcBef>
              <a:buClrTx/>
              <a:buSzTx/>
              <a:buFontTx/>
              <a:buNone/>
            </a:pPr>
            <a:endParaRPr lang="tr-TR" altLang="tr-TR" sz="1800">
              <a:solidFill>
                <a:srgbClr val="000000"/>
              </a:solidFill>
            </a:endParaRPr>
          </a:p>
        </p:txBody>
      </p:sp>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eaLnBrk="1" hangingPunct="1">
              <a:spcBef>
                <a:spcPct val="0"/>
              </a:spcBef>
              <a:buClrTx/>
              <a:buSzTx/>
              <a:buFontTx/>
              <a:buNone/>
            </a:pPr>
            <a:endParaRPr lang="tr-TR" altLang="tr-TR" sz="1800">
              <a:solidFill>
                <a:srgbClr val="000000"/>
              </a:solidFill>
            </a:endParaRPr>
          </a:p>
        </p:txBody>
      </p:sp>
      <p:sp>
        <p:nvSpPr>
          <p:cNvPr id="13318" name="Rectangle 30"/>
          <p:cNvSpPr>
            <a:spLocks noChangeArrowheads="1"/>
          </p:cNvSpPr>
          <p:nvPr/>
        </p:nvSpPr>
        <p:spPr bwMode="auto">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nSpc>
                <a:spcPct val="90000"/>
              </a:lnSpc>
              <a:spcBef>
                <a:spcPct val="0"/>
              </a:spcBef>
              <a:buClrTx/>
              <a:buSzTx/>
              <a:buFontTx/>
              <a:buNone/>
            </a:pPr>
            <a:endParaRPr lang="tr-TR" altLang="tr-TR" sz="1800" b="1" noProof="1">
              <a:solidFill>
                <a:srgbClr val="000000"/>
              </a:solidFill>
            </a:endParaRPr>
          </a:p>
        </p:txBody>
      </p:sp>
      <p:pic>
        <p:nvPicPr>
          <p:cNvPr id="13319" name="Picture 2" descr="D:\DOKTOR\1-ISTANBULUZMAN\1-EĞİTİM KURUMU\1. İstanbuluzman\2-RESİMLER\Dokuman\Users Folder Black.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4888" y="0"/>
            <a:ext cx="324802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3015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7105"/>
                                        </p:tgtEl>
                                        <p:attrNameLst>
                                          <p:attrName>style.visibility</p:attrName>
                                        </p:attrNameLst>
                                      </p:cBhvr>
                                      <p:to>
                                        <p:strVal val="visible"/>
                                      </p:to>
                                    </p:set>
                                    <p:animEffect transition="in" filter="wipe(left)">
                                      <p:cBhvr>
                                        <p:cTn id="11" dur="500"/>
                                        <p:tgtEl>
                                          <p:spTgt spid="217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05"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99512" y="3767310"/>
            <a:ext cx="8935450" cy="1683637"/>
          </a:xfrm>
          <a:prstGeom prst="rect">
            <a:avLst/>
          </a:prstGeom>
          <a:noFill/>
          <a:ln w="9525" algn="ctr">
            <a:noFill/>
            <a:round/>
            <a:headEnd/>
            <a:tailEnd/>
          </a:ln>
        </p:spPr>
        <p:txBody>
          <a:bodyPr wrap="none" anchor="ctr"/>
          <a:lstStyle/>
          <a:p>
            <a:pPr marL="36000" algn="ctr">
              <a:defRPr/>
            </a:pPr>
            <a:r>
              <a:rPr lang="tr-TR" sz="3600" b="1" dirty="0" smtClean="0">
                <a:latin typeface="Monotype Corsiva" panose="03010101010201010101" pitchFamily="66" charset="0"/>
              </a:rPr>
              <a:t>İŞ SAĞLIĞI VE GÜVENLİĞİNDE </a:t>
            </a:r>
          </a:p>
          <a:p>
            <a:pPr marL="36000" algn="ctr">
              <a:defRPr/>
            </a:pPr>
            <a:r>
              <a:rPr lang="tr-TR" sz="3600" b="1" dirty="0" smtClean="0">
                <a:latin typeface="Monotype Corsiva" panose="03010101010201010101" pitchFamily="66" charset="0"/>
              </a:rPr>
              <a:t>TEHLİKE VE RİSK KAVRAMLARI</a:t>
            </a:r>
            <a:endParaRPr lang="tr-TR" sz="3600" b="1" noProof="1">
              <a:solidFill>
                <a:srgbClr val="C00000"/>
              </a:solidFill>
              <a:effectLst>
                <a:innerShdw blurRad="63500" dist="50800" dir="8100000">
                  <a:prstClr val="black">
                    <a:alpha val="50000"/>
                  </a:prstClr>
                </a:innerShdw>
              </a:effectLst>
              <a:latin typeface="Monotype Corsiva" panose="03010101010201010101" pitchFamily="66" charset="0"/>
              <a:cs typeface="Calibri" pitchFamily="34" charset="0"/>
            </a:endParaRPr>
          </a:p>
        </p:txBody>
      </p:sp>
      <p:sp>
        <p:nvSpPr>
          <p:cNvPr id="2" name="Altıgen 1"/>
          <p:cNvSpPr/>
          <p:nvPr/>
        </p:nvSpPr>
        <p:spPr>
          <a:xfrm>
            <a:off x="3829050" y="1700808"/>
            <a:ext cx="1476375" cy="1219200"/>
          </a:xfrm>
          <a:prstGeom prst="hexagon">
            <a:avLst/>
          </a:prstGeom>
          <a:solidFill>
            <a:srgbClr val="C00000"/>
          </a:solidFill>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anchor="ctr"/>
          <a:lstStyle/>
          <a:p>
            <a:pPr algn="ctr">
              <a:defRPr/>
            </a:pPr>
            <a:r>
              <a:rPr lang="tr-TR" sz="7200" b="1" dirty="0" smtClean="0">
                <a:solidFill>
                  <a:schemeClr val="tx1"/>
                </a:solidFill>
                <a:latin typeface="Cambria" pitchFamily="18" charset="0"/>
              </a:rPr>
              <a:t>6</a:t>
            </a:r>
            <a:endParaRPr lang="tr-TR" sz="7200" b="1" dirty="0">
              <a:solidFill>
                <a:schemeClr val="tx1"/>
              </a:solidFill>
              <a:latin typeface="Cambria" pitchFamily="18" charset="0"/>
            </a:endParaRPr>
          </a:p>
        </p:txBody>
      </p:sp>
    </p:spTree>
    <p:extLst>
      <p:ext uri="{BB962C8B-B14F-4D97-AF65-F5344CB8AC3E}">
        <p14:creationId xmlns:p14="http://schemas.microsoft.com/office/powerpoint/2010/main" val="115031274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Düz Bağlayıcı 3"/>
          <p:cNvCxnSpPr/>
          <p:nvPr/>
        </p:nvCxnSpPr>
        <p:spPr>
          <a:xfrm>
            <a:off x="4419600" y="703539"/>
            <a:ext cx="0" cy="65065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Halka 5"/>
          <p:cNvSpPr/>
          <p:nvPr/>
        </p:nvSpPr>
        <p:spPr>
          <a:xfrm>
            <a:off x="4267200" y="1354191"/>
            <a:ext cx="288000" cy="288000"/>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ln w="22225">
                <a:solidFill>
                  <a:schemeClr val="accent2"/>
                </a:solidFill>
                <a:prstDash val="solid"/>
              </a:ln>
              <a:solidFill>
                <a:schemeClr val="accent2">
                  <a:lumMod val="40000"/>
                  <a:lumOff val="60000"/>
                </a:schemeClr>
              </a:solidFill>
            </a:endParaRPr>
          </a:p>
        </p:txBody>
      </p:sp>
      <p:cxnSp>
        <p:nvCxnSpPr>
          <p:cNvPr id="7" name="Düz Bağlayıcı 6"/>
          <p:cNvCxnSpPr/>
          <p:nvPr/>
        </p:nvCxnSpPr>
        <p:spPr>
          <a:xfrm>
            <a:off x="4419600" y="1658991"/>
            <a:ext cx="0" cy="10668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Halka 7"/>
          <p:cNvSpPr/>
          <p:nvPr/>
        </p:nvSpPr>
        <p:spPr>
          <a:xfrm>
            <a:off x="4267200" y="2725791"/>
            <a:ext cx="288000" cy="288000"/>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9" name="Düz Bağlayıcı 8"/>
          <p:cNvCxnSpPr/>
          <p:nvPr/>
        </p:nvCxnSpPr>
        <p:spPr>
          <a:xfrm>
            <a:off x="4419600" y="3034328"/>
            <a:ext cx="0" cy="10668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Halka 9"/>
          <p:cNvSpPr/>
          <p:nvPr/>
        </p:nvSpPr>
        <p:spPr>
          <a:xfrm>
            <a:off x="4267200" y="4101128"/>
            <a:ext cx="288000" cy="288000"/>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cxnSp>
        <p:nvCxnSpPr>
          <p:cNvPr id="14" name="Düz Ok Bağlayıcısı 13"/>
          <p:cNvCxnSpPr/>
          <p:nvPr/>
        </p:nvCxnSpPr>
        <p:spPr>
          <a:xfrm>
            <a:off x="4572000" y="1506591"/>
            <a:ext cx="1440000"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Düz Ok Bağlayıcısı 15"/>
          <p:cNvCxnSpPr/>
          <p:nvPr/>
        </p:nvCxnSpPr>
        <p:spPr>
          <a:xfrm>
            <a:off x="4566737" y="4236728"/>
            <a:ext cx="1440000"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Düz Ok Bağlayıcısı 19"/>
          <p:cNvCxnSpPr/>
          <p:nvPr/>
        </p:nvCxnSpPr>
        <p:spPr>
          <a:xfrm flipH="1">
            <a:off x="2819400" y="2878191"/>
            <a:ext cx="1440000"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Dikdörtgen 1"/>
          <p:cNvSpPr/>
          <p:nvPr/>
        </p:nvSpPr>
        <p:spPr>
          <a:xfrm>
            <a:off x="5251270" y="1850534"/>
            <a:ext cx="3892730" cy="923330"/>
          </a:xfrm>
          <a:prstGeom prst="rect">
            <a:avLst/>
          </a:prstGeom>
        </p:spPr>
        <p:txBody>
          <a:bodyPr wrap="square">
            <a:spAutoFit/>
          </a:bodyPr>
          <a:lstStyle/>
          <a:p>
            <a:pPr marL="0" marR="1506855" lvl="1" eaLnBrk="0" hangingPunct="0">
              <a:spcAft>
                <a:spcPts val="0"/>
              </a:spcAft>
              <a:buClr>
                <a:srgbClr val="7E7E7E"/>
              </a:buClr>
              <a:buSzPts val="900"/>
              <a:tabLst>
                <a:tab pos="161290" algn="l"/>
              </a:tabLst>
            </a:pPr>
            <a:r>
              <a:rPr lang="tr-TR" dirty="0"/>
              <a:t>İş Sağlığı ve Güvenliğinde Tehlike ve Risk Kavramlarına Giriş</a:t>
            </a:r>
            <a:r>
              <a:rPr lang="tr-TR" sz="1600" dirty="0"/>
              <a:t> </a:t>
            </a:r>
            <a:endParaRPr lang="tr-TR" sz="1600" b="1" spc="0" dirty="0">
              <a:effectLst/>
              <a:ea typeface="Times New Roman" panose="02020603050405020304" pitchFamily="18" charset="0"/>
              <a:cs typeface="Arial Narrow" panose="020B0606020202030204" pitchFamily="34" charset="0"/>
            </a:endParaRPr>
          </a:p>
        </p:txBody>
      </p:sp>
      <p:sp>
        <p:nvSpPr>
          <p:cNvPr id="46" name="Dikdörtgen 45"/>
          <p:cNvSpPr/>
          <p:nvPr/>
        </p:nvSpPr>
        <p:spPr>
          <a:xfrm>
            <a:off x="0" y="154376"/>
            <a:ext cx="9144000" cy="584775"/>
          </a:xfrm>
          <a:prstGeom prst="rect">
            <a:avLst/>
          </a:prstGeom>
        </p:spPr>
        <p:txBody>
          <a:bodyPr wrap="square">
            <a:spAutoFit/>
          </a:bodyPr>
          <a:lstStyle/>
          <a:p>
            <a:pPr algn="ctr"/>
            <a:r>
              <a:rPr lang="tr-TR" sz="3200" b="1" dirty="0" smtClean="0">
                <a:solidFill>
                  <a:srgbClr val="C00000"/>
                </a:solidFill>
              </a:rPr>
              <a:t>ÜNİTELER</a:t>
            </a:r>
            <a:endParaRPr lang="tr-TR" sz="3200" dirty="0">
              <a:solidFill>
                <a:srgbClr val="C00000"/>
              </a:solidFill>
            </a:endParaRPr>
          </a:p>
        </p:txBody>
      </p:sp>
      <p:pic>
        <p:nvPicPr>
          <p:cNvPr id="47" name="Picture 369"/>
          <p:cNvPicPr/>
          <p:nvPr/>
        </p:nvPicPr>
        <p:blipFill>
          <a:blip r:embed="rId2"/>
          <a:stretch>
            <a:fillRect/>
          </a:stretch>
        </p:blipFill>
        <p:spPr>
          <a:xfrm>
            <a:off x="6052571" y="1223452"/>
            <a:ext cx="540000" cy="540000"/>
          </a:xfrm>
          <a:prstGeom prst="rect">
            <a:avLst/>
          </a:prstGeom>
        </p:spPr>
      </p:pic>
      <p:pic>
        <p:nvPicPr>
          <p:cNvPr id="48" name="Picture 369"/>
          <p:cNvPicPr/>
          <p:nvPr/>
        </p:nvPicPr>
        <p:blipFill>
          <a:blip r:embed="rId2"/>
          <a:stretch>
            <a:fillRect/>
          </a:stretch>
        </p:blipFill>
        <p:spPr>
          <a:xfrm>
            <a:off x="2246913" y="2577631"/>
            <a:ext cx="540000" cy="540000"/>
          </a:xfrm>
          <a:prstGeom prst="rect">
            <a:avLst/>
          </a:prstGeom>
        </p:spPr>
      </p:pic>
      <p:pic>
        <p:nvPicPr>
          <p:cNvPr id="50" name="Picture 369"/>
          <p:cNvPicPr/>
          <p:nvPr/>
        </p:nvPicPr>
        <p:blipFill>
          <a:blip r:embed="rId2"/>
          <a:stretch>
            <a:fillRect/>
          </a:stretch>
        </p:blipFill>
        <p:spPr>
          <a:xfrm>
            <a:off x="6078694" y="3979717"/>
            <a:ext cx="540000" cy="540000"/>
          </a:xfrm>
          <a:prstGeom prst="rect">
            <a:avLst/>
          </a:prstGeom>
        </p:spPr>
      </p:pic>
      <p:cxnSp>
        <p:nvCxnSpPr>
          <p:cNvPr id="18" name="Düz Bağlayıcı 17"/>
          <p:cNvCxnSpPr/>
          <p:nvPr/>
        </p:nvCxnSpPr>
        <p:spPr>
          <a:xfrm>
            <a:off x="4428307" y="4371715"/>
            <a:ext cx="0" cy="10668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Halka 18"/>
          <p:cNvSpPr/>
          <p:nvPr/>
        </p:nvSpPr>
        <p:spPr>
          <a:xfrm>
            <a:off x="4275907" y="5438515"/>
            <a:ext cx="288000" cy="288000"/>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1" name="Düz Ok Bağlayıcısı 20"/>
          <p:cNvCxnSpPr/>
          <p:nvPr/>
        </p:nvCxnSpPr>
        <p:spPr>
          <a:xfrm flipH="1">
            <a:off x="2828107" y="5590915"/>
            <a:ext cx="1440000"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369"/>
          <p:cNvPicPr/>
          <p:nvPr/>
        </p:nvPicPr>
        <p:blipFill>
          <a:blip r:embed="rId2"/>
          <a:stretch>
            <a:fillRect/>
          </a:stretch>
        </p:blipFill>
        <p:spPr>
          <a:xfrm>
            <a:off x="2255620" y="5290355"/>
            <a:ext cx="540000" cy="540000"/>
          </a:xfrm>
          <a:prstGeom prst="rect">
            <a:avLst/>
          </a:prstGeom>
        </p:spPr>
      </p:pic>
      <p:sp>
        <p:nvSpPr>
          <p:cNvPr id="23" name="Dikdörtgen 22"/>
          <p:cNvSpPr/>
          <p:nvPr/>
        </p:nvSpPr>
        <p:spPr>
          <a:xfrm>
            <a:off x="5286103" y="4654696"/>
            <a:ext cx="3892730" cy="369332"/>
          </a:xfrm>
          <a:prstGeom prst="rect">
            <a:avLst/>
          </a:prstGeom>
        </p:spPr>
        <p:txBody>
          <a:bodyPr wrap="square">
            <a:spAutoFit/>
          </a:bodyPr>
          <a:lstStyle/>
          <a:p>
            <a:pPr marL="0" lvl="1" eaLnBrk="0" hangingPunct="0"/>
            <a:r>
              <a:rPr lang="tr-TR" dirty="0"/>
              <a:t>Tehlikenin Tanımlanması</a:t>
            </a:r>
            <a:r>
              <a:rPr lang="tr-TR" sz="1600" dirty="0"/>
              <a:t> </a:t>
            </a:r>
            <a:endParaRPr lang="tr-TR" sz="1400" b="1" dirty="0"/>
          </a:p>
        </p:txBody>
      </p:sp>
      <p:sp>
        <p:nvSpPr>
          <p:cNvPr id="24" name="Dikdörtgen 23"/>
          <p:cNvSpPr/>
          <p:nvPr/>
        </p:nvSpPr>
        <p:spPr>
          <a:xfrm>
            <a:off x="1297565" y="5956628"/>
            <a:ext cx="3122035" cy="369332"/>
          </a:xfrm>
          <a:prstGeom prst="rect">
            <a:avLst/>
          </a:prstGeom>
        </p:spPr>
        <p:txBody>
          <a:bodyPr wrap="square">
            <a:spAutoFit/>
          </a:bodyPr>
          <a:lstStyle/>
          <a:p>
            <a:pPr marL="0" lvl="1" eaLnBrk="0" hangingPunct="0"/>
            <a:r>
              <a:rPr lang="tr-TR" dirty="0"/>
              <a:t>Tehlikenin Tanımlanması</a:t>
            </a:r>
            <a:r>
              <a:rPr lang="tr-TR" sz="1600" dirty="0"/>
              <a:t> </a:t>
            </a:r>
            <a:endParaRPr lang="tr-TR" sz="1400" b="1" dirty="0"/>
          </a:p>
        </p:txBody>
      </p:sp>
      <p:sp>
        <p:nvSpPr>
          <p:cNvPr id="25" name="Dikdörtgen 24"/>
          <p:cNvSpPr/>
          <p:nvPr/>
        </p:nvSpPr>
        <p:spPr>
          <a:xfrm>
            <a:off x="1332398" y="3274383"/>
            <a:ext cx="3122035" cy="646331"/>
          </a:xfrm>
          <a:prstGeom prst="rect">
            <a:avLst/>
          </a:prstGeom>
        </p:spPr>
        <p:txBody>
          <a:bodyPr wrap="square">
            <a:spAutoFit/>
          </a:bodyPr>
          <a:lstStyle/>
          <a:p>
            <a:pPr marL="0" marR="1506855" lvl="1" eaLnBrk="0" hangingPunct="0">
              <a:buClr>
                <a:srgbClr val="7E7E7E"/>
              </a:buClr>
              <a:buSzPts val="900"/>
              <a:tabLst>
                <a:tab pos="161290" algn="l"/>
              </a:tabLst>
            </a:pPr>
            <a:r>
              <a:rPr lang="tr-TR" dirty="0"/>
              <a:t>Tehlike ve Risk Kavramları</a:t>
            </a:r>
            <a:r>
              <a:rPr lang="tr-TR" sz="1600" dirty="0"/>
              <a:t> </a:t>
            </a:r>
            <a:endParaRPr lang="tr-TR" sz="1600" b="1" dirty="0">
              <a:ea typeface="Times New Roman" panose="02020603050405020304" pitchFamily="18" charset="0"/>
              <a:cs typeface="Arial Narrow" panose="020B0606020202030204" pitchFamily="34" charset="0"/>
            </a:endParaRPr>
          </a:p>
        </p:txBody>
      </p:sp>
    </p:spTree>
    <p:extLst>
      <p:ext uri="{BB962C8B-B14F-4D97-AF65-F5344CB8AC3E}">
        <p14:creationId xmlns:p14="http://schemas.microsoft.com/office/powerpoint/2010/main" val="2441740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4093428"/>
          </a:xfrm>
          <a:prstGeom prst="rect">
            <a:avLst/>
          </a:prstGeom>
        </p:spPr>
        <p:txBody>
          <a:bodyPr wrap="square">
            <a:spAutoFit/>
          </a:bodyPr>
          <a:lstStyle/>
          <a:p>
            <a:pPr algn="just"/>
            <a:r>
              <a:rPr lang="tr-TR" sz="2000" i="1" dirty="0"/>
              <a:t>Doğduğumuz günden itibaren yaşamımızın bir parçası olarak, karşı karşıya kaldığımız her bir olay ve yaptığımız her bir faaliyette az ya da çok risk bulunmaktadır. Evrende, her bir obje, bizim için bir tehlike veya tehdit ortaya çıkarmaktadır.</a:t>
            </a:r>
          </a:p>
          <a:p>
            <a:pPr algn="just"/>
            <a:endParaRPr lang="tr-TR" sz="2000" i="1" dirty="0"/>
          </a:p>
          <a:p>
            <a:pPr marL="285750" indent="-285750" algn="just">
              <a:buClr>
                <a:schemeClr val="accent6">
                  <a:lumMod val="75000"/>
                </a:schemeClr>
              </a:buClr>
              <a:buSzPct val="120000"/>
              <a:buFont typeface="Wingdings" panose="05000000000000000000" pitchFamily="2" charset="2"/>
              <a:buChar char="§"/>
            </a:pPr>
            <a:r>
              <a:rPr lang="tr-TR" sz="2000" i="1" dirty="0" smtClean="0"/>
              <a:t>Arabaya </a:t>
            </a:r>
            <a:r>
              <a:rPr lang="tr-TR" sz="2000" i="1" dirty="0"/>
              <a:t>binmekle kaza yapma</a:t>
            </a:r>
          </a:p>
          <a:p>
            <a:pPr marL="285750" indent="-285750" algn="just">
              <a:buClr>
                <a:schemeClr val="accent6">
                  <a:lumMod val="75000"/>
                </a:schemeClr>
              </a:buClr>
              <a:buSzPct val="120000"/>
              <a:buFont typeface="Wingdings" panose="05000000000000000000" pitchFamily="2" charset="2"/>
              <a:buChar char="§"/>
            </a:pPr>
            <a:r>
              <a:rPr lang="tr-TR" sz="2000" i="1" dirty="0" smtClean="0"/>
              <a:t>Yolda </a:t>
            </a:r>
            <a:r>
              <a:rPr lang="tr-TR" sz="2000" i="1" dirty="0"/>
              <a:t>yürümekle ezilme</a:t>
            </a:r>
          </a:p>
          <a:p>
            <a:pPr marL="285750" indent="-285750" algn="just">
              <a:buClr>
                <a:schemeClr val="accent6">
                  <a:lumMod val="75000"/>
                </a:schemeClr>
              </a:buClr>
              <a:buSzPct val="120000"/>
              <a:buFont typeface="Wingdings" panose="05000000000000000000" pitchFamily="2" charset="2"/>
              <a:buChar char="§"/>
            </a:pPr>
            <a:r>
              <a:rPr lang="tr-TR" sz="2000" i="1" dirty="0" smtClean="0"/>
              <a:t>İstanbul'da </a:t>
            </a:r>
            <a:r>
              <a:rPr lang="tr-TR" sz="2000" i="1" dirty="0"/>
              <a:t>yaşamak ile deprem </a:t>
            </a:r>
          </a:p>
          <a:p>
            <a:pPr marL="285750" indent="-285750" algn="just">
              <a:buClr>
                <a:schemeClr val="accent6">
                  <a:lumMod val="75000"/>
                </a:schemeClr>
              </a:buClr>
              <a:buSzPct val="120000"/>
              <a:buFont typeface="Wingdings" panose="05000000000000000000" pitchFamily="2" charset="2"/>
              <a:buChar char="§"/>
            </a:pPr>
            <a:r>
              <a:rPr lang="tr-TR" sz="2000" i="1" dirty="0" smtClean="0"/>
              <a:t>Hazır </a:t>
            </a:r>
            <a:r>
              <a:rPr lang="tr-TR" sz="2000" i="1" dirty="0"/>
              <a:t>gıda tüketmekle </a:t>
            </a:r>
            <a:r>
              <a:rPr lang="tr-TR" sz="2000" i="1" dirty="0" smtClean="0"/>
              <a:t>kanser</a:t>
            </a:r>
          </a:p>
          <a:p>
            <a:pPr marL="285750" indent="-285750" algn="just">
              <a:buClr>
                <a:schemeClr val="accent6">
                  <a:lumMod val="75000"/>
                </a:schemeClr>
              </a:buClr>
              <a:buSzPct val="120000"/>
              <a:buFont typeface="Wingdings" panose="05000000000000000000" pitchFamily="2" charset="2"/>
              <a:buChar char="§"/>
            </a:pPr>
            <a:r>
              <a:rPr lang="tr-TR" sz="2000" i="1" dirty="0" smtClean="0"/>
              <a:t>Doğal </a:t>
            </a:r>
            <a:r>
              <a:rPr lang="tr-TR" sz="2000" i="1" dirty="0"/>
              <a:t>gaz ile ısınmakla </a:t>
            </a:r>
            <a:r>
              <a:rPr lang="tr-TR" sz="2000" i="1" dirty="0" smtClean="0"/>
              <a:t>yangın</a:t>
            </a:r>
          </a:p>
          <a:p>
            <a:pPr marL="285750" indent="-285750" algn="just">
              <a:buClr>
                <a:schemeClr val="accent6">
                  <a:lumMod val="75000"/>
                </a:schemeClr>
              </a:buClr>
              <a:buSzPct val="120000"/>
              <a:buFont typeface="Wingdings" panose="05000000000000000000" pitchFamily="2" charset="2"/>
              <a:buChar char="§"/>
            </a:pPr>
            <a:r>
              <a:rPr lang="tr-TR" sz="2000" i="1" dirty="0" smtClean="0"/>
              <a:t>Telefon </a:t>
            </a:r>
            <a:r>
              <a:rPr lang="tr-TR" sz="2000" i="1" dirty="0"/>
              <a:t>kullanmakla </a:t>
            </a:r>
            <a:r>
              <a:rPr lang="tr-TR" sz="2000" i="1" dirty="0" smtClean="0"/>
              <a:t>kanser</a:t>
            </a:r>
          </a:p>
          <a:p>
            <a:pPr marL="285750" indent="-285750" algn="just">
              <a:buClr>
                <a:schemeClr val="accent6">
                  <a:lumMod val="75000"/>
                </a:schemeClr>
              </a:buClr>
              <a:buSzPct val="120000"/>
              <a:buFont typeface="Wingdings" panose="05000000000000000000" pitchFamily="2" charset="2"/>
              <a:buChar char="§"/>
            </a:pPr>
            <a:r>
              <a:rPr lang="tr-TR" sz="2000" i="1" dirty="0" smtClean="0"/>
              <a:t>Buzdolabı</a:t>
            </a:r>
            <a:r>
              <a:rPr lang="tr-TR" sz="2000" i="1" dirty="0"/>
              <a:t>, elektrik süpürgesi kullanmakla elektriğe </a:t>
            </a:r>
            <a:r>
              <a:rPr lang="tr-TR" sz="2000" i="1" dirty="0" smtClean="0"/>
              <a:t>çarpılmak</a:t>
            </a:r>
          </a:p>
          <a:p>
            <a:pPr marL="285750" indent="-285750" algn="just">
              <a:buClr>
                <a:schemeClr val="accent6">
                  <a:lumMod val="75000"/>
                </a:schemeClr>
              </a:buClr>
              <a:buSzPct val="120000"/>
              <a:buFont typeface="Wingdings" panose="05000000000000000000" pitchFamily="2" charset="2"/>
              <a:buChar char="§"/>
            </a:pPr>
            <a:r>
              <a:rPr lang="tr-TR" sz="2000" i="1" dirty="0" smtClean="0"/>
              <a:t>Yüksekte </a:t>
            </a:r>
            <a:r>
              <a:rPr lang="tr-TR" sz="2000" i="1" dirty="0"/>
              <a:t>çalışma düşme vb</a:t>
            </a:r>
            <a:r>
              <a:rPr lang="tr-TR" sz="2000" i="1" dirty="0" smtClean="0"/>
              <a:t>.</a:t>
            </a:r>
          </a:p>
        </p:txBody>
      </p:sp>
      <p:sp>
        <p:nvSpPr>
          <p:cNvPr id="29" name="Dikdörtgen 28"/>
          <p:cNvSpPr/>
          <p:nvPr/>
        </p:nvSpPr>
        <p:spPr>
          <a:xfrm>
            <a:off x="71606" y="213745"/>
            <a:ext cx="8954828" cy="584775"/>
          </a:xfrm>
          <a:prstGeom prst="rect">
            <a:avLst/>
          </a:prstGeom>
        </p:spPr>
        <p:txBody>
          <a:bodyPr wrap="square">
            <a:spAutoFit/>
          </a:bodyPr>
          <a:lstStyle/>
          <a:p>
            <a:r>
              <a:rPr lang="tr-TR" sz="3200" b="1" dirty="0" smtClean="0">
                <a:solidFill>
                  <a:srgbClr val="C00000"/>
                </a:solidFill>
              </a:rPr>
              <a:t>KAVRAMLAR</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162857"/>
      </p:ext>
    </p:extLst>
  </p:cSld>
  <p:clrMapOvr>
    <a:masterClrMapping/>
  </p:clrMapOvr>
  <p:transition>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3477875"/>
          </a:xfrm>
          <a:prstGeom prst="rect">
            <a:avLst/>
          </a:prstGeom>
        </p:spPr>
        <p:txBody>
          <a:bodyPr wrap="square">
            <a:spAutoFit/>
          </a:bodyPr>
          <a:lstStyle/>
          <a:p>
            <a:pPr algn="just"/>
            <a:r>
              <a:rPr lang="tr-TR" sz="2000" i="1" dirty="0"/>
              <a:t>Tehlikenin olduğu her yerde risk de vardır. Dolayısıyla milyonda bir, milyarda bir de olsa risk her an karşı karşıya kaldığımız bir olgudur. Bundan dolayı da İş Sağlığı ve Güvenliğinin temel amacı olan sıfır risk ve sıfır meslek hastalığı pratik olarak hiçbir zaman ulaşılamaz bir ideal olmakla birlikte, tehlike olasılığı ve şiddetini düşürmek yoluyla olabildiğince riski minimize etmek gerekmektedir. </a:t>
            </a:r>
            <a:endParaRPr lang="tr-TR" sz="2000" i="1" dirty="0" smtClean="0"/>
          </a:p>
          <a:p>
            <a:pPr algn="just"/>
            <a:r>
              <a:rPr lang="tr-TR" sz="2000" i="1" dirty="0" smtClean="0"/>
              <a:t>Risk</a:t>
            </a:r>
            <a:r>
              <a:rPr lang="tr-TR" sz="2000" i="1" dirty="0"/>
              <a:t>, bir olasılıktır. Bir ve sıfır arasında [0,1] değişen sayısal değerlerle ifade edilebilir.</a:t>
            </a:r>
          </a:p>
          <a:p>
            <a:pPr algn="just"/>
            <a:r>
              <a:rPr lang="tr-TR" sz="2000" i="1" dirty="0"/>
              <a:t>Bir, %100 riski, sıfır ise %0 riski gösterir. </a:t>
            </a:r>
            <a:endParaRPr lang="tr-TR" sz="2000" i="1" dirty="0" smtClean="0"/>
          </a:p>
          <a:p>
            <a:pPr algn="just"/>
            <a:r>
              <a:rPr lang="tr-TR" sz="2000" i="1" dirty="0" smtClean="0"/>
              <a:t>Sayısal </a:t>
            </a:r>
            <a:r>
              <a:rPr lang="tr-TR" sz="2000" i="1" dirty="0"/>
              <a:t>olarak ifade edilemiyorsa, “yüksek”, “düşük”, “çok yüksek”, “çok düşük” "kabul edilebilir" gibi bulanık sözcüklerle tanımlanmaya çalışılır. </a:t>
            </a:r>
            <a:endParaRPr lang="tr-TR" sz="2000" i="1" dirty="0" smtClean="0"/>
          </a:p>
          <a:p>
            <a:pPr algn="just"/>
            <a:r>
              <a:rPr lang="tr-TR" sz="2000" i="1" dirty="0" smtClean="0"/>
              <a:t>Literatürde</a:t>
            </a:r>
            <a:r>
              <a:rPr lang="tr-TR" sz="2000" i="1" dirty="0"/>
              <a:t>, farklı alanlarda, birbirlerinden farklı şekillerde kullanılabilmektedir. </a:t>
            </a:r>
            <a:endParaRPr lang="tr-TR" sz="2000" i="1" dirty="0" smtClean="0"/>
          </a:p>
        </p:txBody>
      </p:sp>
      <p:sp>
        <p:nvSpPr>
          <p:cNvPr id="29" name="Dikdörtgen 28"/>
          <p:cNvSpPr/>
          <p:nvPr/>
        </p:nvSpPr>
        <p:spPr>
          <a:xfrm>
            <a:off x="71606" y="213745"/>
            <a:ext cx="8954828" cy="584775"/>
          </a:xfrm>
          <a:prstGeom prst="rect">
            <a:avLst/>
          </a:prstGeom>
        </p:spPr>
        <p:txBody>
          <a:bodyPr wrap="square">
            <a:spAutoFit/>
          </a:bodyPr>
          <a:lstStyle/>
          <a:p>
            <a:r>
              <a:rPr lang="tr-TR" sz="3200" b="1" dirty="0" smtClean="0">
                <a:solidFill>
                  <a:srgbClr val="C00000"/>
                </a:solidFill>
              </a:rPr>
              <a:t>KAVRAMLAR</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227483"/>
      </p:ext>
    </p:extLst>
  </p:cSld>
  <p:clrMapOvr>
    <a:masterClrMapping/>
  </p:clrMapOvr>
  <p:transition>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2246769"/>
          </a:xfrm>
          <a:prstGeom prst="rect">
            <a:avLst/>
          </a:prstGeom>
        </p:spPr>
        <p:txBody>
          <a:bodyPr wrap="square">
            <a:spAutoFit/>
          </a:bodyPr>
          <a:lstStyle/>
          <a:p>
            <a:pPr algn="just"/>
            <a:r>
              <a:rPr lang="tr-TR" sz="2000" i="1" dirty="0"/>
              <a:t>Dünya sıralamasında kaza sıklığı olarak ülkemiz Avrupa’da 1. sırada ve dünyada 3. sırada bulunmaktadır. Bu rakamlar, bu bölümün yazılma gerekliliğini ve önemini gösteren en önemli faktördür.</a:t>
            </a:r>
          </a:p>
          <a:p>
            <a:pPr algn="just"/>
            <a:r>
              <a:rPr lang="tr-TR" sz="2000" i="1" dirty="0"/>
              <a:t>Bu bölümde, tehlike ve risk kavramları örnek bir uygulamayla okuyucuya açıklanarak netleştirilmeye çalışılmıştır</a:t>
            </a:r>
            <a:r>
              <a:rPr lang="tr-TR" sz="2000" i="1" dirty="0" smtClean="0"/>
              <a:t>.</a:t>
            </a:r>
          </a:p>
          <a:p>
            <a:pPr algn="just"/>
            <a:r>
              <a:rPr lang="tr-TR" sz="2000" i="1" dirty="0" smtClean="0"/>
              <a:t> </a:t>
            </a:r>
            <a:r>
              <a:rPr lang="tr-TR" sz="2000" i="1" dirty="0"/>
              <a:t/>
            </a:r>
            <a:br>
              <a:rPr lang="tr-TR" sz="2000" i="1" dirty="0"/>
            </a:br>
            <a:endParaRPr lang="tr-TR" sz="2000" i="1" dirty="0" smtClean="0"/>
          </a:p>
        </p:txBody>
      </p:sp>
      <p:sp>
        <p:nvSpPr>
          <p:cNvPr id="29" name="Dikdörtgen 28"/>
          <p:cNvSpPr/>
          <p:nvPr/>
        </p:nvSpPr>
        <p:spPr>
          <a:xfrm>
            <a:off x="71606" y="213745"/>
            <a:ext cx="8954828" cy="584775"/>
          </a:xfrm>
          <a:prstGeom prst="rect">
            <a:avLst/>
          </a:prstGeom>
        </p:spPr>
        <p:txBody>
          <a:bodyPr wrap="square">
            <a:spAutoFit/>
          </a:bodyPr>
          <a:lstStyle/>
          <a:p>
            <a:r>
              <a:rPr lang="tr-TR" sz="3200" b="1" dirty="0" smtClean="0">
                <a:solidFill>
                  <a:srgbClr val="C00000"/>
                </a:solidFill>
              </a:rPr>
              <a:t>KAVRAMLAR</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443286"/>
      </p:ext>
    </p:extLst>
  </p:cSld>
  <p:clrMapOvr>
    <a:masterClrMapping/>
  </p:clrMapOvr>
  <p:transition>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4093428"/>
          </a:xfrm>
          <a:prstGeom prst="rect">
            <a:avLst/>
          </a:prstGeom>
        </p:spPr>
        <p:txBody>
          <a:bodyPr wrap="square">
            <a:spAutoFit/>
          </a:bodyPr>
          <a:lstStyle/>
          <a:p>
            <a:pPr algn="just"/>
            <a:r>
              <a:rPr lang="tr-TR" sz="2000" i="1" dirty="0"/>
              <a:t>Çalışma ve Sosyal Güvenlik Bakanlığı tarafından 29.12.2012 tarihli Resmî </a:t>
            </a:r>
            <a:r>
              <a:rPr lang="tr-TR" sz="2000" i="1" dirty="0" err="1"/>
              <a:t>Gazete’de</a:t>
            </a:r>
            <a:r>
              <a:rPr lang="tr-TR" sz="2000" i="1" dirty="0"/>
              <a:t> 28512 sayısı ile yayınlanan “İSG Risk Değerlendirmesi Yönetmeliği” 6 ana başlık altında toplanmıştır:</a:t>
            </a:r>
          </a:p>
          <a:p>
            <a:pPr algn="just"/>
            <a:endParaRPr lang="tr-TR" sz="2000" i="1" dirty="0" smtClean="0"/>
          </a:p>
          <a:p>
            <a:pPr marL="285750" indent="-285750" algn="just">
              <a:buClr>
                <a:schemeClr val="accent6">
                  <a:lumMod val="75000"/>
                </a:schemeClr>
              </a:buClr>
              <a:buSzPct val="120000"/>
              <a:buFont typeface="Wingdings" panose="05000000000000000000" pitchFamily="2" charset="2"/>
              <a:buChar char="§"/>
            </a:pPr>
            <a:r>
              <a:rPr lang="tr-TR" sz="2000" i="1" dirty="0" smtClean="0"/>
              <a:t>Risk </a:t>
            </a:r>
            <a:r>
              <a:rPr lang="tr-TR" sz="2000" i="1" dirty="0"/>
              <a:t>Değerlendirmesi ekibinin kurulması</a:t>
            </a:r>
          </a:p>
          <a:p>
            <a:pPr marL="285750" indent="-285750" algn="just">
              <a:buClr>
                <a:schemeClr val="accent6">
                  <a:lumMod val="75000"/>
                </a:schemeClr>
              </a:buClr>
              <a:buSzPct val="120000"/>
              <a:buFont typeface="Wingdings" panose="05000000000000000000" pitchFamily="2" charset="2"/>
              <a:buChar char="§"/>
            </a:pPr>
            <a:r>
              <a:rPr lang="tr-TR" sz="2000" i="1" dirty="0" smtClean="0"/>
              <a:t>Tehlikelerin </a:t>
            </a:r>
            <a:r>
              <a:rPr lang="tr-TR" sz="2000" i="1" dirty="0"/>
              <a:t>tanımlanması</a:t>
            </a:r>
          </a:p>
          <a:p>
            <a:pPr marL="285750" indent="-285750" algn="just">
              <a:buClr>
                <a:schemeClr val="accent6">
                  <a:lumMod val="75000"/>
                </a:schemeClr>
              </a:buClr>
              <a:buSzPct val="120000"/>
              <a:buFont typeface="Wingdings" panose="05000000000000000000" pitchFamily="2" charset="2"/>
              <a:buChar char="§"/>
            </a:pPr>
            <a:r>
              <a:rPr lang="tr-TR" sz="2000" i="1" dirty="0" smtClean="0"/>
              <a:t>Risklerin </a:t>
            </a:r>
            <a:r>
              <a:rPr lang="tr-TR" sz="2000" i="1" dirty="0"/>
              <a:t>belirlenmesi ve analizi</a:t>
            </a:r>
          </a:p>
          <a:p>
            <a:pPr marL="285750" indent="-285750" algn="just">
              <a:buClr>
                <a:schemeClr val="accent6">
                  <a:lumMod val="75000"/>
                </a:schemeClr>
              </a:buClr>
              <a:buSzPct val="120000"/>
              <a:buFont typeface="Wingdings" panose="05000000000000000000" pitchFamily="2" charset="2"/>
              <a:buChar char="§"/>
            </a:pPr>
            <a:r>
              <a:rPr lang="tr-TR" sz="2000" i="1" dirty="0" smtClean="0"/>
              <a:t>Risk </a:t>
            </a:r>
            <a:r>
              <a:rPr lang="tr-TR" sz="2000" i="1" dirty="0"/>
              <a:t>kontrol adımları</a:t>
            </a:r>
          </a:p>
          <a:p>
            <a:pPr marL="285750" indent="-285750" algn="just">
              <a:buClr>
                <a:schemeClr val="accent6">
                  <a:lumMod val="75000"/>
                </a:schemeClr>
              </a:buClr>
              <a:buSzPct val="120000"/>
              <a:buFont typeface="Wingdings" panose="05000000000000000000" pitchFamily="2" charset="2"/>
              <a:buChar char="§"/>
            </a:pPr>
            <a:r>
              <a:rPr lang="tr-TR" sz="2000" i="1" dirty="0" smtClean="0"/>
              <a:t>Dokümantasyon</a:t>
            </a:r>
            <a:endParaRPr lang="tr-TR" sz="2000" i="1" dirty="0"/>
          </a:p>
          <a:p>
            <a:pPr marL="285750" indent="-285750" algn="just">
              <a:buClr>
                <a:schemeClr val="accent6">
                  <a:lumMod val="75000"/>
                </a:schemeClr>
              </a:buClr>
              <a:buSzPct val="120000"/>
              <a:buFont typeface="Wingdings" panose="05000000000000000000" pitchFamily="2" charset="2"/>
              <a:buChar char="§"/>
            </a:pPr>
            <a:r>
              <a:rPr lang="tr-TR" sz="2000" i="1" dirty="0" smtClean="0"/>
              <a:t>Risk </a:t>
            </a:r>
            <a:r>
              <a:rPr lang="tr-TR" sz="2000" i="1" dirty="0"/>
              <a:t>değerlendirmesinin yenilenmesi</a:t>
            </a:r>
          </a:p>
          <a:p>
            <a:pPr algn="just"/>
            <a:endParaRPr lang="tr-TR" sz="2000" i="1" dirty="0" smtClean="0"/>
          </a:p>
          <a:p>
            <a:pPr algn="just"/>
            <a:r>
              <a:rPr lang="tr-TR" sz="2000" i="1" dirty="0" smtClean="0"/>
              <a:t>Bu </a:t>
            </a:r>
            <a:r>
              <a:rPr lang="tr-TR" sz="2000" i="1" dirty="0"/>
              <a:t>kapsamda, tehlikelerin tanımlanması ve risklerin belirlenmesi olmaksızın risk değerlemesi </a:t>
            </a:r>
            <a:r>
              <a:rPr lang="tr-TR" sz="2000" i="1" dirty="0" smtClean="0"/>
              <a:t>yapılamaz.</a:t>
            </a:r>
          </a:p>
        </p:txBody>
      </p:sp>
      <p:sp>
        <p:nvSpPr>
          <p:cNvPr id="29" name="Dikdörtgen 28"/>
          <p:cNvSpPr/>
          <p:nvPr/>
        </p:nvSpPr>
        <p:spPr>
          <a:xfrm>
            <a:off x="71606" y="213745"/>
            <a:ext cx="8954828" cy="584775"/>
          </a:xfrm>
          <a:prstGeom prst="rect">
            <a:avLst/>
          </a:prstGeom>
        </p:spPr>
        <p:txBody>
          <a:bodyPr wrap="square">
            <a:spAutoFit/>
          </a:bodyPr>
          <a:lstStyle/>
          <a:p>
            <a:r>
              <a:rPr lang="tr-TR" sz="3200" b="1" dirty="0" smtClean="0">
                <a:solidFill>
                  <a:srgbClr val="C00000"/>
                </a:solidFill>
              </a:rPr>
              <a:t>KAVRAMLAR</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723805"/>
      </p:ext>
    </p:extLst>
  </p:cSld>
  <p:clrMapOvr>
    <a:masterClrMapping/>
  </p:clrMapOvr>
  <p:transition>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3477875"/>
          </a:xfrm>
          <a:prstGeom prst="rect">
            <a:avLst/>
          </a:prstGeom>
        </p:spPr>
        <p:txBody>
          <a:bodyPr wrap="square">
            <a:spAutoFit/>
          </a:bodyPr>
          <a:lstStyle/>
          <a:p>
            <a:pPr algn="ctr"/>
            <a:r>
              <a:rPr lang="tr-TR" sz="2000" i="1" dirty="0"/>
              <a:t>Öncelikle tehlikenin birkaç tanımına değinelim:</a:t>
            </a:r>
          </a:p>
          <a:p>
            <a:pPr algn="ctr"/>
            <a:endParaRPr lang="tr-TR" sz="2000" i="1" dirty="0"/>
          </a:p>
          <a:p>
            <a:pPr algn="ctr">
              <a:buClr>
                <a:schemeClr val="accent6">
                  <a:lumMod val="75000"/>
                </a:schemeClr>
              </a:buClr>
              <a:buSzPct val="120000"/>
            </a:pPr>
            <a:r>
              <a:rPr lang="tr-TR" sz="2000" i="1" dirty="0" smtClean="0"/>
              <a:t>İş </a:t>
            </a:r>
            <a:r>
              <a:rPr lang="tr-TR" sz="2000" i="1" dirty="0"/>
              <a:t>yerinde var olan ya da dışarıdan gelebilecek, çalışanı veya </a:t>
            </a:r>
            <a:r>
              <a:rPr lang="tr-TR" sz="2000" i="1" dirty="0" smtClean="0"/>
              <a:t>iş yerini </a:t>
            </a:r>
            <a:r>
              <a:rPr lang="tr-TR" sz="2000" i="1" dirty="0"/>
              <a:t>etkileyebilecek zarar veya hasar verme potansiyelidir.</a:t>
            </a:r>
          </a:p>
          <a:p>
            <a:pPr algn="ctr">
              <a:buClr>
                <a:schemeClr val="accent6">
                  <a:lumMod val="75000"/>
                </a:schemeClr>
              </a:buClr>
              <a:buSzPct val="120000"/>
            </a:pPr>
            <a:endParaRPr lang="tr-TR" sz="2000" i="1" dirty="0" smtClean="0"/>
          </a:p>
          <a:p>
            <a:pPr algn="ctr">
              <a:buClr>
                <a:schemeClr val="accent6">
                  <a:lumMod val="75000"/>
                </a:schemeClr>
              </a:buClr>
              <a:buSzPct val="120000"/>
            </a:pPr>
            <a:r>
              <a:rPr lang="tr-TR" sz="2000" i="1" dirty="0" smtClean="0"/>
              <a:t>Çevremizdeki </a:t>
            </a:r>
            <a:r>
              <a:rPr lang="tr-TR" sz="2000" i="1" dirty="0"/>
              <a:t>zarar verme potansiyeline sahip olan herhangi </a:t>
            </a:r>
            <a:r>
              <a:rPr lang="tr-TR" sz="2000" i="1" dirty="0" smtClean="0"/>
              <a:t>bir şeydir</a:t>
            </a:r>
            <a:r>
              <a:rPr lang="tr-TR" sz="2000" i="1" dirty="0"/>
              <a:t>.</a:t>
            </a:r>
          </a:p>
          <a:p>
            <a:pPr algn="ctr">
              <a:buClr>
                <a:schemeClr val="accent6">
                  <a:lumMod val="75000"/>
                </a:schemeClr>
              </a:buClr>
              <a:buSzPct val="120000"/>
            </a:pPr>
            <a:endParaRPr lang="tr-TR" sz="2000" i="1" dirty="0" smtClean="0"/>
          </a:p>
          <a:p>
            <a:pPr algn="ctr">
              <a:buClr>
                <a:schemeClr val="accent6">
                  <a:lumMod val="75000"/>
                </a:schemeClr>
              </a:buClr>
              <a:buSzPct val="120000"/>
            </a:pPr>
            <a:r>
              <a:rPr lang="tr-TR" sz="2000" i="1" dirty="0" smtClean="0"/>
              <a:t>İnsanların </a:t>
            </a:r>
            <a:r>
              <a:rPr lang="tr-TR" sz="2000" i="1" dirty="0"/>
              <a:t>yaralanmasına, hastalanmasına, malın </a:t>
            </a:r>
            <a:r>
              <a:rPr lang="tr-TR" sz="2000" i="1" dirty="0" smtClean="0"/>
              <a:t>veya malzemenin </a:t>
            </a:r>
            <a:r>
              <a:rPr lang="tr-TR" sz="2000" i="1" dirty="0"/>
              <a:t>hasar görmesine, işyeri ortamının zarar </a:t>
            </a:r>
            <a:r>
              <a:rPr lang="tr-TR" sz="2000" i="1" dirty="0" smtClean="0"/>
              <a:t>görmesine veya </a:t>
            </a:r>
            <a:r>
              <a:rPr lang="tr-TR" sz="2000" i="1" dirty="0"/>
              <a:t>bunların gerçekleşmesine sebep olabilecek kaynak </a:t>
            </a:r>
            <a:r>
              <a:rPr lang="tr-TR" sz="2000" i="1" dirty="0" smtClean="0"/>
              <a:t>veya durum </a:t>
            </a:r>
            <a:r>
              <a:rPr lang="tr-TR" sz="2000" i="1" dirty="0"/>
              <a:t>olarak tanımlanmaktadır. </a:t>
            </a:r>
            <a:r>
              <a:rPr lang="tr-TR" sz="2000" i="1" dirty="0" smtClean="0"/>
              <a:t> </a:t>
            </a:r>
            <a:r>
              <a:rPr lang="tr-TR" sz="2000" i="1" dirty="0"/>
              <a:t/>
            </a:r>
            <a:br>
              <a:rPr lang="tr-TR" sz="2000" i="1" dirty="0"/>
            </a:br>
            <a:endParaRPr lang="tr-TR" sz="2000" i="1" dirty="0" smtClean="0"/>
          </a:p>
        </p:txBody>
      </p:sp>
      <p:sp>
        <p:nvSpPr>
          <p:cNvPr id="29" name="Dikdörtgen 28"/>
          <p:cNvSpPr/>
          <p:nvPr/>
        </p:nvSpPr>
        <p:spPr>
          <a:xfrm>
            <a:off x="71606" y="213745"/>
            <a:ext cx="8954828" cy="584775"/>
          </a:xfrm>
          <a:prstGeom prst="rect">
            <a:avLst/>
          </a:prstGeom>
        </p:spPr>
        <p:txBody>
          <a:bodyPr wrap="square">
            <a:spAutoFit/>
          </a:bodyPr>
          <a:lstStyle/>
          <a:p>
            <a:r>
              <a:rPr lang="tr-TR" sz="3200" b="1" dirty="0" smtClean="0">
                <a:solidFill>
                  <a:srgbClr val="C00000"/>
                </a:solidFill>
              </a:rPr>
              <a:t>TEHLİKE</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879884"/>
      </p:ext>
    </p:extLst>
  </p:cSld>
  <p:clrMapOvr>
    <a:masterClrMapping/>
  </p:clrMapOvr>
  <p:transition>
    <p:cover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2862322"/>
          </a:xfrm>
          <a:prstGeom prst="rect">
            <a:avLst/>
          </a:prstGeom>
        </p:spPr>
        <p:txBody>
          <a:bodyPr wrap="square">
            <a:spAutoFit/>
          </a:bodyPr>
          <a:lstStyle/>
          <a:p>
            <a:pPr algn="ctr">
              <a:spcAft>
                <a:spcPts val="0"/>
              </a:spcAft>
              <a:buClr>
                <a:srgbClr val="292929"/>
              </a:buClr>
              <a:defRPr/>
            </a:pPr>
            <a:r>
              <a:rPr lang="tr-TR" sz="2000" b="1" i="1" dirty="0">
                <a:solidFill>
                  <a:srgbClr val="000000"/>
                </a:solidFill>
                <a:latin typeface="Calibri" pitchFamily="34" charset="0"/>
                <a:cs typeface="Calibri" pitchFamily="34" charset="0"/>
              </a:rPr>
              <a:t>Çalışma çevresi</a:t>
            </a:r>
            <a:r>
              <a:rPr lang="tr-TR" sz="2000" i="1" dirty="0">
                <a:solidFill>
                  <a:srgbClr val="000000"/>
                </a:solidFill>
                <a:latin typeface="Calibri" pitchFamily="34" charset="0"/>
                <a:cs typeface="Calibri" pitchFamily="34" charset="0"/>
              </a:rPr>
              <a:t>nin</a:t>
            </a:r>
            <a:r>
              <a:rPr lang="tr-TR" sz="2000" b="1" i="1" dirty="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fiziki kusurları ve uygun olmayan şartları ile </a:t>
            </a:r>
            <a:r>
              <a:rPr lang="tr-TR" sz="2000" b="1" i="1" dirty="0">
                <a:solidFill>
                  <a:srgbClr val="000000"/>
                </a:solidFill>
                <a:latin typeface="Calibri" pitchFamily="34" charset="0"/>
                <a:cs typeface="Calibri" pitchFamily="34" charset="0"/>
              </a:rPr>
              <a:t>insanlar</a:t>
            </a:r>
            <a:r>
              <a:rPr lang="tr-TR" sz="2000" i="1" dirty="0">
                <a:solidFill>
                  <a:srgbClr val="000000"/>
                </a:solidFill>
                <a:latin typeface="Calibri" pitchFamily="34" charset="0"/>
                <a:cs typeface="Calibri" pitchFamily="34" charset="0"/>
              </a:rPr>
              <a:t>ın hatalı davranışları gibi, çalışma ortam ve koşullarında var olan ve/veya </a:t>
            </a:r>
            <a:r>
              <a:rPr lang="tr-TR" sz="2000" b="1" i="1" dirty="0">
                <a:solidFill>
                  <a:srgbClr val="000000"/>
                </a:solidFill>
                <a:latin typeface="Calibri" pitchFamily="34" charset="0"/>
                <a:cs typeface="Calibri" pitchFamily="34" charset="0"/>
              </a:rPr>
              <a:t>dışarıdan</a:t>
            </a:r>
            <a:r>
              <a:rPr lang="tr-TR" sz="2000" i="1" dirty="0">
                <a:solidFill>
                  <a:srgbClr val="000000"/>
                </a:solidFill>
                <a:latin typeface="Calibri" pitchFamily="34" charset="0"/>
                <a:cs typeface="Calibri" pitchFamily="34" charset="0"/>
              </a:rPr>
              <a:t> gelebilecek; ama kapsamı belirlenmemiş; </a:t>
            </a:r>
            <a:r>
              <a:rPr lang="tr-TR" sz="2000" b="1" i="1" dirty="0">
                <a:solidFill>
                  <a:srgbClr val="000000"/>
                </a:solidFill>
                <a:latin typeface="Calibri" pitchFamily="34" charset="0"/>
                <a:cs typeface="Calibri" pitchFamily="34" charset="0"/>
              </a:rPr>
              <a:t>maruz kimselere, işyerine ve çevreye zarar ya da hasar verme </a:t>
            </a:r>
            <a:r>
              <a:rPr lang="tr-TR" sz="2000" b="1" i="1" dirty="0">
                <a:solidFill>
                  <a:srgbClr val="C00000"/>
                </a:solidFill>
                <a:latin typeface="Calibri" pitchFamily="34" charset="0"/>
                <a:cs typeface="Calibri" pitchFamily="34" charset="0"/>
              </a:rPr>
              <a:t>potansiyel</a:t>
            </a:r>
            <a:r>
              <a:rPr lang="tr-TR" sz="2000" b="1" i="1" dirty="0">
                <a:solidFill>
                  <a:srgbClr val="000000"/>
                </a:solidFill>
                <a:latin typeface="Calibri" pitchFamily="34" charset="0"/>
                <a:cs typeface="Calibri" pitchFamily="34" charset="0"/>
              </a:rPr>
              <a:t>idir.</a:t>
            </a:r>
          </a:p>
          <a:p>
            <a:pPr>
              <a:spcAft>
                <a:spcPts val="0"/>
              </a:spcAft>
              <a:buClr>
                <a:srgbClr val="292929"/>
              </a:buClr>
              <a:defRPr/>
            </a:pPr>
            <a:r>
              <a:rPr lang="tr-TR" sz="2000" b="1" i="1" dirty="0">
                <a:solidFill>
                  <a:schemeClr val="bg1">
                    <a:lumMod val="50000"/>
                  </a:schemeClr>
                </a:solidFill>
                <a:latin typeface="Calibri" pitchFamily="34" charset="0"/>
                <a:cs typeface="Calibri" pitchFamily="34" charset="0"/>
              </a:rPr>
              <a:t>---------------------------------------------------------------------------</a:t>
            </a:r>
          </a:p>
          <a:p>
            <a:pPr algn="ctr">
              <a:spcAft>
                <a:spcPts val="0"/>
              </a:spcAft>
              <a:buClr>
                <a:srgbClr val="292929"/>
              </a:buClr>
              <a:defRPr/>
            </a:pPr>
            <a:r>
              <a:rPr lang="tr-TR" sz="2000" b="1" i="1" dirty="0">
                <a:solidFill>
                  <a:srgbClr val="000000"/>
                </a:solidFill>
                <a:latin typeface="Calibri" pitchFamily="34" charset="0"/>
                <a:cs typeface="Calibri" pitchFamily="34" charset="0"/>
              </a:rPr>
              <a:t>Çalışma çevresinden,</a:t>
            </a:r>
            <a:r>
              <a:rPr lang="tr-TR" sz="2000" i="1" dirty="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insanlardan </a:t>
            </a:r>
            <a:r>
              <a:rPr lang="tr-TR" sz="2000" i="1" dirty="0">
                <a:solidFill>
                  <a:srgbClr val="000000"/>
                </a:solidFill>
                <a:latin typeface="Calibri" pitchFamily="34" charset="0"/>
                <a:cs typeface="Calibri" pitchFamily="34" charset="0"/>
              </a:rPr>
              <a:t>veya </a:t>
            </a:r>
            <a:r>
              <a:rPr lang="tr-TR" sz="2000" b="1" i="1" dirty="0">
                <a:solidFill>
                  <a:srgbClr val="000000"/>
                </a:solidFill>
                <a:latin typeface="Calibri" pitchFamily="34" charset="0"/>
                <a:cs typeface="Calibri" pitchFamily="34" charset="0"/>
              </a:rPr>
              <a:t>dışarıdan</a:t>
            </a:r>
            <a:r>
              <a:rPr lang="tr-TR" sz="2000" i="1" dirty="0">
                <a:solidFill>
                  <a:srgbClr val="000000"/>
                </a:solidFill>
                <a:latin typeface="Calibri" pitchFamily="34" charset="0"/>
                <a:cs typeface="Calibri" pitchFamily="34" charset="0"/>
              </a:rPr>
              <a:t> gelebilecek; </a:t>
            </a:r>
            <a:r>
              <a:rPr lang="tr-TR" sz="2000" b="1" i="1" dirty="0">
                <a:solidFill>
                  <a:srgbClr val="000000"/>
                </a:solidFill>
                <a:latin typeface="Calibri" pitchFamily="34" charset="0"/>
                <a:cs typeface="Calibri" pitchFamily="34" charset="0"/>
              </a:rPr>
              <a:t>maruz kimselere, işyerine ve çevreye zarar ya da hasar verme potansiyelidir.</a:t>
            </a:r>
          </a:p>
          <a:p>
            <a:pPr>
              <a:buClr>
                <a:schemeClr val="accent6">
                  <a:lumMod val="75000"/>
                </a:schemeClr>
              </a:buClr>
              <a:buSzPct val="120000"/>
            </a:pPr>
            <a:r>
              <a:rPr lang="tr-TR" sz="2000" i="1" dirty="0"/>
              <a:t/>
            </a:r>
            <a:br>
              <a:rPr lang="tr-TR" sz="2000" i="1" dirty="0"/>
            </a:br>
            <a:endParaRPr lang="tr-TR" sz="2000" i="1" dirty="0" smtClean="0"/>
          </a:p>
        </p:txBody>
      </p:sp>
      <p:sp>
        <p:nvSpPr>
          <p:cNvPr id="29" name="Dikdörtgen 28"/>
          <p:cNvSpPr/>
          <p:nvPr/>
        </p:nvSpPr>
        <p:spPr>
          <a:xfrm>
            <a:off x="71606" y="213745"/>
            <a:ext cx="8954828" cy="584775"/>
          </a:xfrm>
          <a:prstGeom prst="rect">
            <a:avLst/>
          </a:prstGeom>
        </p:spPr>
        <p:txBody>
          <a:bodyPr wrap="square">
            <a:spAutoFit/>
          </a:bodyPr>
          <a:lstStyle/>
          <a:p>
            <a:r>
              <a:rPr lang="tr-TR" sz="3200" b="1" dirty="0" smtClean="0">
                <a:solidFill>
                  <a:srgbClr val="C00000"/>
                </a:solidFill>
              </a:rPr>
              <a:t>TEHLİKE</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070754"/>
      </p:ext>
    </p:extLst>
  </p:cSld>
  <p:clrMapOvr>
    <a:masterClrMapping/>
  </p:clrMapOvr>
  <p:transition>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4708981"/>
          </a:xfrm>
          <a:prstGeom prst="rect">
            <a:avLst/>
          </a:prstGeom>
        </p:spPr>
        <p:txBody>
          <a:bodyPr wrap="square">
            <a:spAutoFit/>
          </a:bodyPr>
          <a:lstStyle/>
          <a:p>
            <a:pPr algn="just"/>
            <a:r>
              <a:rPr lang="tr-TR" sz="2000" i="1" dirty="0"/>
              <a:t>Tehlike, insan ve bulunduğu ortam için tehdittir. Tehlike sebep, risk ise sonuçtur. Dolayısıyla, tehlikenin sonucunda risk oluşur.</a:t>
            </a:r>
          </a:p>
          <a:p>
            <a:pPr algn="just"/>
            <a:r>
              <a:rPr lang="tr-TR" sz="2000" i="1" dirty="0"/>
              <a:t>İSG açısından, yapılan işin özelliği, işin her safhasında kullanılan veya ortaya çıkan maddeler, iş ekipmanı, üretim yöntem ve şekilleri, çalışma ortam ve şartları ile ilgili diğer hususlar dikkate alınarak işyerleri 3 sınıfa bölünmüştür</a:t>
            </a:r>
            <a:r>
              <a:rPr lang="tr-TR" sz="2000" i="1" dirty="0" smtClean="0"/>
              <a:t>.</a:t>
            </a:r>
          </a:p>
          <a:p>
            <a:endParaRPr lang="tr-TR" sz="2000" i="1" dirty="0"/>
          </a:p>
          <a:p>
            <a:r>
              <a:rPr lang="tr-TR" sz="2000" i="1" dirty="0"/>
              <a:t>Bu sınıflar ;</a:t>
            </a:r>
          </a:p>
          <a:p>
            <a:endParaRPr lang="tr-TR" sz="2000" i="1" dirty="0"/>
          </a:p>
          <a:p>
            <a:pPr marL="285750" indent="-285750">
              <a:buClr>
                <a:schemeClr val="accent6">
                  <a:lumMod val="75000"/>
                </a:schemeClr>
              </a:buClr>
              <a:buSzPct val="120000"/>
              <a:buFont typeface="Wingdings" panose="05000000000000000000" pitchFamily="2" charset="2"/>
              <a:buChar char="§"/>
            </a:pPr>
            <a:r>
              <a:rPr lang="tr-TR" sz="2000" i="1" dirty="0" smtClean="0"/>
              <a:t>Az </a:t>
            </a:r>
            <a:r>
              <a:rPr lang="tr-TR" sz="2000" i="1" dirty="0"/>
              <a:t>tehlikeli işyerleri</a:t>
            </a:r>
          </a:p>
          <a:p>
            <a:pPr marL="285750" indent="-285750">
              <a:buClr>
                <a:schemeClr val="accent6">
                  <a:lumMod val="75000"/>
                </a:schemeClr>
              </a:buClr>
              <a:buSzPct val="120000"/>
              <a:buFont typeface="Wingdings" panose="05000000000000000000" pitchFamily="2" charset="2"/>
              <a:buChar char="§"/>
            </a:pPr>
            <a:r>
              <a:rPr lang="tr-TR" sz="2000" i="1" dirty="0" smtClean="0"/>
              <a:t>Tehlikeli </a:t>
            </a:r>
            <a:r>
              <a:rPr lang="tr-TR" sz="2000" i="1" dirty="0"/>
              <a:t>işyerleri</a:t>
            </a:r>
          </a:p>
          <a:p>
            <a:pPr marL="285750" indent="-285750">
              <a:buClr>
                <a:schemeClr val="accent6">
                  <a:lumMod val="75000"/>
                </a:schemeClr>
              </a:buClr>
              <a:buSzPct val="120000"/>
              <a:buFont typeface="Wingdings" panose="05000000000000000000" pitchFamily="2" charset="2"/>
              <a:buChar char="§"/>
            </a:pPr>
            <a:r>
              <a:rPr lang="tr-TR" sz="2000" i="1" dirty="0" smtClean="0"/>
              <a:t>Çok </a:t>
            </a:r>
            <a:r>
              <a:rPr lang="tr-TR" sz="2000" i="1" dirty="0"/>
              <a:t>tehlikeli işyerleri </a:t>
            </a:r>
            <a:br>
              <a:rPr lang="tr-TR" sz="2000" i="1" dirty="0"/>
            </a:br>
            <a:r>
              <a:rPr lang="tr-TR" sz="2000" i="1" dirty="0"/>
              <a:t/>
            </a:r>
            <a:br>
              <a:rPr lang="tr-TR" sz="2000" i="1" dirty="0"/>
            </a:br>
            <a:r>
              <a:rPr lang="tr-TR" sz="2000" i="1" dirty="0"/>
              <a:t> </a:t>
            </a:r>
            <a:br>
              <a:rPr lang="tr-TR" sz="2000" i="1" dirty="0"/>
            </a:br>
            <a:r>
              <a:rPr lang="tr-TR" sz="2000" i="1" dirty="0"/>
              <a:t> </a:t>
            </a:r>
            <a:br>
              <a:rPr lang="tr-TR" sz="2000" i="1" dirty="0"/>
            </a:br>
            <a:endParaRPr lang="tr-TR" sz="2000" i="1" dirty="0" smtClean="0"/>
          </a:p>
        </p:txBody>
      </p:sp>
      <p:sp>
        <p:nvSpPr>
          <p:cNvPr id="29" name="Dikdörtgen 28"/>
          <p:cNvSpPr/>
          <p:nvPr/>
        </p:nvSpPr>
        <p:spPr>
          <a:xfrm>
            <a:off x="71606" y="213745"/>
            <a:ext cx="8954828" cy="584775"/>
          </a:xfrm>
          <a:prstGeom prst="rect">
            <a:avLst/>
          </a:prstGeom>
        </p:spPr>
        <p:txBody>
          <a:bodyPr wrap="square">
            <a:spAutoFit/>
          </a:bodyPr>
          <a:lstStyle/>
          <a:p>
            <a:r>
              <a:rPr lang="tr-TR" sz="3200" b="1" dirty="0" smtClean="0">
                <a:solidFill>
                  <a:srgbClr val="C00000"/>
                </a:solidFill>
              </a:rPr>
              <a:t>KAVRAMLAR</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827213"/>
      </p:ext>
    </p:extLst>
  </p:cSld>
  <p:clrMapOvr>
    <a:masterClrMapping/>
  </p:clrMapOvr>
  <p:transition>
    <p:cover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2862322"/>
          </a:xfrm>
          <a:prstGeom prst="rect">
            <a:avLst/>
          </a:prstGeom>
        </p:spPr>
        <p:txBody>
          <a:bodyPr wrap="square">
            <a:spAutoFit/>
          </a:bodyPr>
          <a:lstStyle/>
          <a:p>
            <a:pPr algn="just"/>
            <a:r>
              <a:rPr lang="tr-TR" sz="2000" i="1" dirty="0"/>
              <a:t>“Bir iş yerinde olan ve olabilecek kazalar nelerdir?” sorusunun cevabı bizi o iş yerindeki risklerin neler olabileceğini verirken, bu riskleri doğuran faktörlerin neler olduğu ise doğrudan tehlikelerin neler olduğunu tanımlamaktadır. </a:t>
            </a:r>
            <a:endParaRPr lang="tr-TR" sz="2000" i="1" dirty="0" smtClean="0"/>
          </a:p>
          <a:p>
            <a:pPr algn="just"/>
            <a:endParaRPr lang="tr-TR" sz="2000" i="1" dirty="0"/>
          </a:p>
          <a:p>
            <a:pPr algn="just"/>
            <a:r>
              <a:rPr lang="tr-TR" sz="2000" i="1" dirty="0" smtClean="0"/>
              <a:t>Uygulama </a:t>
            </a:r>
            <a:r>
              <a:rPr lang="tr-TR" sz="2000" i="1" dirty="0"/>
              <a:t>faaliyetlerinde tehlikelerin tanımlanması en önemli kısmı oluşturmaktadır. </a:t>
            </a:r>
            <a:endParaRPr lang="tr-TR" sz="2000" i="1" dirty="0" smtClean="0"/>
          </a:p>
          <a:p>
            <a:pPr algn="just"/>
            <a:endParaRPr lang="tr-TR" sz="2000" i="1" dirty="0"/>
          </a:p>
          <a:p>
            <a:pPr algn="just"/>
            <a:r>
              <a:rPr lang="tr-TR" sz="2000" i="1" dirty="0" smtClean="0"/>
              <a:t>Sırasıyla </a:t>
            </a:r>
            <a:r>
              <a:rPr lang="tr-TR" sz="2000" i="1" dirty="0"/>
              <a:t>tehlike kaynağından tehlikeler ortaya çıkmakta, tehlikeler riski doğurmakta ve sonuçta ise hasar meydana gelmektedir</a:t>
            </a:r>
            <a:r>
              <a:rPr lang="tr-TR" sz="2000" i="1" dirty="0" smtClean="0"/>
              <a:t>.</a:t>
            </a:r>
          </a:p>
        </p:txBody>
      </p:sp>
      <p:sp>
        <p:nvSpPr>
          <p:cNvPr id="29" name="Dikdörtgen 28"/>
          <p:cNvSpPr/>
          <p:nvPr/>
        </p:nvSpPr>
        <p:spPr>
          <a:xfrm>
            <a:off x="71606" y="213745"/>
            <a:ext cx="8954828" cy="584775"/>
          </a:xfrm>
          <a:prstGeom prst="rect">
            <a:avLst/>
          </a:prstGeom>
        </p:spPr>
        <p:txBody>
          <a:bodyPr wrap="square">
            <a:spAutoFit/>
          </a:bodyPr>
          <a:lstStyle/>
          <a:p>
            <a:r>
              <a:rPr lang="tr-TR" sz="3200" b="1" dirty="0" smtClean="0">
                <a:solidFill>
                  <a:srgbClr val="C00000"/>
                </a:solidFill>
              </a:rPr>
              <a:t>KAVRAMLAR</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831504"/>
      </p:ext>
    </p:extLst>
  </p:cSld>
  <p:clrMapOvr>
    <a:masterClrMapping/>
  </p:clrMapOvr>
  <p:transition>
    <p:cover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2862322"/>
          </a:xfrm>
          <a:prstGeom prst="rect">
            <a:avLst/>
          </a:prstGeom>
        </p:spPr>
        <p:txBody>
          <a:bodyPr wrap="square">
            <a:spAutoFit/>
          </a:bodyPr>
          <a:lstStyle/>
          <a:p>
            <a:pPr algn="just"/>
            <a:r>
              <a:rPr lang="tr-TR" sz="2000" i="1" dirty="0"/>
              <a:t>İSG uzmanlarının, çalışanın iş yeri içinde meydana gelebilecek uygunsuzluklara bağlı olarak tehlikeleri görmelerini sağlamak ve doğru bir algı yönetimini oluşturmaları gerekmektedir. İş yerlerinde tehlikeleri tanımlama işlemi, çalışanların beyin fırtınası ile olayları iyi irdelemek suretiyle gerçekleşebilir.</a:t>
            </a:r>
          </a:p>
          <a:p>
            <a:pPr algn="just"/>
            <a:r>
              <a:rPr lang="tr-TR" sz="2000" i="1" dirty="0"/>
              <a:t>Tehlike belirlenirken iş yerinde çalışanların aynı soru yaklaşımları ile ortak bir dil oluşturularak sistemsel bir çalışma kurulabilir. Doğru soruları sorabilmek için uygulamada en çok anket yaklaşımları görülmektedir. Çalışanların tehlikeyi tanımlamak için doğru soru modellerine bu şekilde ulaşması, tüm çalışanların aynı bakış açısı ile tehlikeleri doğru bir şekilde belirlemesi sağlanabilir</a:t>
            </a:r>
            <a:r>
              <a:rPr lang="tr-TR" sz="2000" i="1" dirty="0" smtClean="0"/>
              <a:t>.</a:t>
            </a:r>
          </a:p>
        </p:txBody>
      </p:sp>
      <p:sp>
        <p:nvSpPr>
          <p:cNvPr id="29" name="Dikdörtgen 28"/>
          <p:cNvSpPr/>
          <p:nvPr/>
        </p:nvSpPr>
        <p:spPr>
          <a:xfrm>
            <a:off x="71606" y="213745"/>
            <a:ext cx="8954828" cy="584775"/>
          </a:xfrm>
          <a:prstGeom prst="rect">
            <a:avLst/>
          </a:prstGeom>
        </p:spPr>
        <p:txBody>
          <a:bodyPr wrap="square">
            <a:spAutoFit/>
          </a:bodyPr>
          <a:lstStyle/>
          <a:p>
            <a:r>
              <a:rPr lang="tr-TR" sz="3200" b="1" dirty="0" smtClean="0">
                <a:solidFill>
                  <a:srgbClr val="C00000"/>
                </a:solidFill>
              </a:rPr>
              <a:t>KAVRAMLAR</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077683"/>
      </p:ext>
    </p:extLst>
  </p:cSld>
  <p:clrMapOvr>
    <a:masterClrMapping/>
  </p:clrMapOvr>
  <p:transition>
    <p:cover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3477875"/>
          </a:xfrm>
          <a:prstGeom prst="rect">
            <a:avLst/>
          </a:prstGeom>
        </p:spPr>
        <p:txBody>
          <a:bodyPr wrap="square">
            <a:spAutoFit/>
          </a:bodyPr>
          <a:lstStyle/>
          <a:p>
            <a:pPr algn="just"/>
            <a:r>
              <a:rPr lang="tr-TR" sz="2000" i="1" dirty="0" smtClean="0"/>
              <a:t>Çalışmalarımızda </a:t>
            </a:r>
            <a:r>
              <a:rPr lang="tr-TR" sz="2000" i="1" dirty="0"/>
              <a:t>tehlike belirleme işlemi sırasında kullanacağımız sorular aşağıdaki gibi olabilir:</a:t>
            </a:r>
          </a:p>
          <a:p>
            <a:pPr algn="just"/>
            <a:endParaRPr lang="tr-TR" sz="2000" i="1" dirty="0"/>
          </a:p>
          <a:p>
            <a:pPr marL="285750" indent="-285750" algn="just">
              <a:buClr>
                <a:schemeClr val="accent6">
                  <a:lumMod val="75000"/>
                </a:schemeClr>
              </a:buClr>
              <a:buSzPct val="120000"/>
              <a:buFont typeface="Wingdings" panose="05000000000000000000" pitchFamily="2" charset="2"/>
              <a:buChar char="§"/>
            </a:pPr>
            <a:r>
              <a:rPr lang="tr-TR" sz="2000" i="1" dirty="0" smtClean="0"/>
              <a:t>Bir </a:t>
            </a:r>
            <a:r>
              <a:rPr lang="tr-TR" sz="2000" i="1" dirty="0"/>
              <a:t>tehlike kaynağı var mıdır?</a:t>
            </a:r>
          </a:p>
          <a:p>
            <a:pPr marL="285750" indent="-285750" algn="just">
              <a:buClr>
                <a:schemeClr val="accent6">
                  <a:lumMod val="75000"/>
                </a:schemeClr>
              </a:buClr>
              <a:buSzPct val="120000"/>
              <a:buFont typeface="Wingdings" panose="05000000000000000000" pitchFamily="2" charset="2"/>
              <a:buChar char="§"/>
            </a:pPr>
            <a:r>
              <a:rPr lang="tr-TR" sz="2000" i="1" dirty="0" smtClean="0"/>
              <a:t>Eğer </a:t>
            </a:r>
            <a:r>
              <a:rPr lang="tr-TR" sz="2000" i="1" dirty="0"/>
              <a:t>tehlike kaynağı varsa, kim – ne zarar görebilir?</a:t>
            </a:r>
          </a:p>
          <a:p>
            <a:pPr marL="285750" indent="-285750" algn="just">
              <a:buClr>
                <a:schemeClr val="accent6">
                  <a:lumMod val="75000"/>
                </a:schemeClr>
              </a:buClr>
              <a:buSzPct val="120000"/>
              <a:buFont typeface="Wingdings" panose="05000000000000000000" pitchFamily="2" charset="2"/>
              <a:buChar char="§"/>
            </a:pPr>
            <a:r>
              <a:rPr lang="tr-TR" sz="2000" i="1" dirty="0" smtClean="0"/>
              <a:t>Tehlike </a:t>
            </a:r>
            <a:r>
              <a:rPr lang="tr-TR" sz="2000" i="1" dirty="0"/>
              <a:t>nasıl gerçekleşebilir?</a:t>
            </a:r>
          </a:p>
          <a:p>
            <a:pPr algn="just"/>
            <a:endParaRPr lang="tr-TR" sz="2000" i="1" dirty="0" smtClean="0"/>
          </a:p>
          <a:p>
            <a:pPr algn="just"/>
            <a:r>
              <a:rPr lang="tr-TR" sz="2000" i="1" dirty="0" smtClean="0"/>
              <a:t>Bu </a:t>
            </a:r>
            <a:r>
              <a:rPr lang="tr-TR" sz="2000" i="1" dirty="0"/>
              <a:t>tür soru sorma yaklaşımları çalışanın yapmış olduğu işe bağlı ortaya çıkabilecek tehlike ve kaynağın etkin yönetimini, </a:t>
            </a:r>
            <a:r>
              <a:rPr lang="tr-TR" sz="2000" i="1" dirty="0" err="1"/>
              <a:t>maruziyetin</a:t>
            </a:r>
            <a:r>
              <a:rPr lang="tr-TR" sz="2000" i="1" dirty="0"/>
              <a:t> önlenmesi için gereken faaliyet planlamasının risk yönetim anlayışı ile riskin değerlendirmesi çalışmasına zemin hazırlayacaktır</a:t>
            </a:r>
            <a:r>
              <a:rPr lang="tr-TR" sz="2000" i="1" dirty="0" smtClean="0"/>
              <a:t>.</a:t>
            </a:r>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TEHLİKELERİN TANIMLANMASI </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7298081"/>
      </p:ext>
    </p:extLst>
  </p:cSld>
  <p:clrMapOvr>
    <a:masterClrMapping/>
  </p:clrMapOvr>
  <p:transition>
    <p:cover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2554545"/>
          </a:xfrm>
          <a:prstGeom prst="rect">
            <a:avLst/>
          </a:prstGeom>
        </p:spPr>
        <p:txBody>
          <a:bodyPr wrap="square">
            <a:spAutoFit/>
          </a:bodyPr>
          <a:lstStyle/>
          <a:p>
            <a:r>
              <a:rPr lang="tr-TR" sz="2000" b="1" i="1" dirty="0"/>
              <a:t>Yönetimden Kaynaklanabilecek Tehlikelere Örnekler</a:t>
            </a:r>
          </a:p>
          <a:p>
            <a:endParaRPr lang="tr-TR" sz="2000" i="1" dirty="0"/>
          </a:p>
          <a:p>
            <a:pPr marL="285750" indent="-285750">
              <a:buClr>
                <a:schemeClr val="accent6">
                  <a:lumMod val="75000"/>
                </a:schemeClr>
              </a:buClr>
              <a:buSzPct val="120000"/>
              <a:buFont typeface="Wingdings" panose="05000000000000000000" pitchFamily="2" charset="2"/>
              <a:buChar char="§"/>
            </a:pPr>
            <a:r>
              <a:rPr lang="tr-TR" sz="2000" i="1" dirty="0" smtClean="0"/>
              <a:t>Yönetimin </a:t>
            </a:r>
            <a:r>
              <a:rPr lang="tr-TR" sz="2000" i="1" dirty="0"/>
              <a:t>İş Sağlığı ve Güvenliği politikasının olmaması </a:t>
            </a:r>
            <a:r>
              <a:rPr lang="tr-TR" sz="2000" i="1" dirty="0" smtClean="0"/>
              <a:t>veya eksikliği</a:t>
            </a:r>
            <a:r>
              <a:rPr lang="tr-TR" sz="2000" i="1" dirty="0"/>
              <a:t>,</a:t>
            </a:r>
          </a:p>
          <a:p>
            <a:pPr marL="285750" indent="-285750">
              <a:buClr>
                <a:schemeClr val="accent6">
                  <a:lumMod val="75000"/>
                </a:schemeClr>
              </a:buClr>
              <a:buSzPct val="120000"/>
              <a:buFont typeface="Wingdings" panose="05000000000000000000" pitchFamily="2" charset="2"/>
              <a:buChar char="§"/>
            </a:pPr>
            <a:r>
              <a:rPr lang="tr-TR" sz="2000" i="1" dirty="0" smtClean="0"/>
              <a:t>İş </a:t>
            </a:r>
            <a:r>
              <a:rPr lang="tr-TR" sz="2000" i="1" dirty="0"/>
              <a:t>Sağlığı ve Güvenliği ile ilgili bir hedefin olmaması veya </a:t>
            </a:r>
            <a:r>
              <a:rPr lang="tr-TR" sz="2000" i="1" dirty="0" smtClean="0"/>
              <a:t>hedefin tam </a:t>
            </a:r>
            <a:r>
              <a:rPr lang="tr-TR" sz="2000" i="1" dirty="0"/>
              <a:t>belirlenmemesi,</a:t>
            </a:r>
          </a:p>
          <a:p>
            <a:pPr marL="285750" indent="-285750">
              <a:buClr>
                <a:schemeClr val="accent6">
                  <a:lumMod val="75000"/>
                </a:schemeClr>
              </a:buClr>
              <a:buSzPct val="120000"/>
              <a:buFont typeface="Wingdings" panose="05000000000000000000" pitchFamily="2" charset="2"/>
              <a:buChar char="§"/>
            </a:pPr>
            <a:r>
              <a:rPr lang="tr-TR" sz="2000" i="1" dirty="0" smtClean="0"/>
              <a:t>Hedef </a:t>
            </a:r>
            <a:r>
              <a:rPr lang="tr-TR" sz="2000" i="1" dirty="0"/>
              <a:t>belirlenmiş olsa bile, başarı oranının tespit edilmemesi,</a:t>
            </a:r>
          </a:p>
          <a:p>
            <a:pPr marL="285750" indent="-285750">
              <a:buClr>
                <a:schemeClr val="accent6">
                  <a:lumMod val="75000"/>
                </a:schemeClr>
              </a:buClr>
              <a:buSzPct val="120000"/>
              <a:buFont typeface="Wingdings" panose="05000000000000000000" pitchFamily="2" charset="2"/>
              <a:buChar char="§"/>
            </a:pPr>
            <a:r>
              <a:rPr lang="tr-TR" sz="2000" i="1" dirty="0" smtClean="0"/>
              <a:t>Hedefe </a:t>
            </a:r>
            <a:r>
              <a:rPr lang="tr-TR" sz="2000" i="1" dirty="0"/>
              <a:t>ulaşılmasını engelleyen unsurların tespit edilmemesi,</a:t>
            </a:r>
          </a:p>
          <a:p>
            <a:pPr marL="285750" indent="-285750">
              <a:buClr>
                <a:schemeClr val="accent6">
                  <a:lumMod val="75000"/>
                </a:schemeClr>
              </a:buClr>
              <a:buSzPct val="120000"/>
              <a:buFont typeface="Wingdings" panose="05000000000000000000" pitchFamily="2" charset="2"/>
              <a:buChar char="§"/>
            </a:pPr>
            <a:r>
              <a:rPr lang="tr-TR" sz="2000" i="1" dirty="0" smtClean="0"/>
              <a:t>İşletmede </a:t>
            </a:r>
            <a:r>
              <a:rPr lang="tr-TR" sz="2000" i="1" dirty="0"/>
              <a:t>sağlık ve güvenlik organizasyonunun </a:t>
            </a:r>
            <a:r>
              <a:rPr lang="tr-TR" sz="2000" i="1" dirty="0" smtClean="0"/>
              <a:t>bulunmaması.</a:t>
            </a:r>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OLASI TEHLİKE KAYNAKLARI </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467587"/>
      </p:ext>
    </p:extLst>
  </p:cSld>
  <p:clrMapOvr>
    <a:masterClrMapping/>
  </p:clrMapOvr>
  <p:transition>
    <p:cover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3785652"/>
          </a:xfrm>
          <a:prstGeom prst="rect">
            <a:avLst/>
          </a:prstGeom>
        </p:spPr>
        <p:txBody>
          <a:bodyPr wrap="square">
            <a:spAutoFit/>
          </a:bodyPr>
          <a:lstStyle/>
          <a:p>
            <a:pPr>
              <a:buClr>
                <a:schemeClr val="accent6">
                  <a:lumMod val="75000"/>
                </a:schemeClr>
              </a:buClr>
              <a:buSzPct val="120000"/>
            </a:pPr>
            <a:r>
              <a:rPr lang="tr-TR" sz="2000" b="1" i="1" dirty="0"/>
              <a:t>Yönetimden Kaynaklanabilecek Tehlikelere Örnekler</a:t>
            </a:r>
          </a:p>
          <a:p>
            <a:pPr>
              <a:buClr>
                <a:schemeClr val="accent6">
                  <a:lumMod val="75000"/>
                </a:schemeClr>
              </a:buClr>
              <a:buSzPct val="120000"/>
            </a:pP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Yapılacak </a:t>
            </a:r>
            <a:r>
              <a:rPr lang="tr-TR" sz="2000" i="1" dirty="0"/>
              <a:t>sağlık ve güvenlik yatırımlarına;</a:t>
            </a:r>
          </a:p>
          <a:p>
            <a:pPr marL="742950" lvl="1" indent="-285750">
              <a:buClr>
                <a:schemeClr val="accent6">
                  <a:lumMod val="75000"/>
                </a:schemeClr>
              </a:buClr>
              <a:buSzPct val="120000"/>
              <a:buFont typeface="Wingdings" panose="05000000000000000000" pitchFamily="2" charset="2"/>
              <a:buChar char="§"/>
            </a:pPr>
            <a:r>
              <a:rPr lang="tr-TR" sz="2000" i="1" dirty="0" smtClean="0"/>
              <a:t>Finansman </a:t>
            </a:r>
            <a:r>
              <a:rPr lang="tr-TR" sz="2000" i="1" dirty="0"/>
              <a:t>sağlamama (bütçe ayırmama ya da yeterince </a:t>
            </a:r>
            <a:r>
              <a:rPr lang="tr-TR" sz="2000" i="1" dirty="0" smtClean="0"/>
              <a:t>bütçe ayırmama</a:t>
            </a:r>
            <a:r>
              <a:rPr lang="tr-TR" sz="2000" i="1" dirty="0"/>
              <a:t>)</a:t>
            </a:r>
          </a:p>
          <a:p>
            <a:pPr marL="742950" lvl="1" indent="-285750">
              <a:buClr>
                <a:schemeClr val="accent6">
                  <a:lumMod val="75000"/>
                </a:schemeClr>
              </a:buClr>
              <a:buSzPct val="120000"/>
              <a:buFont typeface="Wingdings" panose="05000000000000000000" pitchFamily="2" charset="2"/>
              <a:buChar char="§"/>
            </a:pPr>
            <a:r>
              <a:rPr lang="tr-TR" sz="2000" i="1" dirty="0" smtClean="0"/>
              <a:t>Önemsememe </a:t>
            </a:r>
            <a:r>
              <a:rPr lang="tr-TR" sz="2000" i="1" dirty="0"/>
              <a:t>ya da öncelikli görmeme</a:t>
            </a:r>
          </a:p>
          <a:p>
            <a:pPr marL="285750" indent="-285750">
              <a:buClr>
                <a:schemeClr val="accent6">
                  <a:lumMod val="75000"/>
                </a:schemeClr>
              </a:buClr>
              <a:buSzPct val="120000"/>
              <a:buFont typeface="Wingdings" panose="05000000000000000000" pitchFamily="2" charset="2"/>
              <a:buChar char="§"/>
            </a:pP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İşyerinde </a:t>
            </a:r>
            <a:r>
              <a:rPr lang="tr-TR" sz="2000" i="1" dirty="0"/>
              <a:t>yapılan çalışmanın doğru olarak düzenlenmemiş olması;</a:t>
            </a:r>
          </a:p>
          <a:p>
            <a:pPr marL="742950" lvl="1" indent="-285750">
              <a:buClr>
                <a:schemeClr val="accent6">
                  <a:lumMod val="75000"/>
                </a:schemeClr>
              </a:buClr>
              <a:buSzPct val="120000"/>
              <a:buFont typeface="Wingdings" panose="05000000000000000000" pitchFamily="2" charset="2"/>
              <a:buChar char="§"/>
            </a:pPr>
            <a:r>
              <a:rPr lang="tr-TR" sz="2000" i="1" dirty="0" smtClean="0"/>
              <a:t>Çalışma </a:t>
            </a:r>
            <a:r>
              <a:rPr lang="tr-TR" sz="2000" i="1" dirty="0"/>
              <a:t>saatleri (sürenin uzunluğu)</a:t>
            </a:r>
          </a:p>
          <a:p>
            <a:pPr marL="742950" lvl="1" indent="-285750">
              <a:buClr>
                <a:schemeClr val="accent6">
                  <a:lumMod val="75000"/>
                </a:schemeClr>
              </a:buClr>
              <a:buSzPct val="120000"/>
              <a:buFont typeface="Wingdings" panose="05000000000000000000" pitchFamily="2" charset="2"/>
              <a:buChar char="§"/>
            </a:pPr>
            <a:r>
              <a:rPr lang="tr-TR" sz="2000" i="1" dirty="0" smtClean="0"/>
              <a:t>Rotasyon </a:t>
            </a:r>
            <a:r>
              <a:rPr lang="tr-TR" sz="2000" i="1" dirty="0"/>
              <a:t>yapılmaması</a:t>
            </a:r>
          </a:p>
          <a:p>
            <a:pPr marL="742950" lvl="1" indent="-285750">
              <a:buClr>
                <a:schemeClr val="accent6">
                  <a:lumMod val="75000"/>
                </a:schemeClr>
              </a:buClr>
              <a:buSzPct val="120000"/>
              <a:buFont typeface="Wingdings" panose="05000000000000000000" pitchFamily="2" charset="2"/>
              <a:buChar char="§"/>
            </a:pPr>
            <a:r>
              <a:rPr lang="tr-TR" sz="2000" i="1" dirty="0" smtClean="0"/>
              <a:t>Çalışma </a:t>
            </a:r>
            <a:r>
              <a:rPr lang="tr-TR" sz="2000" i="1" dirty="0"/>
              <a:t>saatleri (vardiyalı çalışma, kısmi süreli çalışma vb.)</a:t>
            </a:r>
          </a:p>
          <a:p>
            <a:pPr marL="742950" lvl="1" indent="-285750">
              <a:buClr>
                <a:schemeClr val="accent6">
                  <a:lumMod val="75000"/>
                </a:schemeClr>
              </a:buClr>
              <a:buSzPct val="120000"/>
              <a:buFont typeface="Wingdings" panose="05000000000000000000" pitchFamily="2" charset="2"/>
              <a:buChar char="§"/>
            </a:pPr>
            <a:r>
              <a:rPr lang="tr-TR" sz="2000" i="1" dirty="0" smtClean="0"/>
              <a:t>Çalışanın </a:t>
            </a:r>
            <a:r>
              <a:rPr lang="tr-TR" sz="2000" i="1" dirty="0"/>
              <a:t>statüsü (kısmi süreli çalışan, kaçak çalışan, </a:t>
            </a:r>
            <a:r>
              <a:rPr lang="tr-TR" sz="2000" i="1" dirty="0" smtClean="0"/>
              <a:t>sendikalı çalışan/çalışmayan</a:t>
            </a:r>
            <a:r>
              <a:rPr lang="tr-TR" sz="2000" i="1" dirty="0"/>
              <a:t>) </a:t>
            </a:r>
            <a:endParaRPr lang="tr-TR" sz="2000" i="1" dirty="0" smtClean="0"/>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OLASI TEHLİKE KAYNAKLARI </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1343011"/>
      </p:ext>
    </p:extLst>
  </p:cSld>
  <p:clrMapOvr>
    <a:masterClrMapping/>
  </p:clrMapOvr>
  <p:transition>
    <p:cover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31546" y="1432184"/>
            <a:ext cx="8721014" cy="2554545"/>
          </a:xfrm>
          <a:prstGeom prst="rect">
            <a:avLst/>
          </a:prstGeom>
        </p:spPr>
        <p:txBody>
          <a:bodyPr wrap="square">
            <a:spAutoFit/>
          </a:bodyPr>
          <a:lstStyle/>
          <a:p>
            <a:r>
              <a:rPr lang="tr-TR" sz="2000" b="1" i="1" dirty="0"/>
              <a:t>İşyerinin Bulunduğu Bölgeden Kaynaklanabilecek Tehlikelere </a:t>
            </a:r>
            <a:r>
              <a:rPr lang="tr-TR" sz="2000" b="1" i="1" dirty="0" smtClean="0"/>
              <a:t>Örnekler</a:t>
            </a:r>
          </a:p>
          <a:p>
            <a:endParaRPr lang="tr-TR" sz="2000" b="1" i="1" dirty="0"/>
          </a:p>
          <a:p>
            <a:pPr marL="285750" indent="-285750">
              <a:buClr>
                <a:schemeClr val="accent6">
                  <a:lumMod val="75000"/>
                </a:schemeClr>
              </a:buClr>
              <a:buSzPct val="120000"/>
              <a:buFont typeface="Wingdings" panose="05000000000000000000" pitchFamily="2" charset="2"/>
              <a:buChar char="§"/>
            </a:pPr>
            <a:r>
              <a:rPr lang="tr-TR" sz="2000" i="1" dirty="0" smtClean="0"/>
              <a:t>Heyelan </a:t>
            </a:r>
            <a:r>
              <a:rPr lang="tr-TR" sz="2000" i="1" dirty="0"/>
              <a:t>veya göçük </a:t>
            </a: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Sel </a:t>
            </a:r>
            <a:r>
              <a:rPr lang="tr-TR" sz="2000" i="1" dirty="0"/>
              <a:t>baskını, </a:t>
            </a:r>
            <a:r>
              <a:rPr lang="tr-TR" sz="2000" i="1" dirty="0" smtClean="0"/>
              <a:t>Çığ düşmesi</a:t>
            </a:r>
          </a:p>
          <a:p>
            <a:pPr marL="285750" indent="-285750">
              <a:buClr>
                <a:schemeClr val="accent6">
                  <a:lumMod val="75000"/>
                </a:schemeClr>
              </a:buClr>
              <a:buSzPct val="120000"/>
              <a:buFont typeface="Wingdings" panose="05000000000000000000" pitchFamily="2" charset="2"/>
              <a:buChar char="§"/>
            </a:pPr>
            <a:r>
              <a:rPr lang="tr-TR" sz="2000" i="1" dirty="0" smtClean="0"/>
              <a:t>Deprem</a:t>
            </a:r>
            <a:r>
              <a:rPr lang="tr-TR" sz="2000" i="1" dirty="0"/>
              <a:t>, </a:t>
            </a:r>
            <a:r>
              <a:rPr lang="tr-TR" sz="2000" i="1" dirty="0" smtClean="0"/>
              <a:t>Yangın </a:t>
            </a:r>
            <a:r>
              <a:rPr lang="tr-TR" sz="2000" i="1" dirty="0"/>
              <a:t>(çevreden gelecek) </a:t>
            </a: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Meteorolojik </a:t>
            </a:r>
            <a:r>
              <a:rPr lang="tr-TR" sz="2000" i="1" dirty="0"/>
              <a:t>şartlar (fırtına, kasırga, vb.)</a:t>
            </a:r>
          </a:p>
          <a:p>
            <a:pPr marL="285750" indent="-285750">
              <a:buClr>
                <a:schemeClr val="accent6">
                  <a:lumMod val="75000"/>
                </a:schemeClr>
              </a:buClr>
              <a:buSzPct val="120000"/>
              <a:buFont typeface="Wingdings" panose="05000000000000000000" pitchFamily="2" charset="2"/>
              <a:buChar char="§"/>
            </a:pPr>
            <a:r>
              <a:rPr lang="tr-TR" sz="2000" i="1" dirty="0" smtClean="0"/>
              <a:t>Yıldırım </a:t>
            </a:r>
            <a:r>
              <a:rPr lang="tr-TR" sz="2000" i="1" dirty="0"/>
              <a:t>düşmesi </a:t>
            </a: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Sabotaj </a:t>
            </a:r>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OLASI TEHLİKE KAYNAKLARI </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541231"/>
            <a:ext cx="9144000" cy="131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511800"/>
      </p:ext>
    </p:extLst>
  </p:cSld>
  <p:clrMapOvr>
    <a:masterClrMapping/>
  </p:clrMapOvr>
  <p:transition>
    <p:cover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2554545"/>
          </a:xfrm>
          <a:prstGeom prst="rect">
            <a:avLst/>
          </a:prstGeom>
        </p:spPr>
        <p:txBody>
          <a:bodyPr wrap="square">
            <a:spAutoFit/>
          </a:bodyPr>
          <a:lstStyle/>
          <a:p>
            <a:r>
              <a:rPr lang="tr-TR" sz="2000" b="1" i="1" dirty="0"/>
              <a:t>Hatalı veya Eksik Planlama ve Projelendirmeden Kaynaklanabilecek Tehlikelere Örnekler</a:t>
            </a:r>
          </a:p>
          <a:p>
            <a:endParaRPr lang="tr-TR" sz="2000" i="1" dirty="0"/>
          </a:p>
          <a:p>
            <a:pPr marL="285750" indent="-285750">
              <a:buClr>
                <a:schemeClr val="accent6">
                  <a:lumMod val="75000"/>
                </a:schemeClr>
              </a:buClr>
              <a:buSzPct val="120000"/>
              <a:buFont typeface="Wingdings" panose="05000000000000000000" pitchFamily="2" charset="2"/>
              <a:buChar char="§"/>
            </a:pPr>
            <a:r>
              <a:rPr lang="tr-TR" sz="2000" i="1" dirty="0" smtClean="0"/>
              <a:t>Proje </a:t>
            </a:r>
            <a:r>
              <a:rPr lang="tr-TR" sz="2000" i="1" dirty="0"/>
              <a:t>dışı ilave tesis kurulması </a:t>
            </a: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Elle </a:t>
            </a:r>
            <a:r>
              <a:rPr lang="tr-TR" sz="2000" i="1" dirty="0"/>
              <a:t>veya araçla taşımanın artması</a:t>
            </a:r>
          </a:p>
          <a:p>
            <a:pPr marL="285750" indent="-285750">
              <a:buClr>
                <a:schemeClr val="accent6">
                  <a:lumMod val="75000"/>
                </a:schemeClr>
              </a:buClr>
              <a:buSzPct val="120000"/>
              <a:buFont typeface="Wingdings" panose="05000000000000000000" pitchFamily="2" charset="2"/>
              <a:buChar char="§"/>
            </a:pPr>
            <a:r>
              <a:rPr lang="tr-TR" sz="2000" i="1" dirty="0" smtClean="0"/>
              <a:t>Yıkıp </a:t>
            </a:r>
            <a:r>
              <a:rPr lang="tr-TR" sz="2000" i="1" dirty="0"/>
              <a:t>yeniden yapmak zorunda kalınması</a:t>
            </a:r>
          </a:p>
          <a:p>
            <a:pPr marL="285750" indent="-285750">
              <a:buClr>
                <a:schemeClr val="accent6">
                  <a:lumMod val="75000"/>
                </a:schemeClr>
              </a:buClr>
              <a:buSzPct val="120000"/>
              <a:buFont typeface="Wingdings" panose="05000000000000000000" pitchFamily="2" charset="2"/>
              <a:buChar char="§"/>
            </a:pPr>
            <a:r>
              <a:rPr lang="tr-TR" sz="2000" i="1" dirty="0" smtClean="0"/>
              <a:t>Isıtma</a:t>
            </a:r>
            <a:r>
              <a:rPr lang="tr-TR" sz="2000" i="1" dirty="0"/>
              <a:t>, havalandırma ve enerji sistemlerine ilave yük getirilmesi </a:t>
            </a: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Arıtma </a:t>
            </a:r>
            <a:r>
              <a:rPr lang="tr-TR" sz="2000" i="1" dirty="0"/>
              <a:t>tesislerine ilave yük getirilmesi </a:t>
            </a:r>
            <a:endParaRPr lang="tr-TR" sz="2000" i="1" dirty="0" smtClean="0"/>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OLASI TEHLİKE KAYNAKLARI </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54789665"/>
      </p:ext>
    </p:extLst>
  </p:cSld>
  <p:clrMapOvr>
    <a:masterClrMapping/>
  </p:clrMapOvr>
  <p:transition>
    <p:cover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2554545"/>
          </a:xfrm>
          <a:prstGeom prst="rect">
            <a:avLst/>
          </a:prstGeom>
        </p:spPr>
        <p:txBody>
          <a:bodyPr wrap="square">
            <a:spAutoFit/>
          </a:bodyPr>
          <a:lstStyle/>
          <a:p>
            <a:r>
              <a:rPr lang="tr-TR" sz="2000" b="1" i="1" dirty="0"/>
              <a:t>İşletme İçindeki Tehlikelere Örnekler</a:t>
            </a:r>
          </a:p>
          <a:p>
            <a:endParaRPr lang="tr-TR" sz="2000" i="1" dirty="0"/>
          </a:p>
          <a:p>
            <a:pPr marL="285750" indent="-285750">
              <a:buClr>
                <a:schemeClr val="accent6">
                  <a:lumMod val="75000"/>
                </a:schemeClr>
              </a:buClr>
              <a:buSzPct val="120000"/>
              <a:buFont typeface="Wingdings" panose="05000000000000000000" pitchFamily="2" charset="2"/>
              <a:buChar char="§"/>
            </a:pPr>
            <a:r>
              <a:rPr lang="tr-TR" sz="2000" i="1" dirty="0" smtClean="0"/>
              <a:t>Mekanik </a:t>
            </a:r>
            <a:r>
              <a:rPr lang="tr-TR" sz="2000" i="1" dirty="0"/>
              <a:t>tehlike </a:t>
            </a:r>
            <a:r>
              <a:rPr lang="tr-TR" sz="2000" i="1" dirty="0" smtClean="0"/>
              <a:t>kaynakları: </a:t>
            </a:r>
            <a:r>
              <a:rPr lang="tr-TR" sz="2000" i="1" dirty="0"/>
              <a:t>Pürüzlü, engebeli veya kaygan işyeri zemini </a:t>
            </a: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Fiziksel </a:t>
            </a:r>
            <a:r>
              <a:rPr lang="tr-TR" sz="2000" i="1" dirty="0"/>
              <a:t>tehlike </a:t>
            </a:r>
            <a:r>
              <a:rPr lang="tr-TR" sz="2000" i="1" dirty="0" smtClean="0"/>
              <a:t>kaynakları: </a:t>
            </a:r>
            <a:r>
              <a:rPr lang="tr-TR" sz="2000" i="1" dirty="0"/>
              <a:t>Gürültü, Titreşim, Aydınlatma, Basınç vb. </a:t>
            </a: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Kimyasal </a:t>
            </a:r>
            <a:r>
              <a:rPr lang="tr-TR" sz="2000" i="1" dirty="0"/>
              <a:t>tehlike </a:t>
            </a:r>
            <a:r>
              <a:rPr lang="tr-TR" sz="2000" i="1" dirty="0" smtClean="0"/>
              <a:t>kaynakları: </a:t>
            </a:r>
            <a:r>
              <a:rPr lang="tr-TR" sz="2000" i="1" dirty="0"/>
              <a:t>Katı, Sıvı, Gaz</a:t>
            </a:r>
          </a:p>
          <a:p>
            <a:pPr marL="285750" indent="-285750">
              <a:buClr>
                <a:schemeClr val="accent6">
                  <a:lumMod val="75000"/>
                </a:schemeClr>
              </a:buClr>
              <a:buSzPct val="120000"/>
              <a:buFont typeface="Wingdings" panose="05000000000000000000" pitchFamily="2" charset="2"/>
              <a:buChar char="§"/>
            </a:pPr>
            <a:r>
              <a:rPr lang="tr-TR" sz="2000" i="1" dirty="0" smtClean="0"/>
              <a:t>Biyolojik </a:t>
            </a:r>
            <a:r>
              <a:rPr lang="tr-TR" sz="2000" i="1" dirty="0"/>
              <a:t>tehlike </a:t>
            </a:r>
            <a:r>
              <a:rPr lang="tr-TR" sz="2000" i="1" dirty="0" smtClean="0"/>
              <a:t>kaynakları: </a:t>
            </a:r>
            <a:r>
              <a:rPr lang="tr-TR" sz="2000" i="1" dirty="0"/>
              <a:t>Virüsler, Bakteriler, Parazitler vb.</a:t>
            </a:r>
          </a:p>
          <a:p>
            <a:pPr marL="285750" indent="-285750">
              <a:buClr>
                <a:schemeClr val="accent6">
                  <a:lumMod val="75000"/>
                </a:schemeClr>
              </a:buClr>
              <a:buSzPct val="120000"/>
              <a:buFont typeface="Wingdings" panose="05000000000000000000" pitchFamily="2" charset="2"/>
              <a:buChar char="§"/>
            </a:pPr>
            <a:r>
              <a:rPr lang="tr-TR" sz="2000" i="1" dirty="0" smtClean="0"/>
              <a:t>Elektrik </a:t>
            </a:r>
            <a:r>
              <a:rPr lang="tr-TR" sz="2000" i="1" dirty="0"/>
              <a:t>kaynaklı </a:t>
            </a:r>
            <a:r>
              <a:rPr lang="tr-TR" sz="2000" i="1" dirty="0" smtClean="0"/>
              <a:t>tehlikeler: </a:t>
            </a:r>
            <a:r>
              <a:rPr lang="tr-TR" sz="2000" i="1" dirty="0"/>
              <a:t>Elektrik tesisatı, Elektrikli aletler, Statik elektrik </a:t>
            </a: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Yangın tehlikeleri: </a:t>
            </a:r>
            <a:r>
              <a:rPr lang="tr-TR" sz="2000" i="1" dirty="0"/>
              <a:t>Yanma, Parlama, Patlama vb. </a:t>
            </a:r>
            <a:endParaRPr lang="tr-TR" sz="2000" i="1" dirty="0" smtClean="0"/>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OLASI TEHLİKE KAYNAKLARI </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360914279"/>
      </p:ext>
    </p:extLst>
  </p:cSld>
  <p:clrMapOvr>
    <a:masterClrMapping/>
  </p:clrMapOvr>
  <p:transition>
    <p:cover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2554545"/>
          </a:xfrm>
          <a:prstGeom prst="rect">
            <a:avLst/>
          </a:prstGeom>
        </p:spPr>
        <p:txBody>
          <a:bodyPr wrap="square">
            <a:spAutoFit/>
          </a:bodyPr>
          <a:lstStyle/>
          <a:p>
            <a:r>
              <a:rPr lang="tr-TR" sz="2000" b="1" i="1" dirty="0"/>
              <a:t>Ürün Kaynaklı Tehlikelere Örnekler</a:t>
            </a:r>
          </a:p>
          <a:p>
            <a:endParaRPr lang="tr-TR" sz="2000" i="1" dirty="0"/>
          </a:p>
          <a:p>
            <a:pPr marL="285750" indent="-285750">
              <a:buClr>
                <a:schemeClr val="accent6">
                  <a:lumMod val="75000"/>
                </a:schemeClr>
              </a:buClr>
              <a:buSzPct val="120000"/>
              <a:buFont typeface="Wingdings" panose="05000000000000000000" pitchFamily="2" charset="2"/>
              <a:buChar char="§"/>
            </a:pPr>
            <a:r>
              <a:rPr lang="tr-TR" sz="2000" i="1" dirty="0" smtClean="0"/>
              <a:t>Ambalaj </a:t>
            </a:r>
            <a:r>
              <a:rPr lang="tr-TR" sz="2000" i="1" dirty="0"/>
              <a:t>üzerinde eksik ya da yanlış bilgilendirme;</a:t>
            </a:r>
          </a:p>
          <a:p>
            <a:pPr marL="285750" indent="-285750">
              <a:buClr>
                <a:schemeClr val="accent6">
                  <a:lumMod val="75000"/>
                </a:schemeClr>
              </a:buClr>
              <a:buSzPct val="120000"/>
              <a:buFont typeface="Wingdings" panose="05000000000000000000" pitchFamily="2" charset="2"/>
              <a:buChar char="§"/>
            </a:pPr>
            <a:r>
              <a:rPr lang="tr-TR" sz="2000" i="1" dirty="0" smtClean="0"/>
              <a:t>Tanıtıcı </a:t>
            </a:r>
            <a:r>
              <a:rPr lang="tr-TR" sz="2000" i="1" dirty="0"/>
              <a:t>uygun etiketlemenin yapılmaması</a:t>
            </a:r>
          </a:p>
          <a:p>
            <a:pPr marL="285750" indent="-285750">
              <a:buClr>
                <a:schemeClr val="accent6">
                  <a:lumMod val="75000"/>
                </a:schemeClr>
              </a:buClr>
              <a:buSzPct val="120000"/>
              <a:buFont typeface="Wingdings" panose="05000000000000000000" pitchFamily="2" charset="2"/>
              <a:buChar char="§"/>
            </a:pPr>
            <a:r>
              <a:rPr lang="tr-TR" sz="2000" i="1" dirty="0" smtClean="0"/>
              <a:t>Taşıma </a:t>
            </a:r>
            <a:r>
              <a:rPr lang="tr-TR" sz="2000" i="1" dirty="0"/>
              <a:t>şartlarının bildirilmemesi</a:t>
            </a:r>
          </a:p>
          <a:p>
            <a:pPr marL="285750" indent="-285750">
              <a:buClr>
                <a:schemeClr val="accent6">
                  <a:lumMod val="75000"/>
                </a:schemeClr>
              </a:buClr>
              <a:buSzPct val="120000"/>
              <a:buFont typeface="Wingdings" panose="05000000000000000000" pitchFamily="2" charset="2"/>
              <a:buChar char="§"/>
            </a:pPr>
            <a:r>
              <a:rPr lang="tr-TR" sz="2000" i="1" dirty="0" smtClean="0"/>
              <a:t>Depolama </a:t>
            </a:r>
            <a:r>
              <a:rPr lang="tr-TR" sz="2000" i="1" dirty="0"/>
              <a:t>şartlarının bildirilmemesi</a:t>
            </a:r>
          </a:p>
          <a:p>
            <a:pPr marL="285750" indent="-285750">
              <a:buClr>
                <a:schemeClr val="accent6">
                  <a:lumMod val="75000"/>
                </a:schemeClr>
              </a:buClr>
              <a:buSzPct val="120000"/>
              <a:buFont typeface="Wingdings" panose="05000000000000000000" pitchFamily="2" charset="2"/>
              <a:buChar char="§"/>
            </a:pPr>
            <a:r>
              <a:rPr lang="tr-TR" sz="2000" i="1" dirty="0" smtClean="0"/>
              <a:t>Kullanıcı </a:t>
            </a:r>
            <a:r>
              <a:rPr lang="tr-TR" sz="2000" i="1" dirty="0"/>
              <a:t>için “Malzeme Güvenlik Bilgi Kartları” </a:t>
            </a:r>
            <a:r>
              <a:rPr lang="tr-TR" sz="2000" i="1" dirty="0" err="1"/>
              <a:t>nın</a:t>
            </a:r>
            <a:r>
              <a:rPr lang="tr-TR" sz="2000" i="1" dirty="0"/>
              <a:t> hazırlanmaması,</a:t>
            </a:r>
          </a:p>
          <a:p>
            <a:pPr marL="285750" indent="-285750">
              <a:buClr>
                <a:schemeClr val="accent6">
                  <a:lumMod val="75000"/>
                </a:schemeClr>
              </a:buClr>
              <a:buSzPct val="120000"/>
              <a:buFont typeface="Wingdings" panose="05000000000000000000" pitchFamily="2" charset="2"/>
              <a:buChar char="§"/>
            </a:pPr>
            <a:r>
              <a:rPr lang="tr-TR" sz="2000" i="1" dirty="0" smtClean="0"/>
              <a:t>Uluslararası </a:t>
            </a:r>
            <a:r>
              <a:rPr lang="tr-TR" sz="2000" i="1" dirty="0"/>
              <a:t>standart ve normlara uygun olmaması. </a:t>
            </a:r>
            <a:endParaRPr lang="tr-TR" sz="2000" i="1" dirty="0" smtClean="0"/>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OLASI TEHLİKE KAYNAKLARI </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228479319"/>
      </p:ext>
    </p:extLst>
  </p:cSld>
  <p:clrMapOvr>
    <a:masterClrMapping/>
  </p:clrMapOvr>
  <p:transition>
    <p:cover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1938992"/>
          </a:xfrm>
          <a:prstGeom prst="rect">
            <a:avLst/>
          </a:prstGeom>
        </p:spPr>
        <p:txBody>
          <a:bodyPr wrap="square">
            <a:spAutoFit/>
          </a:bodyPr>
          <a:lstStyle/>
          <a:p>
            <a:r>
              <a:rPr lang="tr-TR" sz="2000" b="1" i="1" dirty="0"/>
              <a:t>Çalışanlardan Kaynaklanabilecek Tehlike Nedenlerine </a:t>
            </a:r>
            <a:r>
              <a:rPr lang="tr-TR" sz="2000" b="1" i="1" dirty="0" smtClean="0"/>
              <a:t>Örnekler</a:t>
            </a:r>
          </a:p>
          <a:p>
            <a:endParaRPr lang="tr-TR" sz="2000" i="1" dirty="0"/>
          </a:p>
          <a:p>
            <a:pPr marL="285750" indent="-285750">
              <a:buClr>
                <a:schemeClr val="accent6">
                  <a:lumMod val="75000"/>
                </a:schemeClr>
              </a:buClr>
              <a:buSzPct val="120000"/>
              <a:buFont typeface="Wingdings" panose="05000000000000000000" pitchFamily="2" charset="2"/>
              <a:buChar char="§"/>
            </a:pPr>
            <a:r>
              <a:rPr lang="tr-TR" sz="2000" i="1" dirty="0" smtClean="0"/>
              <a:t>Kişisel </a:t>
            </a:r>
            <a:r>
              <a:rPr lang="tr-TR" sz="2000" i="1" dirty="0"/>
              <a:t>özellikler, </a:t>
            </a:r>
            <a:r>
              <a:rPr lang="tr-TR" sz="2000" i="1" dirty="0" err="1"/>
              <a:t>Psiko</a:t>
            </a:r>
            <a:r>
              <a:rPr lang="tr-TR" sz="2000" i="1" dirty="0"/>
              <a:t>-sosyal faktörler , Eğitim eksikliği </a:t>
            </a: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İletişim </a:t>
            </a:r>
            <a:r>
              <a:rPr lang="tr-TR" sz="2000" i="1" dirty="0"/>
              <a:t>eksikliği, Zihinsel yetersizlik, Fiziksel yetersizlik </a:t>
            </a:r>
            <a:endParaRPr lang="tr-TR" sz="2000" i="1" dirty="0" smtClean="0"/>
          </a:p>
          <a:p>
            <a:pPr marL="285750" indent="-285750">
              <a:buClr>
                <a:schemeClr val="accent6">
                  <a:lumMod val="75000"/>
                </a:schemeClr>
              </a:buClr>
              <a:buSzPct val="120000"/>
              <a:buFont typeface="Wingdings" panose="05000000000000000000" pitchFamily="2" charset="2"/>
              <a:buChar char="§"/>
            </a:pPr>
            <a:r>
              <a:rPr lang="tr-TR" sz="2000" i="1" dirty="0" smtClean="0"/>
              <a:t>Davranış </a:t>
            </a:r>
            <a:r>
              <a:rPr lang="tr-TR" sz="2000" i="1" dirty="0"/>
              <a:t>bozuklukları, Zararlı alışkanlıklar, Yaş, cinsiyet </a:t>
            </a:r>
            <a:br>
              <a:rPr lang="tr-TR" sz="2000" i="1" dirty="0"/>
            </a:br>
            <a:endParaRPr lang="tr-TR" sz="2000" i="1" dirty="0" smtClean="0"/>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OLASI TEHLİKE KAYNAKLARI </a:t>
            </a:r>
            <a:endParaRPr lang="tr-TR" sz="3200" b="1" dirty="0">
              <a:solidFill>
                <a:srgbClr val="C00000"/>
              </a:solidFill>
            </a:endParaRP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132055179"/>
      </p:ext>
    </p:extLst>
  </p:cSld>
  <p:clrMapOvr>
    <a:masterClrMapping/>
  </p:clrMapOvr>
  <p:transition>
    <p:cover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588932"/>
            <a:ext cx="8721014" cy="2554545"/>
          </a:xfrm>
          <a:prstGeom prst="rect">
            <a:avLst/>
          </a:prstGeom>
        </p:spPr>
        <p:txBody>
          <a:bodyPr wrap="square">
            <a:spAutoFit/>
          </a:bodyPr>
          <a:lstStyle/>
          <a:p>
            <a:pPr algn="just"/>
            <a:r>
              <a:rPr lang="tr-TR" sz="2000" b="1" i="1" dirty="0"/>
              <a:t>Öncelikli olarak </a:t>
            </a:r>
            <a:r>
              <a:rPr lang="tr-TR" sz="2000" b="1" i="1" dirty="0" err="1"/>
              <a:t>Risk’in</a:t>
            </a:r>
            <a:r>
              <a:rPr lang="tr-TR" sz="2000" b="1" i="1" dirty="0"/>
              <a:t> farklı organizasyonlar tarafından yapılmış </a:t>
            </a:r>
            <a:r>
              <a:rPr lang="tr-TR" sz="2000" b="1" i="1" dirty="0" smtClean="0"/>
              <a:t>tanımlarına bakalım</a:t>
            </a:r>
            <a:r>
              <a:rPr lang="tr-TR" sz="2000" b="1" i="1" dirty="0"/>
              <a:t>:</a:t>
            </a:r>
          </a:p>
          <a:p>
            <a:endParaRPr lang="tr-TR" sz="2000" i="1" dirty="0"/>
          </a:p>
          <a:p>
            <a:pPr marL="285750" indent="-285750" algn="just">
              <a:buClr>
                <a:schemeClr val="accent6">
                  <a:lumMod val="75000"/>
                </a:schemeClr>
              </a:buClr>
              <a:buSzPct val="120000"/>
              <a:buFont typeface="Wingdings" panose="05000000000000000000" pitchFamily="2" charset="2"/>
              <a:buChar char="§"/>
            </a:pPr>
            <a:r>
              <a:rPr lang="tr-TR" sz="2000" i="1" dirty="0" smtClean="0"/>
              <a:t>TDK</a:t>
            </a:r>
            <a:r>
              <a:rPr lang="tr-TR" sz="2000" i="1" dirty="0"/>
              <a:t>; Zarara uğrama tehlikesi, riziko</a:t>
            </a:r>
          </a:p>
          <a:p>
            <a:pPr marL="285750" indent="-285750" algn="just">
              <a:buClr>
                <a:schemeClr val="accent6">
                  <a:lumMod val="75000"/>
                </a:schemeClr>
              </a:buClr>
              <a:buSzPct val="120000"/>
              <a:buFont typeface="Wingdings" panose="05000000000000000000" pitchFamily="2" charset="2"/>
              <a:buChar char="§"/>
            </a:pPr>
            <a:r>
              <a:rPr lang="tr-TR" sz="2000" i="1" dirty="0" smtClean="0"/>
              <a:t>WHO</a:t>
            </a:r>
            <a:r>
              <a:rPr lang="tr-TR" sz="2000" i="1" dirty="0"/>
              <a:t>, 2002 ; Sonucun olumsuz olma ihtimali veya bu olasılığı ortaya çıkaran faktör</a:t>
            </a:r>
          </a:p>
          <a:p>
            <a:pPr marL="285750" indent="-285750" algn="just">
              <a:buClr>
                <a:schemeClr val="accent6">
                  <a:lumMod val="75000"/>
                </a:schemeClr>
              </a:buClr>
              <a:buSzPct val="120000"/>
              <a:buFont typeface="Wingdings" panose="05000000000000000000" pitchFamily="2" charset="2"/>
              <a:buChar char="§"/>
            </a:pPr>
            <a:r>
              <a:rPr lang="tr-TR" sz="2000" i="1" dirty="0" smtClean="0"/>
              <a:t>6331 </a:t>
            </a:r>
            <a:r>
              <a:rPr lang="tr-TR" sz="2000" i="1" dirty="0" err="1"/>
              <a:t>Sy</a:t>
            </a:r>
            <a:r>
              <a:rPr lang="tr-TR" sz="2000" i="1" dirty="0"/>
              <a:t>. İSG Kanunu; Tehlikeden kaynaklanacak kayıp, yaralanma ya da başka zararlı sonuç meydana gelme </a:t>
            </a:r>
            <a:r>
              <a:rPr lang="tr-TR" sz="2000" i="1" dirty="0" smtClean="0"/>
              <a:t>ihtimali</a:t>
            </a:r>
            <a:endParaRPr lang="tr-TR" sz="2000" i="1" dirty="0"/>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RİSK</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705973505"/>
      </p:ext>
    </p:extLst>
  </p:cSld>
  <p:clrMapOvr>
    <a:masterClrMapping/>
  </p:clrMapOvr>
  <p:transition>
    <p:cover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588932"/>
            <a:ext cx="8721014" cy="3539430"/>
          </a:xfrm>
          <a:prstGeom prst="rect">
            <a:avLst/>
          </a:prstGeom>
        </p:spPr>
        <p:txBody>
          <a:bodyPr wrap="square">
            <a:spAutoFit/>
          </a:bodyPr>
          <a:lstStyle/>
          <a:p>
            <a:pPr algn="ctr">
              <a:spcAft>
                <a:spcPts val="0"/>
              </a:spcAft>
              <a:buClr>
                <a:srgbClr val="292929"/>
              </a:buClr>
              <a:defRPr/>
            </a:pPr>
            <a:r>
              <a:rPr lang="tr-TR" sz="2000" i="1" dirty="0">
                <a:solidFill>
                  <a:srgbClr val="000000"/>
                </a:solidFill>
                <a:latin typeface="Calibri" pitchFamily="34" charset="0"/>
                <a:cs typeface="Calibri" pitchFamily="34" charset="0"/>
              </a:rPr>
              <a:t>Tehlikeli bir olayın meydana gelme </a:t>
            </a:r>
            <a:r>
              <a:rPr lang="tr-TR" sz="2000" i="1" dirty="0">
                <a:solidFill>
                  <a:srgbClr val="6B9B1A"/>
                </a:solidFill>
                <a:latin typeface="Calibri" pitchFamily="34" charset="0"/>
                <a:cs typeface="Calibri" pitchFamily="34" charset="0"/>
              </a:rPr>
              <a:t>olasılığı</a:t>
            </a:r>
            <a:r>
              <a:rPr lang="tr-TR" sz="2000" i="1" dirty="0">
                <a:solidFill>
                  <a:srgbClr val="000000"/>
                </a:solidFill>
                <a:latin typeface="Calibri" pitchFamily="34" charset="0"/>
                <a:cs typeface="Calibri" pitchFamily="34" charset="0"/>
              </a:rPr>
              <a:t> ile zarar verme </a:t>
            </a:r>
            <a:r>
              <a:rPr lang="tr-TR" sz="2000" i="1" dirty="0">
                <a:solidFill>
                  <a:srgbClr val="6B9B1A"/>
                </a:solidFill>
                <a:latin typeface="Calibri" pitchFamily="34" charset="0"/>
                <a:cs typeface="Calibri" pitchFamily="34" charset="0"/>
              </a:rPr>
              <a:t>şiddetinin</a:t>
            </a:r>
            <a:r>
              <a:rPr lang="tr-TR" sz="2000" i="1" dirty="0">
                <a:solidFill>
                  <a:srgbClr val="000000"/>
                </a:solidFill>
                <a:latin typeface="Calibri" pitchFamily="34" charset="0"/>
                <a:cs typeface="Calibri" pitchFamily="34" charset="0"/>
              </a:rPr>
              <a:t> </a:t>
            </a:r>
            <a:r>
              <a:rPr lang="tr-TR" sz="2000" i="1" dirty="0">
                <a:solidFill>
                  <a:srgbClr val="C00000"/>
                </a:solidFill>
                <a:latin typeface="Calibri" pitchFamily="34" charset="0"/>
                <a:cs typeface="Calibri" pitchFamily="34" charset="0"/>
              </a:rPr>
              <a:t>bileşke</a:t>
            </a:r>
            <a:r>
              <a:rPr lang="tr-TR" sz="2000" i="1" dirty="0">
                <a:solidFill>
                  <a:srgbClr val="000000"/>
                </a:solidFill>
                <a:latin typeface="Calibri" pitchFamily="34" charset="0"/>
                <a:cs typeface="Calibri" pitchFamily="34" charset="0"/>
              </a:rPr>
              <a:t>sidir</a:t>
            </a:r>
            <a:r>
              <a:rPr lang="tr-TR" sz="2000"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Tehlikeden kaynaklanacak </a:t>
            </a:r>
            <a:r>
              <a:rPr lang="tr-TR" sz="2000" i="1" dirty="0">
                <a:solidFill>
                  <a:srgbClr val="000000"/>
                </a:solidFill>
                <a:latin typeface="Calibri" pitchFamily="34" charset="0"/>
                <a:cs typeface="Calibri" pitchFamily="34" charset="0"/>
              </a:rPr>
              <a:t>kayıp, yaralanma ya da başka </a:t>
            </a:r>
            <a:r>
              <a:rPr lang="tr-TR" sz="2000" b="1" i="1" dirty="0">
                <a:solidFill>
                  <a:srgbClr val="000000"/>
                </a:solidFill>
                <a:latin typeface="Calibri" pitchFamily="34" charset="0"/>
                <a:cs typeface="Calibri" pitchFamily="34" charset="0"/>
              </a:rPr>
              <a:t>zararlı sonuç meydana gelme </a:t>
            </a:r>
            <a:r>
              <a:rPr lang="tr-TR" sz="2000" b="1" i="1" dirty="0">
                <a:solidFill>
                  <a:srgbClr val="C00000"/>
                </a:solidFill>
                <a:latin typeface="Calibri" pitchFamily="34" charset="0"/>
                <a:cs typeface="Calibri" pitchFamily="34" charset="0"/>
              </a:rPr>
              <a:t>ihtimali</a:t>
            </a:r>
            <a:r>
              <a:rPr lang="tr-TR" sz="2000" b="1" i="1" dirty="0">
                <a:solidFill>
                  <a:srgbClr val="000000"/>
                </a:solidFill>
                <a:latin typeface="Calibri" pitchFamily="34" charset="0"/>
                <a:cs typeface="Calibri" pitchFamily="34" charset="0"/>
              </a:rPr>
              <a:t>dir.</a:t>
            </a:r>
          </a:p>
          <a:p>
            <a:pPr algn="ctr">
              <a:spcAft>
                <a:spcPts val="0"/>
              </a:spcAft>
              <a:buClr>
                <a:srgbClr val="292929"/>
              </a:buClr>
              <a:defRPr/>
            </a:pPr>
            <a:endParaRPr lang="tr-TR" sz="1200" b="1" i="1" dirty="0">
              <a:solidFill>
                <a:srgbClr val="000000"/>
              </a:solidFill>
              <a:latin typeface="Calibri" pitchFamily="34" charset="0"/>
              <a:cs typeface="Calibri" pitchFamily="34" charset="0"/>
            </a:endParaRPr>
          </a:p>
          <a:p>
            <a:pPr>
              <a:spcAft>
                <a:spcPts val="0"/>
              </a:spcAft>
              <a:buClr>
                <a:srgbClr val="292929"/>
              </a:buClr>
              <a:defRPr/>
            </a:pPr>
            <a:r>
              <a:rPr lang="tr-TR" sz="2000" b="1" i="1" dirty="0">
                <a:solidFill>
                  <a:srgbClr val="FFFFFF">
                    <a:lumMod val="50000"/>
                  </a:srgbClr>
                </a:solidFill>
                <a:latin typeface="Calibri" pitchFamily="34" charset="0"/>
                <a:cs typeface="Calibri" pitchFamily="34" charset="0"/>
              </a:rPr>
              <a:t>---------------------------------------------------------------------------</a:t>
            </a:r>
          </a:p>
          <a:p>
            <a:pPr algn="ctr">
              <a:spcAft>
                <a:spcPts val="0"/>
              </a:spcAft>
              <a:buClr>
                <a:srgbClr val="292929"/>
              </a:buClr>
              <a:defRPr/>
            </a:pPr>
            <a:endParaRPr lang="tr-TR" sz="12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Tehlikeden kaynaklanacak </a:t>
            </a:r>
            <a:r>
              <a:rPr lang="tr-TR" sz="2000" b="1" i="1" dirty="0">
                <a:solidFill>
                  <a:srgbClr val="C00000"/>
                </a:solidFill>
                <a:latin typeface="Calibri" pitchFamily="34" charset="0"/>
                <a:cs typeface="Calibri" pitchFamily="34" charset="0"/>
              </a:rPr>
              <a:t>zararlı</a:t>
            </a:r>
            <a:r>
              <a:rPr lang="tr-TR" sz="2000" b="1" i="1" dirty="0">
                <a:solidFill>
                  <a:srgbClr val="000000"/>
                </a:solidFill>
                <a:latin typeface="Calibri" pitchFamily="34" charset="0"/>
                <a:cs typeface="Calibri" pitchFamily="34" charset="0"/>
              </a:rPr>
              <a:t> sonuç meydana gelme </a:t>
            </a:r>
            <a:r>
              <a:rPr lang="tr-TR" sz="2000" b="1" i="1" dirty="0">
                <a:solidFill>
                  <a:srgbClr val="C00000"/>
                </a:solidFill>
                <a:latin typeface="Calibri" pitchFamily="34" charset="0"/>
                <a:cs typeface="Calibri" pitchFamily="34" charset="0"/>
              </a:rPr>
              <a:t>ihtimal</a:t>
            </a:r>
            <a:r>
              <a:rPr lang="tr-TR" sz="2000" b="1" i="1" dirty="0">
                <a:solidFill>
                  <a:srgbClr val="000000"/>
                </a:solidFill>
                <a:latin typeface="Calibri" pitchFamily="34" charset="0"/>
                <a:cs typeface="Calibri" pitchFamily="34" charset="0"/>
              </a:rPr>
              <a:t>idir.</a:t>
            </a:r>
          </a:p>
          <a:p>
            <a:pPr algn="ctr">
              <a:spcAft>
                <a:spcPts val="0"/>
              </a:spcAft>
              <a:buClr>
                <a:srgbClr val="292929"/>
              </a:buClr>
              <a:defRPr/>
            </a:pPr>
            <a:r>
              <a:rPr lang="tr-TR" sz="2000" b="1" i="1" dirty="0">
                <a:solidFill>
                  <a:srgbClr val="FFFFFF">
                    <a:lumMod val="50000"/>
                  </a:srgbClr>
                </a:solidFill>
                <a:latin typeface="Calibri" pitchFamily="34" charset="0"/>
                <a:cs typeface="Calibri" pitchFamily="34" charset="0"/>
              </a:rPr>
              <a:t>---------------------------------------------------------------------------</a:t>
            </a:r>
          </a:p>
          <a:p>
            <a:pPr algn="ctr">
              <a:spcAft>
                <a:spcPts val="0"/>
              </a:spcAft>
              <a:buClr>
                <a:srgbClr val="292929"/>
              </a:buClr>
              <a:defRPr/>
            </a:pPr>
            <a:r>
              <a:rPr lang="tr-TR" sz="2000" b="1" i="1" dirty="0">
                <a:solidFill>
                  <a:srgbClr val="000000"/>
                </a:solidFill>
                <a:latin typeface="Calibri" pitchFamily="34" charset="0"/>
                <a:cs typeface="Calibri" pitchFamily="34" charset="0"/>
              </a:rPr>
              <a:t>Zararlı sonuç oluşma ihtimali</a:t>
            </a:r>
          </a:p>
          <a:p>
            <a:pPr algn="ctr">
              <a:spcAft>
                <a:spcPts val="0"/>
              </a:spcAft>
              <a:buClr>
                <a:srgbClr val="292929"/>
              </a:buClr>
              <a:defRPr/>
            </a:pPr>
            <a:r>
              <a:rPr lang="tr-TR" sz="2000" b="1" i="1" dirty="0">
                <a:solidFill>
                  <a:srgbClr val="000000"/>
                </a:solidFill>
                <a:latin typeface="Calibri" pitchFamily="34" charset="0"/>
                <a:cs typeface="Calibri" pitchFamily="34" charset="0"/>
              </a:rPr>
              <a:t>Tehlikeden kaza oluşma ihtimali</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RİSK</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281182044"/>
      </p:ext>
    </p:extLst>
  </p:cSld>
  <p:clrMapOvr>
    <a:masterClrMapping/>
  </p:clrMapOvr>
  <p:transition>
    <p:cover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RİSK</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graphicFrame>
        <p:nvGraphicFramePr>
          <p:cNvPr id="14" name="Tablo 13"/>
          <p:cNvGraphicFramePr>
            <a:graphicFrameLocks noGrp="1"/>
          </p:cNvGraphicFramePr>
          <p:nvPr>
            <p:extLst>
              <p:ext uri="{D42A27DB-BD31-4B8C-83A1-F6EECF244321}">
                <p14:modId xmlns:p14="http://schemas.microsoft.com/office/powerpoint/2010/main" val="921820230"/>
              </p:ext>
            </p:extLst>
          </p:nvPr>
        </p:nvGraphicFramePr>
        <p:xfrm>
          <a:off x="25333" y="1661239"/>
          <a:ext cx="1554200" cy="634584"/>
        </p:xfrm>
        <a:graphic>
          <a:graphicData uri="http://schemas.openxmlformats.org/drawingml/2006/table">
            <a:tbl>
              <a:tblPr firstRow="1" bandRow="1">
                <a:tableStyleId>{5C22544A-7EE6-4342-B048-85BDC9FD1C3A}</a:tableStyleId>
              </a:tblPr>
              <a:tblGrid>
                <a:gridCol w="1025842">
                  <a:extLst>
                    <a:ext uri="{9D8B030D-6E8A-4147-A177-3AD203B41FA5}">
                      <a16:colId xmlns:a16="http://schemas.microsoft.com/office/drawing/2014/main" val="20000"/>
                    </a:ext>
                  </a:extLst>
                </a:gridCol>
                <a:gridCol w="528358">
                  <a:extLst>
                    <a:ext uri="{9D8B030D-6E8A-4147-A177-3AD203B41FA5}">
                      <a16:colId xmlns:a16="http://schemas.microsoft.com/office/drawing/2014/main" val="20001"/>
                    </a:ext>
                  </a:extLst>
                </a:gridCol>
              </a:tblGrid>
              <a:tr h="634584">
                <a:tc>
                  <a:txBody>
                    <a:bodyPr/>
                    <a:lstStyle/>
                    <a:p>
                      <a:pPr algn="ctr"/>
                      <a:r>
                        <a:rPr lang="tr-TR" sz="3200" dirty="0">
                          <a:latin typeface="Calibri" pitchFamily="34" charset="0"/>
                          <a:cs typeface="Calibri" pitchFamily="34" charset="0"/>
                        </a:rPr>
                        <a:t>RİSK</a:t>
                      </a:r>
                    </a:p>
                  </a:txBody>
                  <a:tcPr anchor="ctr" anchorCtr="1">
                    <a:solidFill>
                      <a:srgbClr val="00B050"/>
                    </a:solidFill>
                  </a:tcPr>
                </a:tc>
                <a:tc>
                  <a:txBody>
                    <a:bodyPr/>
                    <a:lstStyle/>
                    <a:p>
                      <a:pPr algn="ctr"/>
                      <a:r>
                        <a:rPr lang="tr-TR" sz="3200" dirty="0">
                          <a:solidFill>
                            <a:schemeClr val="tx1"/>
                          </a:solidFill>
                          <a:latin typeface="Calibri" pitchFamily="34" charset="0"/>
                          <a:cs typeface="Calibri" pitchFamily="34" charset="0"/>
                        </a:rPr>
                        <a:t>=</a:t>
                      </a:r>
                    </a:p>
                  </a:txBody>
                  <a:tcPr anchor="ctr" anchorCtr="1">
                    <a:solidFill>
                      <a:schemeClr val="bg1">
                        <a:lumMod val="85000"/>
                      </a:schemeClr>
                    </a:solidFill>
                  </a:tcPr>
                </a:tc>
                <a:extLst>
                  <a:ext uri="{0D108BD9-81ED-4DB2-BD59-A6C34878D82A}">
                    <a16:rowId xmlns:a16="http://schemas.microsoft.com/office/drawing/2014/main" val="10000"/>
                  </a:ext>
                </a:extLst>
              </a:tr>
            </a:tbl>
          </a:graphicData>
        </a:graphic>
      </p:graphicFrame>
      <p:graphicFrame>
        <p:nvGraphicFramePr>
          <p:cNvPr id="15" name="Tablo 14"/>
          <p:cNvGraphicFramePr>
            <a:graphicFrameLocks noGrp="1"/>
          </p:cNvGraphicFramePr>
          <p:nvPr>
            <p:extLst>
              <p:ext uri="{D42A27DB-BD31-4B8C-83A1-F6EECF244321}">
                <p14:modId xmlns:p14="http://schemas.microsoft.com/office/powerpoint/2010/main" val="478248085"/>
              </p:ext>
            </p:extLst>
          </p:nvPr>
        </p:nvGraphicFramePr>
        <p:xfrm>
          <a:off x="1592942" y="1664416"/>
          <a:ext cx="4101410" cy="634584"/>
        </p:xfrm>
        <a:graphic>
          <a:graphicData uri="http://schemas.openxmlformats.org/drawingml/2006/table">
            <a:tbl>
              <a:tblPr firstRow="1" bandRow="1">
                <a:tableStyleId>{5C22544A-7EE6-4342-B048-85BDC9FD1C3A}</a:tableStyleId>
              </a:tblPr>
              <a:tblGrid>
                <a:gridCol w="3469053">
                  <a:extLst>
                    <a:ext uri="{9D8B030D-6E8A-4147-A177-3AD203B41FA5}">
                      <a16:colId xmlns:a16="http://schemas.microsoft.com/office/drawing/2014/main" val="20000"/>
                    </a:ext>
                  </a:extLst>
                </a:gridCol>
                <a:gridCol w="632357">
                  <a:extLst>
                    <a:ext uri="{9D8B030D-6E8A-4147-A177-3AD203B41FA5}">
                      <a16:colId xmlns:a16="http://schemas.microsoft.com/office/drawing/2014/main" val="20001"/>
                    </a:ext>
                  </a:extLst>
                </a:gridCol>
              </a:tblGrid>
              <a:tr h="634584">
                <a:tc>
                  <a:txBody>
                    <a:bodyPr/>
                    <a:lstStyle/>
                    <a:p>
                      <a:pPr algn="ctr"/>
                      <a:r>
                        <a:rPr lang="tr-TR" sz="3200" dirty="0">
                          <a:solidFill>
                            <a:schemeClr val="tx1"/>
                          </a:solidFill>
                          <a:latin typeface="Calibri" pitchFamily="34" charset="0"/>
                          <a:cs typeface="Calibri" pitchFamily="34" charset="0"/>
                        </a:rPr>
                        <a:t>OLASILIK </a:t>
                      </a:r>
                    </a:p>
                  </a:txBody>
                  <a:tcPr anchor="ctr" anchorCtr="1">
                    <a:solidFill>
                      <a:schemeClr val="bg2">
                        <a:lumMod val="60000"/>
                        <a:lumOff val="40000"/>
                      </a:schemeClr>
                    </a:solidFill>
                  </a:tcPr>
                </a:tc>
                <a:tc>
                  <a:txBody>
                    <a:bodyPr/>
                    <a:lstStyle/>
                    <a:p>
                      <a:r>
                        <a:rPr lang="tr-TR" sz="3200" dirty="0">
                          <a:solidFill>
                            <a:schemeClr val="tx1"/>
                          </a:solidFill>
                          <a:latin typeface="Calibri" pitchFamily="34" charset="0"/>
                          <a:cs typeface="Calibri" pitchFamily="34" charset="0"/>
                        </a:rPr>
                        <a:t>x</a:t>
                      </a:r>
                    </a:p>
                  </a:txBody>
                  <a:tcPr anchor="ctr" anchorCtr="1">
                    <a:solidFill>
                      <a:schemeClr val="bg1">
                        <a:lumMod val="85000"/>
                      </a:schemeClr>
                    </a:solidFill>
                  </a:tcPr>
                </a:tc>
                <a:extLst>
                  <a:ext uri="{0D108BD9-81ED-4DB2-BD59-A6C34878D82A}">
                    <a16:rowId xmlns:a16="http://schemas.microsoft.com/office/drawing/2014/main" val="10000"/>
                  </a:ext>
                </a:extLst>
              </a:tr>
            </a:tbl>
          </a:graphicData>
        </a:graphic>
      </p:graphicFrame>
      <p:graphicFrame>
        <p:nvGraphicFramePr>
          <p:cNvPr id="16" name="Tablo 15"/>
          <p:cNvGraphicFramePr>
            <a:graphicFrameLocks noGrp="1"/>
          </p:cNvGraphicFramePr>
          <p:nvPr>
            <p:extLst>
              <p:ext uri="{D42A27DB-BD31-4B8C-83A1-F6EECF244321}">
                <p14:modId xmlns:p14="http://schemas.microsoft.com/office/powerpoint/2010/main" val="672562890"/>
              </p:ext>
            </p:extLst>
          </p:nvPr>
        </p:nvGraphicFramePr>
        <p:xfrm>
          <a:off x="5702694" y="1663083"/>
          <a:ext cx="3384156" cy="634584"/>
        </p:xfrm>
        <a:graphic>
          <a:graphicData uri="http://schemas.openxmlformats.org/drawingml/2006/table">
            <a:tbl>
              <a:tblPr firstRow="1" bandRow="1">
                <a:tableStyleId>{5C22544A-7EE6-4342-B048-85BDC9FD1C3A}</a:tableStyleId>
              </a:tblPr>
              <a:tblGrid>
                <a:gridCol w="3384156">
                  <a:extLst>
                    <a:ext uri="{9D8B030D-6E8A-4147-A177-3AD203B41FA5}">
                      <a16:colId xmlns:a16="http://schemas.microsoft.com/office/drawing/2014/main" val="20000"/>
                    </a:ext>
                  </a:extLst>
                </a:gridCol>
              </a:tblGrid>
              <a:tr h="634584">
                <a:tc>
                  <a:txBody>
                    <a:bodyPr/>
                    <a:lstStyle/>
                    <a:p>
                      <a:pPr algn="ctr"/>
                      <a:r>
                        <a:rPr lang="tr-TR" sz="3200" dirty="0">
                          <a:latin typeface="Calibri" pitchFamily="34" charset="0"/>
                          <a:cs typeface="Calibri" pitchFamily="34" charset="0"/>
                        </a:rPr>
                        <a:t>ŞİDDET </a:t>
                      </a:r>
                    </a:p>
                  </a:txBody>
                  <a:tcPr anchor="ctr" anchorCtr="1">
                    <a:solidFill>
                      <a:schemeClr val="bg2">
                        <a:lumMod val="75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87475527"/>
      </p:ext>
    </p:extLst>
  </p:cSld>
  <p:clrMapOvr>
    <a:masterClrMapping/>
  </p:clrMapOvr>
  <p:transition>
    <p:cover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RİSK</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17" name="Rectangle 11"/>
          <p:cNvSpPr>
            <a:spLocks noChangeArrowheads="1"/>
          </p:cNvSpPr>
          <p:nvPr/>
        </p:nvSpPr>
        <p:spPr bwMode="gray">
          <a:xfrm>
            <a:off x="256131" y="1555750"/>
            <a:ext cx="854497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İHTİMAL (OLASILIK-OLABİLİRLİK) SKALASI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18" name="Rectangle 5"/>
          <p:cNvSpPr>
            <a:spLocks noChangeArrowheads="1"/>
          </p:cNvSpPr>
          <p:nvPr/>
        </p:nvSpPr>
        <p:spPr bwMode="gray">
          <a:xfrm>
            <a:off x="256131" y="1916113"/>
            <a:ext cx="8544970"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200" i="1" dirty="0">
              <a:solidFill>
                <a:srgbClr val="000000"/>
              </a:solidFill>
              <a:latin typeface="Calibri" pitchFamily="34" charset="0"/>
              <a:cs typeface="Calibri" pitchFamily="34" charset="0"/>
            </a:endParaRPr>
          </a:p>
          <a:p>
            <a:pPr algn="ctr">
              <a:spcAft>
                <a:spcPts val="0"/>
              </a:spcAft>
              <a:buClr>
                <a:srgbClr val="292929"/>
              </a:buClr>
              <a:defRPr/>
            </a:pPr>
            <a:endParaRPr lang="tr-TR" sz="1000" i="1" dirty="0">
              <a:solidFill>
                <a:srgbClr val="000000"/>
              </a:solidFill>
              <a:latin typeface="Calibri" pitchFamily="34" charset="0"/>
              <a:cs typeface="Calibri" pitchFamily="34" charset="0"/>
            </a:endParaRPr>
          </a:p>
        </p:txBody>
      </p:sp>
      <p:graphicFrame>
        <p:nvGraphicFramePr>
          <p:cNvPr id="19" name="Tablo 18"/>
          <p:cNvGraphicFramePr>
            <a:graphicFrameLocks noGrp="1"/>
          </p:cNvGraphicFramePr>
          <p:nvPr>
            <p:extLst>
              <p:ext uri="{D42A27DB-BD31-4B8C-83A1-F6EECF244321}">
                <p14:modId xmlns:p14="http://schemas.microsoft.com/office/powerpoint/2010/main" val="2071305303"/>
              </p:ext>
            </p:extLst>
          </p:nvPr>
        </p:nvGraphicFramePr>
        <p:xfrm>
          <a:off x="300037" y="1941620"/>
          <a:ext cx="8491538" cy="3424128"/>
        </p:xfrm>
        <a:graphic>
          <a:graphicData uri="http://schemas.openxmlformats.org/drawingml/2006/table">
            <a:tbl>
              <a:tblPr firstRow="1" firstCol="1" bandRow="1"/>
              <a:tblGrid>
                <a:gridCol w="741903">
                  <a:extLst>
                    <a:ext uri="{9D8B030D-6E8A-4147-A177-3AD203B41FA5}">
                      <a16:colId xmlns:a16="http://schemas.microsoft.com/office/drawing/2014/main" val="20000"/>
                    </a:ext>
                  </a:extLst>
                </a:gridCol>
                <a:gridCol w="3660525">
                  <a:extLst>
                    <a:ext uri="{9D8B030D-6E8A-4147-A177-3AD203B41FA5}">
                      <a16:colId xmlns:a16="http://schemas.microsoft.com/office/drawing/2014/main" val="20001"/>
                    </a:ext>
                  </a:extLst>
                </a:gridCol>
                <a:gridCol w="4089110">
                  <a:extLst>
                    <a:ext uri="{9D8B030D-6E8A-4147-A177-3AD203B41FA5}">
                      <a16:colId xmlns:a16="http://schemas.microsoft.com/office/drawing/2014/main" val="20002"/>
                    </a:ext>
                  </a:extLst>
                </a:gridCol>
              </a:tblGrid>
              <a:tr h="570688">
                <a:tc>
                  <a:txBody>
                    <a:bodyPr/>
                    <a:lstStyle/>
                    <a:p>
                      <a:pPr algn="ctr">
                        <a:spcAft>
                          <a:spcPts val="0"/>
                        </a:spcAft>
                      </a:pPr>
                      <a:r>
                        <a:rPr lang="tr-TR" sz="1800" b="1" i="1" dirty="0">
                          <a:effectLst/>
                          <a:latin typeface="Calibri"/>
                          <a:ea typeface="Times New Roman"/>
                          <a:cs typeface="Times New Roman"/>
                        </a:rPr>
                        <a:t>SN</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algn="ctr">
                        <a:spcAft>
                          <a:spcPts val="0"/>
                        </a:spcAft>
                      </a:pPr>
                      <a:r>
                        <a:rPr lang="tr-TR" sz="1800" b="1" i="1" dirty="0">
                          <a:effectLst/>
                          <a:latin typeface="Calibri"/>
                          <a:ea typeface="Times New Roman"/>
                          <a:cs typeface="Times New Roman"/>
                        </a:rPr>
                        <a:t>NİCEL DEĞERLER</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algn="ctr">
                        <a:spcAft>
                          <a:spcPts val="0"/>
                        </a:spcAft>
                      </a:pPr>
                      <a:r>
                        <a:rPr lang="tr-TR" sz="1800" b="1" i="1" dirty="0">
                          <a:effectLst/>
                          <a:latin typeface="Calibri"/>
                          <a:ea typeface="Times New Roman"/>
                          <a:cs typeface="Times New Roman"/>
                        </a:rPr>
                        <a:t>NİTEL DEĞERLER</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0"/>
                  </a:ext>
                </a:extLst>
              </a:tr>
              <a:tr h="570688">
                <a:tc>
                  <a:txBody>
                    <a:bodyPr/>
                    <a:lstStyle/>
                    <a:p>
                      <a:pPr algn="ctr">
                        <a:spcAft>
                          <a:spcPts val="0"/>
                        </a:spcAft>
                      </a:pPr>
                      <a:r>
                        <a:rPr lang="tr-TR" sz="1800" b="1" i="1" dirty="0">
                          <a:effectLst/>
                          <a:latin typeface="Calibri"/>
                          <a:ea typeface="Times New Roman"/>
                          <a:cs typeface="Times New Roman"/>
                        </a:rPr>
                        <a:t>1</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1800" i="1" dirty="0">
                          <a:effectLst/>
                          <a:latin typeface="Calibri"/>
                          <a:ea typeface="Times New Roman"/>
                          <a:cs typeface="Times New Roman"/>
                        </a:rPr>
                        <a:t>Çok küçük (1)</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1800" i="1" dirty="0">
                          <a:effectLst/>
                          <a:latin typeface="Calibri"/>
                          <a:ea typeface="Times New Roman"/>
                          <a:cs typeface="Times New Roman"/>
                        </a:rPr>
                        <a:t>Yılda bir</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1"/>
                  </a:ext>
                </a:extLst>
              </a:tr>
              <a:tr h="570688">
                <a:tc>
                  <a:txBody>
                    <a:bodyPr/>
                    <a:lstStyle/>
                    <a:p>
                      <a:pPr algn="ctr">
                        <a:spcAft>
                          <a:spcPts val="0"/>
                        </a:spcAft>
                      </a:pPr>
                      <a:r>
                        <a:rPr lang="tr-TR" sz="1800" b="1" i="1" dirty="0">
                          <a:effectLst/>
                          <a:latin typeface="Calibri"/>
                          <a:ea typeface="Times New Roman"/>
                          <a:cs typeface="Times New Roman"/>
                        </a:rPr>
                        <a:t>2</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tr-TR" sz="1800" i="1" dirty="0">
                          <a:effectLst/>
                          <a:latin typeface="Calibri"/>
                          <a:ea typeface="Times New Roman"/>
                          <a:cs typeface="Times New Roman"/>
                        </a:rPr>
                        <a:t>Küçük (2)</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tr-TR" sz="1800" i="1" dirty="0">
                          <a:effectLst/>
                          <a:latin typeface="Calibri"/>
                          <a:ea typeface="Times New Roman"/>
                          <a:cs typeface="Times New Roman"/>
                        </a:rPr>
                        <a:t>Üç ayda bir</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2"/>
                  </a:ext>
                </a:extLst>
              </a:tr>
              <a:tr h="570688">
                <a:tc>
                  <a:txBody>
                    <a:bodyPr/>
                    <a:lstStyle/>
                    <a:p>
                      <a:pPr algn="ctr">
                        <a:spcAft>
                          <a:spcPts val="0"/>
                        </a:spcAft>
                      </a:pPr>
                      <a:r>
                        <a:rPr lang="tr-TR" sz="1800" b="1" i="1" dirty="0">
                          <a:effectLst/>
                          <a:latin typeface="Calibri"/>
                          <a:ea typeface="Times New Roman"/>
                          <a:cs typeface="Times New Roman"/>
                        </a:rPr>
                        <a:t>3</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1800" i="1" dirty="0">
                          <a:effectLst/>
                          <a:latin typeface="Calibri"/>
                          <a:ea typeface="Times New Roman"/>
                          <a:cs typeface="Times New Roman"/>
                        </a:rPr>
                        <a:t>Orta (3)</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1800" i="1" dirty="0">
                          <a:effectLst/>
                          <a:latin typeface="Calibri"/>
                          <a:ea typeface="Times New Roman"/>
                          <a:cs typeface="Times New Roman"/>
                        </a:rPr>
                        <a:t>Ayda bir</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3"/>
                  </a:ext>
                </a:extLst>
              </a:tr>
              <a:tr h="570688">
                <a:tc>
                  <a:txBody>
                    <a:bodyPr/>
                    <a:lstStyle/>
                    <a:p>
                      <a:pPr algn="ctr">
                        <a:spcAft>
                          <a:spcPts val="0"/>
                        </a:spcAft>
                      </a:pPr>
                      <a:r>
                        <a:rPr lang="tr-TR" sz="1800" b="1" i="1" dirty="0">
                          <a:effectLst/>
                          <a:latin typeface="Calibri"/>
                          <a:ea typeface="Times New Roman"/>
                          <a:cs typeface="Times New Roman"/>
                        </a:rPr>
                        <a:t>4</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tr-TR" sz="1800" i="1" dirty="0">
                          <a:effectLst/>
                          <a:latin typeface="Calibri"/>
                          <a:ea typeface="Times New Roman"/>
                          <a:cs typeface="Times New Roman"/>
                        </a:rPr>
                        <a:t>Yüksek (4)</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tr-TR" sz="1800" i="1" dirty="0">
                          <a:effectLst/>
                          <a:latin typeface="Calibri"/>
                          <a:ea typeface="Times New Roman"/>
                          <a:cs typeface="Times New Roman"/>
                        </a:rPr>
                        <a:t>Haftada bir</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4"/>
                  </a:ext>
                </a:extLst>
              </a:tr>
              <a:tr h="570688">
                <a:tc>
                  <a:txBody>
                    <a:bodyPr/>
                    <a:lstStyle/>
                    <a:p>
                      <a:pPr algn="ctr">
                        <a:spcAft>
                          <a:spcPts val="0"/>
                        </a:spcAft>
                      </a:pPr>
                      <a:r>
                        <a:rPr lang="tr-TR" sz="1800" b="1" i="1" dirty="0">
                          <a:effectLst/>
                          <a:latin typeface="Calibri"/>
                          <a:ea typeface="Times New Roman"/>
                          <a:cs typeface="Times New Roman"/>
                        </a:rPr>
                        <a:t>5</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1800" i="1" dirty="0">
                          <a:effectLst/>
                          <a:latin typeface="Calibri"/>
                          <a:ea typeface="Times New Roman"/>
                          <a:cs typeface="Times New Roman"/>
                        </a:rPr>
                        <a:t>Çok yüksek (5)</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1800" i="1" dirty="0">
                          <a:effectLst/>
                          <a:latin typeface="Calibri"/>
                          <a:ea typeface="Times New Roman"/>
                          <a:cs typeface="Times New Roman"/>
                        </a:rPr>
                        <a:t>Her gün</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777737507"/>
      </p:ext>
    </p:extLst>
  </p:cSld>
  <p:clrMapOvr>
    <a:masterClrMapping/>
  </p:clrMapOvr>
  <p:transition>
    <p:cover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RİSK</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16" name="Rectangle 11"/>
          <p:cNvSpPr>
            <a:spLocks noChangeArrowheads="1"/>
          </p:cNvSpPr>
          <p:nvPr/>
        </p:nvSpPr>
        <p:spPr bwMode="gray">
          <a:xfrm>
            <a:off x="256131" y="1555750"/>
            <a:ext cx="854497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SONUÇ (ŞİDDET) SKALASI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20" name="Rectangle 5"/>
          <p:cNvSpPr>
            <a:spLocks noChangeArrowheads="1"/>
          </p:cNvSpPr>
          <p:nvPr/>
        </p:nvSpPr>
        <p:spPr bwMode="gray">
          <a:xfrm>
            <a:off x="256131" y="1916113"/>
            <a:ext cx="8544970"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200" i="1" dirty="0">
              <a:solidFill>
                <a:srgbClr val="000000"/>
              </a:solidFill>
              <a:latin typeface="Calibri" pitchFamily="34" charset="0"/>
              <a:cs typeface="Calibri" pitchFamily="34" charset="0"/>
            </a:endParaRPr>
          </a:p>
          <a:p>
            <a:pPr algn="ctr">
              <a:spcAft>
                <a:spcPts val="0"/>
              </a:spcAft>
              <a:buClr>
                <a:srgbClr val="292929"/>
              </a:buClr>
              <a:defRPr/>
            </a:pPr>
            <a:endParaRPr lang="tr-TR" sz="1000" i="1" dirty="0">
              <a:solidFill>
                <a:srgbClr val="000000"/>
              </a:solidFill>
              <a:latin typeface="Calibri" pitchFamily="34" charset="0"/>
              <a:cs typeface="Calibri" pitchFamily="34" charset="0"/>
            </a:endParaRPr>
          </a:p>
        </p:txBody>
      </p:sp>
      <p:graphicFrame>
        <p:nvGraphicFramePr>
          <p:cNvPr id="21" name="Tablo 20"/>
          <p:cNvGraphicFramePr>
            <a:graphicFrameLocks noGrp="1"/>
          </p:cNvGraphicFramePr>
          <p:nvPr>
            <p:extLst>
              <p:ext uri="{D42A27DB-BD31-4B8C-83A1-F6EECF244321}">
                <p14:modId xmlns:p14="http://schemas.microsoft.com/office/powerpoint/2010/main" val="3125531767"/>
              </p:ext>
            </p:extLst>
          </p:nvPr>
        </p:nvGraphicFramePr>
        <p:xfrm>
          <a:off x="300038" y="1941620"/>
          <a:ext cx="8491537" cy="3424128"/>
        </p:xfrm>
        <a:graphic>
          <a:graphicData uri="http://schemas.openxmlformats.org/drawingml/2006/table">
            <a:tbl>
              <a:tblPr firstRow="1" firstCol="1" bandRow="1"/>
              <a:tblGrid>
                <a:gridCol w="741903">
                  <a:extLst>
                    <a:ext uri="{9D8B030D-6E8A-4147-A177-3AD203B41FA5}">
                      <a16:colId xmlns:a16="http://schemas.microsoft.com/office/drawing/2014/main" val="20000"/>
                    </a:ext>
                  </a:extLst>
                </a:gridCol>
                <a:gridCol w="3192317">
                  <a:extLst>
                    <a:ext uri="{9D8B030D-6E8A-4147-A177-3AD203B41FA5}">
                      <a16:colId xmlns:a16="http://schemas.microsoft.com/office/drawing/2014/main" val="20001"/>
                    </a:ext>
                  </a:extLst>
                </a:gridCol>
                <a:gridCol w="4557317">
                  <a:extLst>
                    <a:ext uri="{9D8B030D-6E8A-4147-A177-3AD203B41FA5}">
                      <a16:colId xmlns:a16="http://schemas.microsoft.com/office/drawing/2014/main" val="20002"/>
                    </a:ext>
                  </a:extLst>
                </a:gridCol>
              </a:tblGrid>
              <a:tr h="400978">
                <a:tc>
                  <a:txBody>
                    <a:bodyPr/>
                    <a:lstStyle/>
                    <a:p>
                      <a:pPr algn="ctr">
                        <a:spcAft>
                          <a:spcPts val="0"/>
                        </a:spcAft>
                      </a:pPr>
                      <a:r>
                        <a:rPr lang="tr-TR" sz="1800" b="1" i="1" dirty="0">
                          <a:effectLst/>
                          <a:latin typeface="Calibri"/>
                          <a:ea typeface="Times New Roman"/>
                          <a:cs typeface="Times New Roman"/>
                        </a:rPr>
                        <a:t>SN</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algn="ctr">
                        <a:spcAft>
                          <a:spcPts val="0"/>
                        </a:spcAft>
                      </a:pPr>
                      <a:r>
                        <a:rPr lang="tr-TR" sz="1800" b="1" i="1" dirty="0">
                          <a:effectLst/>
                          <a:latin typeface="Calibri"/>
                          <a:ea typeface="Times New Roman"/>
                          <a:cs typeface="Times New Roman"/>
                        </a:rPr>
                        <a:t>NİCEL DEĞERLER</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algn="ctr">
                        <a:spcAft>
                          <a:spcPts val="0"/>
                        </a:spcAft>
                      </a:pPr>
                      <a:r>
                        <a:rPr lang="tr-TR" sz="1800" b="1" i="1" dirty="0">
                          <a:effectLst/>
                          <a:latin typeface="Calibri"/>
                          <a:ea typeface="Times New Roman"/>
                          <a:cs typeface="Times New Roman"/>
                        </a:rPr>
                        <a:t>NİTEL DEĞERLER</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0"/>
                  </a:ext>
                </a:extLst>
              </a:tr>
              <a:tr h="604630">
                <a:tc>
                  <a:txBody>
                    <a:bodyPr/>
                    <a:lstStyle/>
                    <a:p>
                      <a:pPr algn="ctr">
                        <a:spcAft>
                          <a:spcPts val="0"/>
                        </a:spcAft>
                      </a:pPr>
                      <a:r>
                        <a:rPr lang="tr-TR" sz="1800" b="1" i="1" dirty="0">
                          <a:effectLst/>
                          <a:latin typeface="Calibri"/>
                          <a:ea typeface="Times New Roman"/>
                          <a:cs typeface="Times New Roman"/>
                        </a:rPr>
                        <a:t>1</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1800" b="0" i="1" dirty="0">
                          <a:effectLst/>
                          <a:latin typeface="Calibri"/>
                          <a:ea typeface="Times New Roman"/>
                          <a:cs typeface="Times New Roman"/>
                        </a:rPr>
                        <a:t>Çok hafif (1)</a:t>
                      </a:r>
                      <a:endParaRPr lang="tr-TR" sz="1800" b="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r>
                        <a:rPr lang="tr-TR" sz="1800" i="1" dirty="0">
                          <a:effectLst/>
                          <a:latin typeface="Calibri"/>
                          <a:ea typeface="Times New Roman"/>
                          <a:cs typeface="Times New Roman"/>
                        </a:rPr>
                        <a:t>İş saati kaybı yok, ilkyardım gerektiren</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1"/>
                  </a:ext>
                </a:extLst>
              </a:tr>
              <a:tr h="604630">
                <a:tc>
                  <a:txBody>
                    <a:bodyPr/>
                    <a:lstStyle/>
                    <a:p>
                      <a:pPr algn="ctr">
                        <a:spcAft>
                          <a:spcPts val="0"/>
                        </a:spcAft>
                      </a:pPr>
                      <a:r>
                        <a:rPr lang="tr-TR" sz="1800" b="1" i="1" dirty="0">
                          <a:effectLst/>
                          <a:latin typeface="Calibri"/>
                          <a:ea typeface="Times New Roman"/>
                          <a:cs typeface="Times New Roman"/>
                        </a:rPr>
                        <a:t>2</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tr-TR" sz="1800" b="0" i="1" dirty="0">
                          <a:effectLst/>
                          <a:latin typeface="Calibri"/>
                          <a:ea typeface="Times New Roman"/>
                          <a:cs typeface="Times New Roman"/>
                        </a:rPr>
                        <a:t>Hafif (2)</a:t>
                      </a:r>
                      <a:endParaRPr lang="tr-TR" sz="1800" b="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Aft>
                          <a:spcPts val="0"/>
                        </a:spcAft>
                      </a:pPr>
                      <a:r>
                        <a:rPr lang="tr-TR" sz="1800" i="1" dirty="0">
                          <a:effectLst/>
                          <a:latin typeface="Calibri"/>
                          <a:ea typeface="Times New Roman"/>
                          <a:cs typeface="Times New Roman"/>
                        </a:rPr>
                        <a:t>İş günü kaybı yok, ilk yardım gerektiren</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2"/>
                  </a:ext>
                </a:extLst>
              </a:tr>
              <a:tr h="604630">
                <a:tc>
                  <a:txBody>
                    <a:bodyPr/>
                    <a:lstStyle/>
                    <a:p>
                      <a:pPr algn="ctr">
                        <a:spcAft>
                          <a:spcPts val="0"/>
                        </a:spcAft>
                      </a:pPr>
                      <a:r>
                        <a:rPr lang="tr-TR" sz="1800" b="1" i="1" dirty="0">
                          <a:effectLst/>
                          <a:latin typeface="Calibri"/>
                          <a:ea typeface="Times New Roman"/>
                          <a:cs typeface="Times New Roman"/>
                        </a:rPr>
                        <a:t>3</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1800" b="0" i="1" dirty="0">
                          <a:effectLst/>
                          <a:latin typeface="Calibri"/>
                          <a:ea typeface="Times New Roman"/>
                          <a:cs typeface="Times New Roman"/>
                        </a:rPr>
                        <a:t>Ciddi (3)</a:t>
                      </a:r>
                      <a:endParaRPr lang="tr-TR" sz="1800" b="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r>
                        <a:rPr lang="tr-TR" sz="1800" i="1" dirty="0">
                          <a:effectLst/>
                          <a:latin typeface="Calibri"/>
                          <a:ea typeface="Times New Roman"/>
                          <a:cs typeface="Times New Roman"/>
                        </a:rPr>
                        <a:t>Hafif yaralanma, tedavi gerekir</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3"/>
                  </a:ext>
                </a:extLst>
              </a:tr>
              <a:tr h="604630">
                <a:tc>
                  <a:txBody>
                    <a:bodyPr/>
                    <a:lstStyle/>
                    <a:p>
                      <a:pPr algn="ctr">
                        <a:spcAft>
                          <a:spcPts val="0"/>
                        </a:spcAft>
                      </a:pPr>
                      <a:r>
                        <a:rPr lang="tr-TR" sz="1800" b="1" i="1" dirty="0">
                          <a:effectLst/>
                          <a:latin typeface="Calibri"/>
                          <a:ea typeface="Times New Roman"/>
                          <a:cs typeface="Times New Roman"/>
                        </a:rPr>
                        <a:t>4</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tr-TR" sz="1800" b="0" i="1" dirty="0">
                          <a:effectLst/>
                          <a:latin typeface="Calibri"/>
                          <a:ea typeface="Times New Roman"/>
                          <a:cs typeface="Times New Roman"/>
                        </a:rPr>
                        <a:t>Çok ciddi (4)</a:t>
                      </a:r>
                      <a:endParaRPr lang="tr-TR" sz="1800" b="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Aft>
                          <a:spcPts val="0"/>
                        </a:spcAft>
                      </a:pPr>
                      <a:r>
                        <a:rPr lang="tr-TR" sz="1800" i="1" dirty="0">
                          <a:effectLst/>
                          <a:latin typeface="Calibri"/>
                          <a:ea typeface="Times New Roman"/>
                          <a:cs typeface="Times New Roman"/>
                        </a:rPr>
                        <a:t>Ölüm, Ciddi yaralanma, meslek hastalığı</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4"/>
                  </a:ext>
                </a:extLst>
              </a:tr>
              <a:tr h="604630">
                <a:tc>
                  <a:txBody>
                    <a:bodyPr/>
                    <a:lstStyle/>
                    <a:p>
                      <a:pPr algn="ctr">
                        <a:spcAft>
                          <a:spcPts val="0"/>
                        </a:spcAft>
                      </a:pPr>
                      <a:r>
                        <a:rPr lang="tr-TR" sz="1800" b="1" i="1" dirty="0">
                          <a:effectLst/>
                          <a:latin typeface="Calibri"/>
                          <a:ea typeface="Times New Roman"/>
                          <a:cs typeface="Times New Roman"/>
                        </a:rPr>
                        <a:t>5</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1800" b="0" i="1" dirty="0">
                          <a:effectLst/>
                          <a:latin typeface="Calibri"/>
                          <a:ea typeface="Times New Roman"/>
                          <a:cs typeface="Times New Roman"/>
                        </a:rPr>
                        <a:t>Felaket (5)</a:t>
                      </a:r>
                      <a:endParaRPr lang="tr-TR" sz="1800" b="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r>
                        <a:rPr lang="tr-TR" sz="1800" i="1" dirty="0">
                          <a:effectLst/>
                          <a:latin typeface="Calibri"/>
                          <a:ea typeface="Times New Roman"/>
                          <a:cs typeface="Times New Roman"/>
                        </a:rPr>
                        <a:t>Birden çok ölüm, sürekli iş göremezlik</a:t>
                      </a:r>
                      <a:endParaRPr lang="tr-TR" sz="1800" i="1" dirty="0">
                        <a:effectLst/>
                        <a:latin typeface="Comic Sans MS"/>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644154118"/>
      </p:ext>
    </p:extLst>
  </p:cSld>
  <p:clrMapOvr>
    <a:masterClrMapping/>
  </p:clrMapOvr>
  <p:transition>
    <p:cover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RİSK</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pic>
        <p:nvPicPr>
          <p:cNvPr id="14" name="table"/>
          <p:cNvPicPr>
            <a:picLocks noGrp="1"/>
          </p:cNvPicPr>
          <p:nvPr/>
        </p:nvPicPr>
        <p:blipFill>
          <a:blip r:embed="rId3"/>
          <a:stretch>
            <a:fillRect/>
          </a:stretch>
        </p:blipFill>
        <p:spPr>
          <a:xfrm>
            <a:off x="69176" y="2594772"/>
            <a:ext cx="1554200" cy="634584"/>
          </a:xfrm>
          <a:prstGeom prst="rect">
            <a:avLst/>
          </a:prstGeom>
        </p:spPr>
      </p:pic>
      <p:pic>
        <p:nvPicPr>
          <p:cNvPr id="15" name="table"/>
          <p:cNvPicPr>
            <a:picLocks noGrp="1"/>
          </p:cNvPicPr>
          <p:nvPr/>
        </p:nvPicPr>
        <p:blipFill>
          <a:blip r:embed="rId4"/>
          <a:stretch>
            <a:fillRect/>
          </a:stretch>
        </p:blipFill>
        <p:spPr>
          <a:xfrm>
            <a:off x="1636785" y="2597949"/>
            <a:ext cx="4101410" cy="634584"/>
          </a:xfrm>
          <a:prstGeom prst="rect">
            <a:avLst/>
          </a:prstGeom>
        </p:spPr>
      </p:pic>
      <p:pic>
        <p:nvPicPr>
          <p:cNvPr id="16" name="table"/>
          <p:cNvPicPr>
            <a:picLocks noGrp="1"/>
          </p:cNvPicPr>
          <p:nvPr/>
        </p:nvPicPr>
        <p:blipFill>
          <a:blip r:embed="rId5"/>
          <a:stretch>
            <a:fillRect/>
          </a:stretch>
        </p:blipFill>
        <p:spPr>
          <a:xfrm>
            <a:off x="5756062" y="2596616"/>
            <a:ext cx="3318762" cy="634584"/>
          </a:xfrm>
          <a:prstGeom prst="rect">
            <a:avLst/>
          </a:prstGeom>
        </p:spPr>
      </p:pic>
      <p:sp>
        <p:nvSpPr>
          <p:cNvPr id="17" name="Aşağı Ok 16"/>
          <p:cNvSpPr/>
          <p:nvPr/>
        </p:nvSpPr>
        <p:spPr bwMode="auto">
          <a:xfrm>
            <a:off x="3029358" y="2273038"/>
            <a:ext cx="612475" cy="284717"/>
          </a:xfrm>
          <a:prstGeom prst="downArrow">
            <a:avLst/>
          </a:prstGeom>
          <a:solidFill>
            <a:srgbClr val="D3DFE9"/>
          </a:solidFill>
          <a:ln w="15875">
            <a:solidFill>
              <a:schemeClr val="bg1">
                <a:lumMod val="50000"/>
              </a:schemeClr>
            </a:solidFill>
            <a:prstDash val="solid"/>
            <a:round/>
          </a:ln>
        </p:spPr>
        <p:txBody>
          <a:bodyPr rtlCol="0"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endParaRPr lang="tr-TR" dirty="0">
              <a:solidFill>
                <a:srgbClr val="000000"/>
              </a:solidFill>
            </a:endParaRPr>
          </a:p>
        </p:txBody>
      </p:sp>
      <p:sp>
        <p:nvSpPr>
          <p:cNvPr id="18" name="Aşağı Ok 17"/>
          <p:cNvSpPr/>
          <p:nvPr/>
        </p:nvSpPr>
        <p:spPr bwMode="auto">
          <a:xfrm rot="10800000">
            <a:off x="7060892" y="3265136"/>
            <a:ext cx="612475" cy="284717"/>
          </a:xfrm>
          <a:prstGeom prst="downArrow">
            <a:avLst/>
          </a:prstGeom>
          <a:solidFill>
            <a:srgbClr val="D3DFE9"/>
          </a:solidFill>
          <a:ln w="15875">
            <a:solidFill>
              <a:schemeClr val="bg1">
                <a:lumMod val="50000"/>
              </a:schemeClr>
            </a:solidFill>
            <a:prstDash val="solid"/>
            <a:round/>
          </a:ln>
        </p:spPr>
        <p:txBody>
          <a:bodyPr rtlCol="0"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endParaRPr lang="tr-TR" dirty="0">
              <a:solidFill>
                <a:srgbClr val="000000"/>
              </a:solidFill>
            </a:endParaRPr>
          </a:p>
        </p:txBody>
      </p:sp>
      <p:sp>
        <p:nvSpPr>
          <p:cNvPr id="19" name="Metin kutusu 1"/>
          <p:cNvSpPr txBox="1"/>
          <p:nvPr/>
        </p:nvSpPr>
        <p:spPr>
          <a:xfrm>
            <a:off x="1623136" y="1709447"/>
            <a:ext cx="3425595" cy="523220"/>
          </a:xfrm>
          <a:prstGeom prst="rect">
            <a:avLst/>
          </a:prstGeom>
          <a:noFill/>
          <a:ln>
            <a:solidFill>
              <a:schemeClr val="bg1">
                <a:lumMod val="50000"/>
              </a:schemeClr>
            </a:solidFill>
          </a:ln>
        </p:spPr>
        <p:txBody>
          <a:bodyPr wrap="square" rtlCol="0">
            <a:spAutoFit/>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tr-TR" sz="1400" i="1" dirty="0">
                <a:latin typeface="Calibri" panose="020F0502020204030204" pitchFamily="34" charset="0"/>
                <a:cs typeface="Calibri" panose="020F0502020204030204" pitchFamily="34" charset="0"/>
              </a:rPr>
              <a:t>Risk: Kaygan yüzeyde düşerek yaralanma</a:t>
            </a:r>
          </a:p>
          <a:p>
            <a:pPr algn="ctr"/>
            <a:r>
              <a:rPr lang="tr-TR" sz="1400" i="1" dirty="0">
                <a:latin typeface="Calibri" panose="020F0502020204030204" pitchFamily="34" charset="0"/>
                <a:cs typeface="Calibri" panose="020F0502020204030204" pitchFamily="34" charset="0"/>
              </a:rPr>
              <a:t> Önlem: Kaydırmaz tabanlı ayakkabı</a:t>
            </a:r>
          </a:p>
        </p:txBody>
      </p:sp>
      <p:sp>
        <p:nvSpPr>
          <p:cNvPr id="20" name="Aşağı Ok 19"/>
          <p:cNvSpPr/>
          <p:nvPr/>
        </p:nvSpPr>
        <p:spPr bwMode="auto">
          <a:xfrm>
            <a:off x="7060892" y="2266896"/>
            <a:ext cx="612475" cy="284717"/>
          </a:xfrm>
          <a:prstGeom prst="downArrow">
            <a:avLst/>
          </a:prstGeom>
          <a:solidFill>
            <a:srgbClr val="D3DFE9"/>
          </a:solidFill>
          <a:ln w="15875">
            <a:solidFill>
              <a:schemeClr val="bg1">
                <a:lumMod val="50000"/>
              </a:schemeClr>
            </a:solidFill>
            <a:prstDash val="solid"/>
            <a:round/>
          </a:ln>
        </p:spPr>
        <p:txBody>
          <a:bodyPr rtlCol="0"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endParaRPr lang="tr-TR" dirty="0">
              <a:solidFill>
                <a:srgbClr val="000000"/>
              </a:solidFill>
            </a:endParaRPr>
          </a:p>
        </p:txBody>
      </p:sp>
      <p:sp>
        <p:nvSpPr>
          <p:cNvPr id="21" name="Metin kutusu 40"/>
          <p:cNvSpPr txBox="1"/>
          <p:nvPr/>
        </p:nvSpPr>
        <p:spPr>
          <a:xfrm>
            <a:off x="5641022" y="1708707"/>
            <a:ext cx="3425595" cy="523220"/>
          </a:xfrm>
          <a:prstGeom prst="rect">
            <a:avLst/>
          </a:prstGeom>
          <a:noFill/>
          <a:ln>
            <a:solidFill>
              <a:schemeClr val="bg1">
                <a:lumMod val="50000"/>
              </a:schemeClr>
            </a:solidFill>
          </a:ln>
        </p:spPr>
        <p:txBody>
          <a:bodyPr wrap="square" rtlCol="0">
            <a:spAutoFit/>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tr-TR" sz="1400" i="1" dirty="0">
                <a:latin typeface="Calibri" panose="020F0502020204030204" pitchFamily="34" charset="0"/>
                <a:cs typeface="Calibri" panose="020F0502020204030204" pitchFamily="34" charset="0"/>
              </a:rPr>
              <a:t>Risk: Yüksekten düşen cismin başa çarpması </a:t>
            </a:r>
          </a:p>
          <a:p>
            <a:pPr algn="ctr"/>
            <a:r>
              <a:rPr lang="tr-TR" sz="1400" i="1" dirty="0">
                <a:latin typeface="Calibri" panose="020F0502020204030204" pitchFamily="34" charset="0"/>
                <a:cs typeface="Calibri" panose="020F0502020204030204" pitchFamily="34" charset="0"/>
              </a:rPr>
              <a:t>Önlem: Baret</a:t>
            </a:r>
          </a:p>
        </p:txBody>
      </p:sp>
      <p:sp>
        <p:nvSpPr>
          <p:cNvPr id="22" name="Aşağı Ok 21"/>
          <p:cNvSpPr/>
          <p:nvPr/>
        </p:nvSpPr>
        <p:spPr bwMode="auto">
          <a:xfrm rot="10800000">
            <a:off x="3029357" y="3266416"/>
            <a:ext cx="612475" cy="284717"/>
          </a:xfrm>
          <a:prstGeom prst="downArrow">
            <a:avLst/>
          </a:prstGeom>
          <a:solidFill>
            <a:srgbClr val="D3DFE9"/>
          </a:solidFill>
          <a:ln w="15875">
            <a:solidFill>
              <a:schemeClr val="bg1">
                <a:lumMod val="50000"/>
              </a:schemeClr>
            </a:solidFill>
            <a:prstDash val="solid"/>
            <a:round/>
          </a:ln>
        </p:spPr>
        <p:txBody>
          <a:bodyPr rtlCol="0"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endParaRPr lang="tr-TR" dirty="0">
              <a:solidFill>
                <a:srgbClr val="000000"/>
              </a:solidFill>
            </a:endParaRPr>
          </a:p>
        </p:txBody>
      </p:sp>
      <p:sp>
        <p:nvSpPr>
          <p:cNvPr id="23" name="Metin kutusu 42"/>
          <p:cNvSpPr txBox="1"/>
          <p:nvPr/>
        </p:nvSpPr>
        <p:spPr>
          <a:xfrm>
            <a:off x="1936700" y="3587473"/>
            <a:ext cx="6050571" cy="307777"/>
          </a:xfrm>
          <a:prstGeom prst="rect">
            <a:avLst/>
          </a:prstGeom>
          <a:noFill/>
          <a:ln>
            <a:solidFill>
              <a:schemeClr val="bg1">
                <a:lumMod val="50000"/>
              </a:schemeClr>
            </a:solidFill>
          </a:ln>
        </p:spPr>
        <p:txBody>
          <a:bodyPr wrap="square" rtlCol="0">
            <a:spAutoFit/>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tr-TR" sz="1400" i="1" dirty="0">
                <a:latin typeface="Calibri" panose="020F0502020204030204" pitchFamily="34" charset="0"/>
                <a:cs typeface="Calibri" panose="020F0502020204030204" pitchFamily="34" charset="0"/>
              </a:rPr>
              <a:t>Risk: Elin sıcak demirle temas ederek yanması / Önlem: Sıcak işlem eldiveni</a:t>
            </a:r>
          </a:p>
        </p:txBody>
      </p:sp>
    </p:spTree>
    <p:extLst>
      <p:ext uri="{BB962C8B-B14F-4D97-AF65-F5344CB8AC3E}">
        <p14:creationId xmlns:p14="http://schemas.microsoft.com/office/powerpoint/2010/main" val="367534709"/>
      </p:ext>
    </p:extLst>
  </p:cSld>
  <p:clrMapOvr>
    <a:masterClrMapping/>
  </p:clrMapOvr>
  <p:transition>
    <p:cover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3477875"/>
          </a:xfrm>
          <a:prstGeom prst="rect">
            <a:avLst/>
          </a:prstGeom>
        </p:spPr>
        <p:txBody>
          <a:bodyPr wrap="square">
            <a:spAutoFit/>
          </a:bodyPr>
          <a:lstStyle/>
          <a:p>
            <a:pPr algn="just"/>
            <a:r>
              <a:rPr lang="tr-TR" sz="2000" i="1" dirty="0"/>
              <a:t>İş yerlerinde iş sağlığı ve güvenliği uygulamaları kapsamında işverenin yükümlülüklerinin yerine getirilmesinde yasal mevzuatın istemiş olduğu ilkeler aşağıdaki gibi göz önünde bulundurulur</a:t>
            </a:r>
            <a:r>
              <a:rPr lang="tr-TR" sz="2000" i="1" dirty="0" smtClean="0"/>
              <a:t>:</a:t>
            </a:r>
          </a:p>
          <a:p>
            <a:endParaRPr lang="tr-TR" sz="2000" i="1" dirty="0"/>
          </a:p>
          <a:p>
            <a:pPr marL="285750" indent="-285750" algn="just">
              <a:buClr>
                <a:schemeClr val="accent6">
                  <a:lumMod val="75000"/>
                </a:schemeClr>
              </a:buClr>
              <a:buSzPct val="120000"/>
              <a:buFont typeface="Wingdings" panose="05000000000000000000" pitchFamily="2" charset="2"/>
              <a:buChar char="§"/>
            </a:pPr>
            <a:r>
              <a:rPr lang="tr-TR" sz="2000" i="1" dirty="0" smtClean="0"/>
              <a:t>Risklerden </a:t>
            </a:r>
            <a:r>
              <a:rPr lang="tr-TR" sz="2000" i="1" dirty="0"/>
              <a:t>kaçınmak</a:t>
            </a:r>
          </a:p>
          <a:p>
            <a:pPr marL="285750" indent="-285750" algn="just">
              <a:buClr>
                <a:schemeClr val="accent6">
                  <a:lumMod val="75000"/>
                </a:schemeClr>
              </a:buClr>
              <a:buSzPct val="120000"/>
              <a:buFont typeface="Wingdings" panose="05000000000000000000" pitchFamily="2" charset="2"/>
              <a:buChar char="§"/>
            </a:pPr>
            <a:r>
              <a:rPr lang="tr-TR" sz="2000" i="1" dirty="0" smtClean="0"/>
              <a:t>Kaçınılması </a:t>
            </a:r>
            <a:r>
              <a:rPr lang="tr-TR" sz="2000" i="1" dirty="0"/>
              <a:t>mümkün olmayan riskleri analiz etmek </a:t>
            </a:r>
            <a:endParaRPr lang="tr-TR" sz="2000" i="1" dirty="0" smtClean="0"/>
          </a:p>
          <a:p>
            <a:pPr marL="285750" indent="-285750" algn="just">
              <a:buClr>
                <a:schemeClr val="accent6">
                  <a:lumMod val="75000"/>
                </a:schemeClr>
              </a:buClr>
              <a:buSzPct val="120000"/>
              <a:buFont typeface="Wingdings" panose="05000000000000000000" pitchFamily="2" charset="2"/>
              <a:buChar char="§"/>
            </a:pPr>
            <a:r>
              <a:rPr lang="tr-TR" sz="2000" i="1" dirty="0" smtClean="0"/>
              <a:t>Risklerle </a:t>
            </a:r>
            <a:r>
              <a:rPr lang="tr-TR" sz="2000" i="1" dirty="0"/>
              <a:t>kaynağında mücadele etmek</a:t>
            </a:r>
          </a:p>
          <a:p>
            <a:pPr marL="285750" indent="-285750" algn="just">
              <a:buClr>
                <a:schemeClr val="accent6">
                  <a:lumMod val="75000"/>
                </a:schemeClr>
              </a:buClr>
              <a:buSzPct val="120000"/>
              <a:buFont typeface="Wingdings" panose="05000000000000000000" pitchFamily="2" charset="2"/>
              <a:buChar char="§"/>
            </a:pPr>
            <a:r>
              <a:rPr lang="tr-TR" sz="2000" i="1" dirty="0" smtClean="0"/>
              <a:t>İşin </a:t>
            </a:r>
            <a:r>
              <a:rPr lang="tr-TR" sz="2000" i="1" dirty="0"/>
              <a:t>kişilere uygun hâle getirilmesi için işyerlerinin tasarımı ile iş ekipmanı, çalışma şekli ve üretim metotlarının seçiminde özen göstermek, özellikle tekdüze çalışma ve üretim temposunun sağlık ve güvenliğe olumsuz etkilerini önlemek, önlenemiyor ise en aza </a:t>
            </a:r>
            <a:r>
              <a:rPr lang="tr-TR" sz="2000" i="1" dirty="0" smtClean="0"/>
              <a:t>indirmek.</a:t>
            </a:r>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RİSKLERDEN KORUNMA İLKELERİ</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958430169"/>
      </p:ext>
    </p:extLst>
  </p:cSld>
  <p:clrMapOvr>
    <a:masterClrMapping/>
  </p:clrMapOvr>
  <p:transition>
    <p:cover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2246769"/>
          </a:xfrm>
          <a:prstGeom prst="rect">
            <a:avLst/>
          </a:prstGeom>
        </p:spPr>
        <p:txBody>
          <a:bodyPr wrap="square">
            <a:spAutoFit/>
          </a:bodyPr>
          <a:lstStyle/>
          <a:p>
            <a:pPr marL="285750" indent="-285750" algn="just">
              <a:buClr>
                <a:schemeClr val="accent6">
                  <a:lumMod val="75000"/>
                </a:schemeClr>
              </a:buClr>
              <a:buSzPct val="120000"/>
              <a:buFont typeface="Wingdings" panose="05000000000000000000" pitchFamily="2" charset="2"/>
              <a:buChar char="§"/>
            </a:pPr>
            <a:r>
              <a:rPr lang="tr-TR" sz="2000" i="1" dirty="0" smtClean="0"/>
              <a:t>Teknik </a:t>
            </a:r>
            <a:r>
              <a:rPr lang="tr-TR" sz="2000" i="1" dirty="0"/>
              <a:t>gelişmelere uyum sağlamak</a:t>
            </a:r>
          </a:p>
          <a:p>
            <a:pPr marL="285750" indent="-285750" algn="just">
              <a:buClr>
                <a:schemeClr val="accent6">
                  <a:lumMod val="75000"/>
                </a:schemeClr>
              </a:buClr>
              <a:buSzPct val="120000"/>
              <a:buFont typeface="Wingdings" panose="05000000000000000000" pitchFamily="2" charset="2"/>
              <a:buChar char="§"/>
            </a:pPr>
            <a:r>
              <a:rPr lang="tr-TR" sz="2000" i="1" dirty="0" smtClean="0"/>
              <a:t>Tehlikeli </a:t>
            </a:r>
            <a:r>
              <a:rPr lang="tr-TR" sz="2000" i="1" dirty="0"/>
              <a:t>olanı, tehlikesiz veya daha az tehlikeli olanla değiştirmek</a:t>
            </a:r>
          </a:p>
          <a:p>
            <a:pPr marL="285750" indent="-285750" algn="just">
              <a:buClr>
                <a:schemeClr val="accent6">
                  <a:lumMod val="75000"/>
                </a:schemeClr>
              </a:buClr>
              <a:buSzPct val="120000"/>
              <a:buFont typeface="Wingdings" panose="05000000000000000000" pitchFamily="2" charset="2"/>
              <a:buChar char="§"/>
            </a:pPr>
            <a:r>
              <a:rPr lang="tr-TR" sz="2000" i="1" dirty="0" smtClean="0"/>
              <a:t>Teknoloji</a:t>
            </a:r>
            <a:r>
              <a:rPr lang="tr-TR" sz="2000" i="1" dirty="0"/>
              <a:t>, iş organizasyonu, çalışma şartları, sosyal ilişkiler ve çalışma </a:t>
            </a:r>
            <a:r>
              <a:rPr lang="tr-TR" sz="2000" i="1" dirty="0" smtClean="0"/>
              <a:t>ortamı ile </a:t>
            </a:r>
            <a:r>
              <a:rPr lang="tr-TR" sz="2000" i="1" dirty="0"/>
              <a:t>ilgili faktörlerin etkilerini kapsayan tutarlı ve genel bir önleme </a:t>
            </a:r>
            <a:r>
              <a:rPr lang="tr-TR" sz="2000" i="1" dirty="0" smtClean="0"/>
              <a:t>politikası geliştirmek</a:t>
            </a:r>
            <a:endParaRPr lang="tr-TR" sz="2000" i="1" dirty="0"/>
          </a:p>
          <a:p>
            <a:pPr marL="285750" indent="-285750" algn="just">
              <a:buClr>
                <a:schemeClr val="accent6">
                  <a:lumMod val="75000"/>
                </a:schemeClr>
              </a:buClr>
              <a:buSzPct val="120000"/>
              <a:buFont typeface="Wingdings" panose="05000000000000000000" pitchFamily="2" charset="2"/>
              <a:buChar char="§"/>
            </a:pPr>
            <a:r>
              <a:rPr lang="tr-TR" sz="2000" i="1" dirty="0" smtClean="0"/>
              <a:t>Toplu </a:t>
            </a:r>
            <a:r>
              <a:rPr lang="tr-TR" sz="2000" i="1" dirty="0"/>
              <a:t>korunma tedbirlerine, kişisel korunma tedbirlerine göre öncelik vermek</a:t>
            </a:r>
          </a:p>
          <a:p>
            <a:pPr marL="285750" indent="-285750" algn="just">
              <a:buClr>
                <a:schemeClr val="accent6">
                  <a:lumMod val="75000"/>
                </a:schemeClr>
              </a:buClr>
              <a:buSzPct val="120000"/>
              <a:buFont typeface="Wingdings" panose="05000000000000000000" pitchFamily="2" charset="2"/>
              <a:buChar char="§"/>
            </a:pPr>
            <a:r>
              <a:rPr lang="tr-TR" sz="2000" i="1" dirty="0" smtClean="0"/>
              <a:t>Çalışanlara </a:t>
            </a:r>
            <a:r>
              <a:rPr lang="tr-TR" sz="2000" i="1" dirty="0"/>
              <a:t>uygun talimatlar </a:t>
            </a:r>
            <a:r>
              <a:rPr lang="tr-TR" sz="2000" i="1" dirty="0" smtClean="0"/>
              <a:t>vermek</a:t>
            </a:r>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RİSKLERDEN KORUNMA İLKELERİ</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237002884"/>
      </p:ext>
    </p:extLst>
  </p:cSld>
  <p:clrMapOvr>
    <a:masterClrMapping/>
  </p:clrMapOvr>
  <p:transition>
    <p:cover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Dikdörtgen 2"/>
          <p:cNvSpPr/>
          <p:nvPr/>
        </p:nvSpPr>
        <p:spPr>
          <a:xfrm>
            <a:off x="305420" y="1432184"/>
            <a:ext cx="8721014" cy="3477875"/>
          </a:xfrm>
          <a:prstGeom prst="rect">
            <a:avLst/>
          </a:prstGeom>
        </p:spPr>
        <p:txBody>
          <a:bodyPr wrap="square">
            <a:spAutoFit/>
          </a:bodyPr>
          <a:lstStyle/>
          <a:p>
            <a:pPr algn="just"/>
            <a:r>
              <a:rPr lang="tr-TR" sz="2000" i="1" dirty="0"/>
              <a:t>Risk değerlendirme sürecine başlamadan önce, işin yapılış sırasını veren süreç iş akış şemasının oluşturulması gerekmektedir. Tehlike ve riskleri de iş akışlarına bağlı olarak tespit edebiliriz. Tehlike ve risklerin oluşturulması, iki şekilde tespit edilebilir. Birincisi, iş akışındaki her bir faaliyeti adım adım sorgulayarak, ikincisi ise iş akışını çıkardıktan sonra genel olarak işin yapılış amacını etkileyecek tüm unsurları ortaya koyarak. Her bir faaliyetin olumsuzu düşünüldüğünde bir risk olarak karşımıza çıkmaktadır.</a:t>
            </a:r>
          </a:p>
          <a:p>
            <a:pPr algn="just"/>
            <a:endParaRPr lang="tr-TR" sz="2000" i="1" dirty="0" smtClean="0"/>
          </a:p>
          <a:p>
            <a:pPr algn="just"/>
            <a:r>
              <a:rPr lang="tr-TR" sz="2000" i="1" dirty="0" smtClean="0"/>
              <a:t>Aşağıda </a:t>
            </a:r>
            <a:r>
              <a:rPr lang="tr-TR" sz="2000" i="1" dirty="0"/>
              <a:t>verilen örnekte bir bay kuaföründe karşı karşıya kalınabilecek tehlike ve riskler ortaya konmaktadır. Örnek olarak aldığımız “saç kesim prosesini” incelediğimizde, iş akışının aşağıdaki gibi olduğu söylenebilir</a:t>
            </a:r>
            <a:r>
              <a:rPr lang="tr-TR" sz="2000" i="1" dirty="0" smtClean="0"/>
              <a:t>:</a:t>
            </a:r>
          </a:p>
        </p:txBody>
      </p:sp>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ÖRNEK UYGULAMA</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888022424"/>
      </p:ext>
    </p:extLst>
  </p:cSld>
  <p:clrMapOvr>
    <a:masterClrMapping/>
  </p:clrMapOvr>
  <p:transition>
    <p:cover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ÖRNEK UYGULAMA</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pic>
        <p:nvPicPr>
          <p:cNvPr id="55" name="object 8"/>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saturation sat="400000"/>
                    </a14:imgEffect>
                    <a14:imgEffect>
                      <a14:brightnessContrast bright="20000" contrast="-20000"/>
                    </a14:imgEffect>
                  </a14:imgLayer>
                </a14:imgProps>
              </a:ext>
            </a:extLst>
          </a:blip>
          <a:srcRect l="5559" t="1945" r="1173" b="4003"/>
          <a:stretch/>
        </p:blipFill>
        <p:spPr>
          <a:xfrm>
            <a:off x="2508069" y="1214846"/>
            <a:ext cx="4532812" cy="4232365"/>
          </a:xfrm>
          <a:prstGeom prst="rect">
            <a:avLst/>
          </a:prstGeom>
          <a:ln>
            <a:noFill/>
          </a:ln>
        </p:spPr>
      </p:pic>
      <p:sp>
        <p:nvSpPr>
          <p:cNvPr id="57"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1"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5"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581940121"/>
      </p:ext>
    </p:extLst>
  </p:cSld>
  <p:clrMapOvr>
    <a:masterClrMapping/>
  </p:clrMapOvr>
  <p:transition>
    <p:cover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ÖRNEK UYGULAMA</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graphicFrame>
        <p:nvGraphicFramePr>
          <p:cNvPr id="2" name="Tablo 1"/>
          <p:cNvGraphicFramePr>
            <a:graphicFrameLocks noGrp="1"/>
          </p:cNvGraphicFramePr>
          <p:nvPr>
            <p:extLst>
              <p:ext uri="{D42A27DB-BD31-4B8C-83A1-F6EECF244321}">
                <p14:modId xmlns:p14="http://schemas.microsoft.com/office/powerpoint/2010/main" val="613622713"/>
              </p:ext>
            </p:extLst>
          </p:nvPr>
        </p:nvGraphicFramePr>
        <p:xfrm>
          <a:off x="294163" y="1715112"/>
          <a:ext cx="8540554" cy="2763520"/>
        </p:xfrm>
        <a:graphic>
          <a:graphicData uri="http://schemas.openxmlformats.org/drawingml/2006/table">
            <a:tbl>
              <a:tblPr firstRow="1" bandRow="1">
                <a:tableStyleId>{5C22544A-7EE6-4342-B048-85BDC9FD1C3A}</a:tableStyleId>
              </a:tblPr>
              <a:tblGrid>
                <a:gridCol w="1273380">
                  <a:extLst>
                    <a:ext uri="{9D8B030D-6E8A-4147-A177-3AD203B41FA5}">
                      <a16:colId xmlns:a16="http://schemas.microsoft.com/office/drawing/2014/main" val="3133049792"/>
                    </a:ext>
                  </a:extLst>
                </a:gridCol>
                <a:gridCol w="4075611">
                  <a:extLst>
                    <a:ext uri="{9D8B030D-6E8A-4147-A177-3AD203B41FA5}">
                      <a16:colId xmlns:a16="http://schemas.microsoft.com/office/drawing/2014/main" val="1002941923"/>
                    </a:ext>
                  </a:extLst>
                </a:gridCol>
                <a:gridCol w="3191563">
                  <a:extLst>
                    <a:ext uri="{9D8B030D-6E8A-4147-A177-3AD203B41FA5}">
                      <a16:colId xmlns:a16="http://schemas.microsoft.com/office/drawing/2014/main" val="1062831850"/>
                    </a:ext>
                  </a:extLst>
                </a:gridCol>
              </a:tblGrid>
              <a:tr h="370840">
                <a:tc>
                  <a:txBody>
                    <a:bodyPr/>
                    <a:lstStyle/>
                    <a:p>
                      <a:r>
                        <a:rPr lang="tr-TR" sz="1800" i="1" dirty="0" smtClean="0">
                          <a:solidFill>
                            <a:schemeClr val="tx1"/>
                          </a:solidFill>
                          <a:latin typeface="+mn-lt"/>
                        </a:rPr>
                        <a:t>Akış Sırası</a:t>
                      </a:r>
                      <a:endParaRPr lang="tr-TR" sz="18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tr-TR" sz="1800" i="1" dirty="0" smtClean="0">
                          <a:solidFill>
                            <a:schemeClr val="tx1"/>
                          </a:solidFill>
                          <a:latin typeface="+mn-lt"/>
                        </a:rPr>
                        <a:t>Tehlike</a:t>
                      </a:r>
                      <a:endParaRPr lang="tr-TR" sz="18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800" i="1" dirty="0" smtClean="0">
                          <a:solidFill>
                            <a:schemeClr val="tx1"/>
                          </a:solidFill>
                          <a:latin typeface="+mn-lt"/>
                        </a:rPr>
                        <a:t>Risk</a:t>
                      </a:r>
                      <a:endParaRPr lang="tr-TR" sz="18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415190"/>
                  </a:ext>
                </a:extLst>
              </a:tr>
              <a:tr h="370840">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b="0" i="1" dirty="0" smtClean="0">
                          <a:solidFill>
                            <a:schemeClr val="tx1"/>
                          </a:solidFill>
                          <a:latin typeface="+mn-lt"/>
                          <a:cs typeface="Arial Narrow"/>
                        </a:rPr>
                        <a:t>Saçın</a:t>
                      </a:r>
                      <a:r>
                        <a:rPr lang="tr-TR" sz="1800" b="0" i="1" spc="-50" dirty="0" smtClean="0">
                          <a:solidFill>
                            <a:schemeClr val="tx1"/>
                          </a:solidFill>
                          <a:latin typeface="+mn-lt"/>
                          <a:cs typeface="Arial Narrow"/>
                        </a:rPr>
                        <a:t> </a:t>
                      </a:r>
                      <a:r>
                        <a:rPr lang="tr-TR" sz="1800" b="0" i="1" spc="-10" dirty="0" smtClean="0">
                          <a:solidFill>
                            <a:schemeClr val="tx1"/>
                          </a:solidFill>
                          <a:latin typeface="+mn-lt"/>
                          <a:cs typeface="Arial Narrow"/>
                        </a:rPr>
                        <a:t>yıkanması</a:t>
                      </a:r>
                      <a:endParaRPr lang="tr-TR" sz="1800" b="0" i="1" dirty="0" smtClean="0">
                        <a:solidFill>
                          <a:schemeClr val="tx1"/>
                        </a:solidFill>
                        <a:latin typeface="+mn-lt"/>
                        <a:cs typeface="Arial Narrow"/>
                      </a:endParaRPr>
                    </a:p>
                    <a:p>
                      <a:endParaRPr lang="tr-TR" sz="1800" b="0" i="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spc="-10" dirty="0" smtClean="0">
                          <a:solidFill>
                            <a:schemeClr val="tx1"/>
                          </a:solidFill>
                          <a:latin typeface="+mn-lt"/>
                          <a:cs typeface="Calibri"/>
                        </a:rPr>
                        <a:t>a1.Faturanın</a:t>
                      </a:r>
                      <a:r>
                        <a:rPr lang="tr-TR" sz="1800" i="1" spc="50" dirty="0" smtClean="0">
                          <a:solidFill>
                            <a:schemeClr val="tx1"/>
                          </a:solidFill>
                          <a:latin typeface="+mn-lt"/>
                          <a:cs typeface="Calibri"/>
                        </a:rPr>
                        <a:t> </a:t>
                      </a:r>
                      <a:r>
                        <a:rPr lang="tr-TR" sz="1800" i="1" spc="-10" dirty="0" smtClean="0">
                          <a:solidFill>
                            <a:schemeClr val="tx1"/>
                          </a:solidFill>
                          <a:latin typeface="+mn-lt"/>
                          <a:cs typeface="Calibri"/>
                        </a:rPr>
                        <a:t>ödenmemesi</a:t>
                      </a:r>
                      <a:endParaRPr lang="tr-TR" sz="1800" i="1" dirty="0" smtClean="0">
                        <a:solidFill>
                          <a:schemeClr val="tx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dirty="0" smtClean="0">
                          <a:solidFill>
                            <a:schemeClr val="tx1"/>
                          </a:solidFill>
                          <a:latin typeface="+mn-lt"/>
                          <a:cs typeface="Calibri"/>
                        </a:rPr>
                        <a:t>a.</a:t>
                      </a:r>
                      <a:r>
                        <a:rPr lang="tr-TR" sz="1800" i="1" spc="-35" dirty="0" smtClean="0">
                          <a:solidFill>
                            <a:schemeClr val="tx1"/>
                          </a:solidFill>
                          <a:latin typeface="+mn-lt"/>
                          <a:cs typeface="Calibri"/>
                        </a:rPr>
                        <a:t> </a:t>
                      </a:r>
                      <a:r>
                        <a:rPr lang="tr-TR" sz="1800" i="1" dirty="0" smtClean="0">
                          <a:solidFill>
                            <a:schemeClr val="tx1"/>
                          </a:solidFill>
                          <a:latin typeface="+mn-lt"/>
                          <a:cs typeface="Calibri"/>
                        </a:rPr>
                        <a:t>Suyun</a:t>
                      </a:r>
                      <a:r>
                        <a:rPr lang="tr-TR" sz="1800" i="1" spc="-15" dirty="0" smtClean="0">
                          <a:solidFill>
                            <a:schemeClr val="tx1"/>
                          </a:solidFill>
                          <a:latin typeface="+mn-lt"/>
                          <a:cs typeface="Calibri"/>
                        </a:rPr>
                        <a:t> </a:t>
                      </a:r>
                      <a:r>
                        <a:rPr lang="tr-TR" sz="1800" i="1" dirty="0" smtClean="0">
                          <a:solidFill>
                            <a:schemeClr val="tx1"/>
                          </a:solidFill>
                          <a:latin typeface="+mn-lt"/>
                          <a:cs typeface="Calibri"/>
                        </a:rPr>
                        <a:t>olmaması/</a:t>
                      </a:r>
                      <a:r>
                        <a:rPr lang="tr-TR" sz="1800" i="1" spc="-20" dirty="0" smtClean="0">
                          <a:solidFill>
                            <a:schemeClr val="tx1"/>
                          </a:solidFill>
                          <a:latin typeface="+mn-lt"/>
                          <a:cs typeface="Calibri"/>
                        </a:rPr>
                        <a:t> </a:t>
                      </a:r>
                      <a:r>
                        <a:rPr lang="tr-TR" sz="1800" i="1" spc="-10" dirty="0" smtClean="0">
                          <a:solidFill>
                            <a:schemeClr val="tx1"/>
                          </a:solidFill>
                          <a:latin typeface="+mn-lt"/>
                          <a:cs typeface="Calibri"/>
                        </a:rPr>
                        <a:t>Memnuniyetsizlik</a:t>
                      </a:r>
                      <a:endParaRPr lang="tr-TR" sz="1800" i="1" dirty="0" smtClean="0">
                        <a:solidFill>
                          <a:schemeClr val="tx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9468605"/>
                  </a:ext>
                </a:extLst>
              </a:tr>
              <a:tr h="370840">
                <a:tc v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spc="-20" dirty="0" smtClean="0">
                          <a:solidFill>
                            <a:schemeClr val="tx1"/>
                          </a:solidFill>
                          <a:latin typeface="+mn-lt"/>
                          <a:cs typeface="Calibri"/>
                        </a:rPr>
                        <a:t>a2.Tesisat</a:t>
                      </a:r>
                      <a:r>
                        <a:rPr lang="tr-TR" sz="1800" i="1" spc="10" dirty="0" smtClean="0">
                          <a:solidFill>
                            <a:schemeClr val="tx1"/>
                          </a:solidFill>
                          <a:latin typeface="+mn-lt"/>
                          <a:cs typeface="Calibri"/>
                        </a:rPr>
                        <a:t> </a:t>
                      </a:r>
                      <a:r>
                        <a:rPr lang="tr-TR" sz="1800" i="1" dirty="0" smtClean="0">
                          <a:solidFill>
                            <a:schemeClr val="tx1"/>
                          </a:solidFill>
                          <a:latin typeface="+mn-lt"/>
                          <a:cs typeface="Calibri"/>
                        </a:rPr>
                        <a:t>ile</a:t>
                      </a:r>
                      <a:r>
                        <a:rPr lang="tr-TR" sz="1800" i="1" spc="20" dirty="0" smtClean="0">
                          <a:solidFill>
                            <a:schemeClr val="tx1"/>
                          </a:solidFill>
                          <a:latin typeface="+mn-lt"/>
                          <a:cs typeface="Calibri"/>
                        </a:rPr>
                        <a:t> </a:t>
                      </a:r>
                      <a:r>
                        <a:rPr lang="tr-TR" sz="1800" i="1" dirty="0" smtClean="0">
                          <a:solidFill>
                            <a:schemeClr val="tx1"/>
                          </a:solidFill>
                          <a:latin typeface="+mn-lt"/>
                          <a:cs typeface="Calibri"/>
                        </a:rPr>
                        <a:t>ilgili</a:t>
                      </a:r>
                      <a:r>
                        <a:rPr lang="tr-TR" sz="1800" i="1" spc="20" dirty="0" smtClean="0">
                          <a:solidFill>
                            <a:schemeClr val="tx1"/>
                          </a:solidFill>
                          <a:latin typeface="+mn-lt"/>
                          <a:cs typeface="Calibri"/>
                        </a:rPr>
                        <a:t> </a:t>
                      </a:r>
                      <a:r>
                        <a:rPr lang="tr-TR" sz="1800" i="1" spc="-10" dirty="0" smtClean="0">
                          <a:solidFill>
                            <a:schemeClr val="tx1"/>
                          </a:solidFill>
                          <a:latin typeface="+mn-lt"/>
                          <a:cs typeface="Calibri"/>
                        </a:rPr>
                        <a:t>problemler</a:t>
                      </a:r>
                      <a:endParaRPr lang="tr-TR" sz="1800" i="1" dirty="0" smtClean="0">
                        <a:solidFill>
                          <a:schemeClr val="tx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6026095"/>
                  </a:ext>
                </a:extLst>
              </a:tr>
              <a:tr h="370840">
                <a:tc v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dirty="0" smtClean="0">
                          <a:solidFill>
                            <a:schemeClr val="tx1"/>
                          </a:solidFill>
                          <a:latin typeface="+mn-lt"/>
                          <a:cs typeface="Calibri"/>
                        </a:rPr>
                        <a:t>b1.Su</a:t>
                      </a:r>
                      <a:r>
                        <a:rPr lang="tr-TR" sz="1800" i="1" spc="-10" dirty="0" smtClean="0">
                          <a:solidFill>
                            <a:schemeClr val="tx1"/>
                          </a:solidFill>
                          <a:latin typeface="+mn-lt"/>
                          <a:cs typeface="Calibri"/>
                        </a:rPr>
                        <a:t> ayarının</a:t>
                      </a:r>
                      <a:r>
                        <a:rPr lang="tr-TR" sz="1800" i="1" spc="25" dirty="0" smtClean="0">
                          <a:solidFill>
                            <a:schemeClr val="tx1"/>
                          </a:solidFill>
                          <a:latin typeface="+mn-lt"/>
                          <a:cs typeface="Calibri"/>
                        </a:rPr>
                        <a:t> </a:t>
                      </a:r>
                      <a:r>
                        <a:rPr lang="tr-TR" sz="1800" i="1" spc="-10" dirty="0" smtClean="0">
                          <a:solidFill>
                            <a:schemeClr val="tx1"/>
                          </a:solidFill>
                          <a:latin typeface="+mn-lt"/>
                          <a:cs typeface="Calibri"/>
                        </a:rPr>
                        <a:t>dikkatli</a:t>
                      </a:r>
                      <a:r>
                        <a:rPr lang="tr-TR" sz="1800" i="1" spc="40" dirty="0" smtClean="0">
                          <a:solidFill>
                            <a:schemeClr val="tx1"/>
                          </a:solidFill>
                          <a:latin typeface="+mn-lt"/>
                          <a:cs typeface="Calibri"/>
                        </a:rPr>
                        <a:t> </a:t>
                      </a:r>
                      <a:r>
                        <a:rPr lang="tr-TR" sz="1800" i="1" spc="-10" dirty="0" smtClean="0">
                          <a:solidFill>
                            <a:schemeClr val="tx1"/>
                          </a:solidFill>
                          <a:latin typeface="+mn-lt"/>
                          <a:cs typeface="Calibri"/>
                        </a:rPr>
                        <a:t>yapılmaması</a:t>
                      </a:r>
                      <a:endParaRPr lang="tr-TR" sz="1800" i="1" dirty="0" smtClean="0">
                        <a:solidFill>
                          <a:schemeClr val="tx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dirty="0" smtClean="0">
                          <a:solidFill>
                            <a:schemeClr val="tx1"/>
                          </a:solidFill>
                          <a:latin typeface="+mn-lt"/>
                          <a:cs typeface="Calibri"/>
                        </a:rPr>
                        <a:t>b.</a:t>
                      </a:r>
                      <a:r>
                        <a:rPr lang="tr-TR" sz="1800" i="1" spc="-25" dirty="0" smtClean="0">
                          <a:solidFill>
                            <a:schemeClr val="tx1"/>
                          </a:solidFill>
                          <a:latin typeface="+mn-lt"/>
                          <a:cs typeface="Calibri"/>
                        </a:rPr>
                        <a:t> </a:t>
                      </a:r>
                      <a:r>
                        <a:rPr lang="tr-TR" sz="1800" i="1" dirty="0" smtClean="0">
                          <a:solidFill>
                            <a:schemeClr val="tx1"/>
                          </a:solidFill>
                          <a:latin typeface="+mn-lt"/>
                          <a:cs typeface="Calibri"/>
                        </a:rPr>
                        <a:t>Suyun sıcak</a:t>
                      </a:r>
                      <a:r>
                        <a:rPr lang="tr-TR" sz="1800" i="1" spc="-35" dirty="0" smtClean="0">
                          <a:solidFill>
                            <a:schemeClr val="tx1"/>
                          </a:solidFill>
                          <a:latin typeface="+mn-lt"/>
                          <a:cs typeface="Calibri"/>
                        </a:rPr>
                        <a:t> </a:t>
                      </a:r>
                      <a:r>
                        <a:rPr lang="tr-TR" sz="1800" i="1" spc="-10" dirty="0" smtClean="0">
                          <a:solidFill>
                            <a:schemeClr val="tx1"/>
                          </a:solidFill>
                          <a:latin typeface="+mn-lt"/>
                          <a:cs typeface="Calibri"/>
                        </a:rPr>
                        <a:t>olması/Yanma</a:t>
                      </a:r>
                      <a:endParaRPr lang="tr-TR" sz="1800" i="1" dirty="0" smtClean="0">
                        <a:solidFill>
                          <a:schemeClr val="tx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7759703"/>
                  </a:ext>
                </a:extLst>
              </a:tr>
              <a:tr h="370840">
                <a:tc v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spc="-10" dirty="0" smtClean="0">
                          <a:solidFill>
                            <a:schemeClr val="tx1"/>
                          </a:solidFill>
                          <a:latin typeface="+mn-lt"/>
                          <a:cs typeface="Arial Narrow"/>
                        </a:rPr>
                        <a:t>c1.Şampuan</a:t>
                      </a:r>
                      <a:r>
                        <a:rPr lang="tr-TR" sz="1800" i="1" spc="-30" dirty="0" smtClean="0">
                          <a:solidFill>
                            <a:schemeClr val="tx1"/>
                          </a:solidFill>
                          <a:latin typeface="+mn-lt"/>
                          <a:cs typeface="Arial Narrow"/>
                        </a:rPr>
                        <a:t> </a:t>
                      </a:r>
                      <a:r>
                        <a:rPr lang="tr-TR" sz="1800" i="1" dirty="0" smtClean="0">
                          <a:solidFill>
                            <a:schemeClr val="tx1"/>
                          </a:solidFill>
                          <a:latin typeface="+mn-lt"/>
                          <a:cs typeface="Arial Narrow"/>
                        </a:rPr>
                        <a:t>ya</a:t>
                      </a:r>
                      <a:r>
                        <a:rPr lang="tr-TR" sz="1800" i="1" spc="25" dirty="0" smtClean="0">
                          <a:solidFill>
                            <a:schemeClr val="tx1"/>
                          </a:solidFill>
                          <a:latin typeface="+mn-lt"/>
                          <a:cs typeface="Arial Narrow"/>
                        </a:rPr>
                        <a:t> </a:t>
                      </a:r>
                      <a:r>
                        <a:rPr lang="tr-TR" sz="1800" i="1" dirty="0" smtClean="0">
                          <a:solidFill>
                            <a:schemeClr val="tx1"/>
                          </a:solidFill>
                          <a:latin typeface="+mn-lt"/>
                          <a:cs typeface="Arial Narrow"/>
                        </a:rPr>
                        <a:t>da</a:t>
                      </a:r>
                      <a:r>
                        <a:rPr lang="tr-TR" sz="1800" i="1" spc="-5" dirty="0" smtClean="0">
                          <a:solidFill>
                            <a:schemeClr val="tx1"/>
                          </a:solidFill>
                          <a:latin typeface="+mn-lt"/>
                          <a:cs typeface="Arial Narrow"/>
                        </a:rPr>
                        <a:t> </a:t>
                      </a:r>
                      <a:r>
                        <a:rPr lang="tr-TR" sz="1800" i="1" dirty="0" smtClean="0">
                          <a:solidFill>
                            <a:schemeClr val="tx1"/>
                          </a:solidFill>
                          <a:latin typeface="+mn-lt"/>
                          <a:cs typeface="Arial Narrow"/>
                        </a:rPr>
                        <a:t>saç</a:t>
                      </a:r>
                      <a:r>
                        <a:rPr lang="tr-TR" sz="1800" i="1" spc="25" dirty="0" smtClean="0">
                          <a:solidFill>
                            <a:schemeClr val="tx1"/>
                          </a:solidFill>
                          <a:latin typeface="+mn-lt"/>
                          <a:cs typeface="Arial Narrow"/>
                        </a:rPr>
                        <a:t> </a:t>
                      </a:r>
                      <a:r>
                        <a:rPr lang="tr-TR" sz="1800" i="1" spc="-10" dirty="0" smtClean="0">
                          <a:solidFill>
                            <a:schemeClr val="tx1"/>
                          </a:solidFill>
                          <a:latin typeface="+mn-lt"/>
                          <a:cs typeface="Arial Narrow"/>
                        </a:rPr>
                        <a:t>kreminin</a:t>
                      </a:r>
                      <a:r>
                        <a:rPr lang="tr-TR" sz="1800" i="1" dirty="0" smtClean="0">
                          <a:solidFill>
                            <a:schemeClr val="tx1"/>
                          </a:solidFill>
                          <a:latin typeface="+mn-lt"/>
                          <a:cs typeface="Arial Narrow"/>
                        </a:rPr>
                        <a:t> </a:t>
                      </a:r>
                      <a:r>
                        <a:rPr lang="tr-TR" sz="1800" i="1" spc="-10" dirty="0" smtClean="0">
                          <a:solidFill>
                            <a:schemeClr val="tx1"/>
                          </a:solidFill>
                          <a:latin typeface="+mn-lt"/>
                          <a:cs typeface="Arial Narrow"/>
                        </a:rPr>
                        <a:t>tarihinin</a:t>
                      </a:r>
                      <a:r>
                        <a:rPr lang="tr-TR" sz="1800" i="1" spc="0" baseline="0" dirty="0" smtClean="0">
                          <a:solidFill>
                            <a:schemeClr val="tx1"/>
                          </a:solidFill>
                          <a:latin typeface="+mn-lt"/>
                          <a:cs typeface="Arial Narrow"/>
                        </a:rPr>
                        <a:t> </a:t>
                      </a:r>
                      <a:r>
                        <a:rPr lang="tr-TR" sz="1800" i="1" dirty="0" smtClean="0">
                          <a:solidFill>
                            <a:schemeClr val="tx1"/>
                          </a:solidFill>
                          <a:latin typeface="+mn-lt"/>
                          <a:cs typeface="Arial Narrow"/>
                        </a:rPr>
                        <a:t>geçmiş</a:t>
                      </a:r>
                      <a:r>
                        <a:rPr lang="tr-TR" sz="1800" i="1" spc="-40" dirty="0" smtClean="0">
                          <a:solidFill>
                            <a:schemeClr val="tx1"/>
                          </a:solidFill>
                          <a:latin typeface="+mn-lt"/>
                          <a:cs typeface="Arial Narrow"/>
                        </a:rPr>
                        <a:t> </a:t>
                      </a:r>
                      <a:r>
                        <a:rPr lang="tr-TR" sz="1800" i="1" spc="-10" dirty="0" smtClean="0">
                          <a:solidFill>
                            <a:schemeClr val="tx1"/>
                          </a:solidFill>
                          <a:latin typeface="+mn-lt"/>
                          <a:cs typeface="Arial Narrow"/>
                        </a:rPr>
                        <a:t>olması</a:t>
                      </a:r>
                      <a:endParaRPr lang="tr-TR" sz="1800" i="1" dirty="0"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dirty="0" smtClean="0">
                          <a:solidFill>
                            <a:schemeClr val="tx1"/>
                          </a:solidFill>
                          <a:latin typeface="+mn-lt"/>
                          <a:cs typeface="Arial Narrow"/>
                        </a:rPr>
                        <a:t>c.</a:t>
                      </a:r>
                      <a:r>
                        <a:rPr lang="tr-TR" sz="1800" i="1" spc="10" dirty="0" smtClean="0">
                          <a:solidFill>
                            <a:schemeClr val="tx1"/>
                          </a:solidFill>
                          <a:latin typeface="+mn-lt"/>
                          <a:cs typeface="Arial Narrow"/>
                        </a:rPr>
                        <a:t> </a:t>
                      </a:r>
                      <a:r>
                        <a:rPr lang="tr-TR" sz="1800" i="1" spc="-10" dirty="0" smtClean="0">
                          <a:solidFill>
                            <a:schemeClr val="tx1"/>
                          </a:solidFill>
                          <a:latin typeface="+mn-lt"/>
                          <a:cs typeface="Arial Narrow"/>
                        </a:rPr>
                        <a:t>Kullanılan</a:t>
                      </a:r>
                      <a:r>
                        <a:rPr lang="tr-TR" sz="1800" i="1" spc="-35" dirty="0" smtClean="0">
                          <a:solidFill>
                            <a:schemeClr val="tx1"/>
                          </a:solidFill>
                          <a:latin typeface="+mn-lt"/>
                          <a:cs typeface="Arial Narrow"/>
                        </a:rPr>
                        <a:t> </a:t>
                      </a:r>
                      <a:r>
                        <a:rPr lang="tr-TR" sz="1800" i="1" dirty="0" smtClean="0">
                          <a:solidFill>
                            <a:schemeClr val="tx1"/>
                          </a:solidFill>
                          <a:latin typeface="+mn-lt"/>
                          <a:cs typeface="Arial Narrow"/>
                        </a:rPr>
                        <a:t>şampuan</a:t>
                      </a:r>
                      <a:r>
                        <a:rPr lang="tr-TR" sz="1800" i="1" spc="5" dirty="0" smtClean="0">
                          <a:solidFill>
                            <a:schemeClr val="tx1"/>
                          </a:solidFill>
                          <a:latin typeface="+mn-lt"/>
                          <a:cs typeface="Arial Narrow"/>
                        </a:rPr>
                        <a:t> </a:t>
                      </a:r>
                      <a:r>
                        <a:rPr lang="tr-TR" sz="1800" i="1" dirty="0" smtClean="0">
                          <a:solidFill>
                            <a:schemeClr val="tx1"/>
                          </a:solidFill>
                          <a:latin typeface="+mn-lt"/>
                          <a:cs typeface="Arial Narrow"/>
                        </a:rPr>
                        <a:t>ve</a:t>
                      </a:r>
                      <a:r>
                        <a:rPr lang="tr-TR" sz="1800" i="1" spc="-20" dirty="0" smtClean="0">
                          <a:solidFill>
                            <a:schemeClr val="tx1"/>
                          </a:solidFill>
                          <a:latin typeface="+mn-lt"/>
                          <a:cs typeface="Arial Narrow"/>
                        </a:rPr>
                        <a:t> </a:t>
                      </a:r>
                      <a:r>
                        <a:rPr lang="tr-TR" sz="1800" i="1" dirty="0" smtClean="0">
                          <a:solidFill>
                            <a:schemeClr val="tx1"/>
                          </a:solidFill>
                          <a:latin typeface="+mn-lt"/>
                          <a:cs typeface="Arial Narrow"/>
                        </a:rPr>
                        <a:t>saç</a:t>
                      </a:r>
                      <a:r>
                        <a:rPr lang="tr-TR" sz="1800" i="1" spc="15" dirty="0" smtClean="0">
                          <a:solidFill>
                            <a:schemeClr val="tx1"/>
                          </a:solidFill>
                          <a:latin typeface="+mn-lt"/>
                          <a:cs typeface="Arial Narrow"/>
                        </a:rPr>
                        <a:t> </a:t>
                      </a:r>
                      <a:r>
                        <a:rPr lang="tr-TR" sz="1800" i="1" spc="-10" dirty="0" smtClean="0">
                          <a:solidFill>
                            <a:schemeClr val="tx1"/>
                          </a:solidFill>
                          <a:latin typeface="+mn-lt"/>
                          <a:cs typeface="Arial Narrow"/>
                        </a:rPr>
                        <a:t>kreminin </a:t>
                      </a:r>
                      <a:r>
                        <a:rPr lang="tr-TR" sz="1800" i="1" spc="-20" dirty="0" smtClean="0">
                          <a:solidFill>
                            <a:schemeClr val="tx1"/>
                          </a:solidFill>
                          <a:latin typeface="+mn-lt"/>
                          <a:cs typeface="Arial Narrow"/>
                        </a:rPr>
                        <a:t>kişi</a:t>
                      </a:r>
                      <a:r>
                        <a:rPr lang="tr-TR" sz="1800" i="1" spc="500" dirty="0" smtClean="0">
                          <a:solidFill>
                            <a:schemeClr val="tx1"/>
                          </a:solidFill>
                          <a:latin typeface="+mn-lt"/>
                          <a:cs typeface="Arial Narrow"/>
                        </a:rPr>
                        <a:t> </a:t>
                      </a:r>
                      <a:r>
                        <a:rPr lang="tr-TR" sz="1800" i="1" spc="-10" dirty="0" smtClean="0">
                          <a:solidFill>
                            <a:schemeClr val="tx1"/>
                          </a:solidFill>
                          <a:latin typeface="+mn-lt"/>
                          <a:cs typeface="Arial Narrow"/>
                        </a:rPr>
                        <a:t>üzerinde </a:t>
                      </a:r>
                      <a:r>
                        <a:rPr lang="tr-TR" sz="1800" i="1" dirty="0" smtClean="0">
                          <a:solidFill>
                            <a:schemeClr val="tx1"/>
                          </a:solidFill>
                          <a:latin typeface="+mn-lt"/>
                          <a:cs typeface="Arial Narrow"/>
                        </a:rPr>
                        <a:t>alerjik</a:t>
                      </a:r>
                      <a:r>
                        <a:rPr lang="tr-TR" sz="1800" i="1" spc="5" dirty="0" smtClean="0">
                          <a:solidFill>
                            <a:schemeClr val="tx1"/>
                          </a:solidFill>
                          <a:latin typeface="+mn-lt"/>
                          <a:cs typeface="Arial Narrow"/>
                        </a:rPr>
                        <a:t> </a:t>
                      </a:r>
                      <a:r>
                        <a:rPr lang="tr-TR" sz="1800" i="1" spc="-10" dirty="0" smtClean="0">
                          <a:solidFill>
                            <a:schemeClr val="tx1"/>
                          </a:solidFill>
                          <a:latin typeface="+mn-lt"/>
                          <a:cs typeface="Arial Narrow"/>
                        </a:rPr>
                        <a:t>reaksiyon</a:t>
                      </a:r>
                      <a:r>
                        <a:rPr lang="tr-TR" sz="1800" i="1" spc="25" dirty="0" smtClean="0">
                          <a:solidFill>
                            <a:schemeClr val="tx1"/>
                          </a:solidFill>
                          <a:latin typeface="+mn-lt"/>
                          <a:cs typeface="Arial Narrow"/>
                        </a:rPr>
                        <a:t> </a:t>
                      </a:r>
                      <a:r>
                        <a:rPr lang="tr-TR" sz="1800" i="1" spc="-10" dirty="0" smtClean="0">
                          <a:solidFill>
                            <a:schemeClr val="tx1"/>
                          </a:solidFill>
                          <a:latin typeface="+mn-lt"/>
                          <a:cs typeface="Arial Narrow"/>
                        </a:rPr>
                        <a:t>göstermesi</a:t>
                      </a:r>
                      <a:endParaRPr lang="tr-TR" sz="1800" i="1" dirty="0"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9154648"/>
                  </a:ext>
                </a:extLst>
              </a:tr>
              <a:tr h="370840">
                <a:tc v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dirty="0" smtClean="0">
                          <a:solidFill>
                            <a:schemeClr val="tx1"/>
                          </a:solidFill>
                          <a:latin typeface="+mn-lt"/>
                          <a:cs typeface="Arial Narrow"/>
                        </a:rPr>
                        <a:t>c2.</a:t>
                      </a:r>
                      <a:r>
                        <a:rPr lang="tr-TR" sz="1800" i="1" spc="-10" dirty="0" smtClean="0">
                          <a:solidFill>
                            <a:schemeClr val="tx1"/>
                          </a:solidFill>
                          <a:latin typeface="+mn-lt"/>
                          <a:cs typeface="Arial Narrow"/>
                        </a:rPr>
                        <a:t> </a:t>
                      </a:r>
                      <a:r>
                        <a:rPr lang="tr-TR" sz="1800" i="1" dirty="0" smtClean="0">
                          <a:solidFill>
                            <a:schemeClr val="tx1"/>
                          </a:solidFill>
                          <a:latin typeface="+mn-lt"/>
                          <a:cs typeface="Arial Narrow"/>
                        </a:rPr>
                        <a:t>Kişinin</a:t>
                      </a:r>
                      <a:r>
                        <a:rPr lang="tr-TR" sz="1800" i="1" spc="-15" dirty="0" smtClean="0">
                          <a:solidFill>
                            <a:schemeClr val="tx1"/>
                          </a:solidFill>
                          <a:latin typeface="+mn-lt"/>
                          <a:cs typeface="Arial Narrow"/>
                        </a:rPr>
                        <a:t> </a:t>
                      </a:r>
                      <a:r>
                        <a:rPr lang="tr-TR" sz="1800" i="1" dirty="0" smtClean="0">
                          <a:solidFill>
                            <a:schemeClr val="tx1"/>
                          </a:solidFill>
                          <a:latin typeface="+mn-lt"/>
                          <a:cs typeface="Arial Narrow"/>
                        </a:rPr>
                        <a:t>bu</a:t>
                      </a:r>
                      <a:r>
                        <a:rPr lang="tr-TR" sz="1800" i="1" spc="-25" dirty="0" smtClean="0">
                          <a:solidFill>
                            <a:schemeClr val="tx1"/>
                          </a:solidFill>
                          <a:latin typeface="+mn-lt"/>
                          <a:cs typeface="Arial Narrow"/>
                        </a:rPr>
                        <a:t> </a:t>
                      </a:r>
                      <a:r>
                        <a:rPr lang="tr-TR" sz="1800" i="1" spc="-10" dirty="0" smtClean="0">
                          <a:solidFill>
                            <a:schemeClr val="tx1"/>
                          </a:solidFill>
                          <a:latin typeface="+mn-lt"/>
                          <a:cs typeface="Arial Narrow"/>
                        </a:rPr>
                        <a:t>ürünlere</a:t>
                      </a:r>
                      <a:r>
                        <a:rPr lang="tr-TR" sz="1800" i="1" spc="-35" dirty="0" smtClean="0">
                          <a:solidFill>
                            <a:schemeClr val="tx1"/>
                          </a:solidFill>
                          <a:latin typeface="+mn-lt"/>
                          <a:cs typeface="Arial Narrow"/>
                        </a:rPr>
                        <a:t> </a:t>
                      </a:r>
                      <a:r>
                        <a:rPr lang="tr-TR" sz="1800" i="1" dirty="0" smtClean="0">
                          <a:solidFill>
                            <a:schemeClr val="tx1"/>
                          </a:solidFill>
                          <a:latin typeface="+mn-lt"/>
                          <a:cs typeface="Arial Narrow"/>
                        </a:rPr>
                        <a:t>karşı</a:t>
                      </a:r>
                      <a:r>
                        <a:rPr lang="tr-TR" sz="1800" i="1" spc="10" dirty="0" smtClean="0">
                          <a:solidFill>
                            <a:schemeClr val="tx1"/>
                          </a:solidFill>
                          <a:latin typeface="+mn-lt"/>
                          <a:cs typeface="Arial Narrow"/>
                        </a:rPr>
                        <a:t> </a:t>
                      </a:r>
                      <a:r>
                        <a:rPr lang="tr-TR" sz="1800" i="1" spc="-10" dirty="0" smtClean="0">
                          <a:solidFill>
                            <a:schemeClr val="tx1"/>
                          </a:solidFill>
                          <a:latin typeface="+mn-lt"/>
                          <a:cs typeface="Arial Narrow"/>
                        </a:rPr>
                        <a:t>alerjisinin olması</a:t>
                      </a:r>
                      <a:endParaRPr lang="tr-TR" sz="1800" i="1" dirty="0"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sz="1800" dirty="0"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1038194"/>
                  </a:ext>
                </a:extLst>
              </a:tr>
            </a:tbl>
          </a:graphicData>
        </a:graphic>
      </p:graphicFrame>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845595226"/>
      </p:ext>
    </p:extLst>
  </p:cSld>
  <p:clrMapOvr>
    <a:masterClrMapping/>
  </p:clrMapOvr>
  <p:transition>
    <p:cover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Dikdörtgen 28"/>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ÖRNEK UYGULAMA</a:t>
            </a:r>
          </a:p>
        </p:txBody>
      </p:sp>
      <p:sp>
        <p:nvSpPr>
          <p:cNvPr id="56"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graphicFrame>
        <p:nvGraphicFramePr>
          <p:cNvPr id="2" name="Tablo 1"/>
          <p:cNvGraphicFramePr>
            <a:graphicFrameLocks noGrp="1"/>
          </p:cNvGraphicFramePr>
          <p:nvPr>
            <p:extLst>
              <p:ext uri="{D42A27DB-BD31-4B8C-83A1-F6EECF244321}">
                <p14:modId xmlns:p14="http://schemas.microsoft.com/office/powerpoint/2010/main" val="1964354080"/>
              </p:ext>
            </p:extLst>
          </p:nvPr>
        </p:nvGraphicFramePr>
        <p:xfrm>
          <a:off x="294163" y="1715112"/>
          <a:ext cx="8540554" cy="3129408"/>
        </p:xfrm>
        <a:graphic>
          <a:graphicData uri="http://schemas.openxmlformats.org/drawingml/2006/table">
            <a:tbl>
              <a:tblPr firstRow="1" bandRow="1">
                <a:tableStyleId>{5C22544A-7EE6-4342-B048-85BDC9FD1C3A}</a:tableStyleId>
              </a:tblPr>
              <a:tblGrid>
                <a:gridCol w="1401608">
                  <a:extLst>
                    <a:ext uri="{9D8B030D-6E8A-4147-A177-3AD203B41FA5}">
                      <a16:colId xmlns:a16="http://schemas.microsoft.com/office/drawing/2014/main" val="3133049792"/>
                    </a:ext>
                  </a:extLst>
                </a:gridCol>
                <a:gridCol w="4153700">
                  <a:extLst>
                    <a:ext uri="{9D8B030D-6E8A-4147-A177-3AD203B41FA5}">
                      <a16:colId xmlns:a16="http://schemas.microsoft.com/office/drawing/2014/main" val="1002941923"/>
                    </a:ext>
                  </a:extLst>
                </a:gridCol>
                <a:gridCol w="2985246">
                  <a:extLst>
                    <a:ext uri="{9D8B030D-6E8A-4147-A177-3AD203B41FA5}">
                      <a16:colId xmlns:a16="http://schemas.microsoft.com/office/drawing/2014/main" val="1062831850"/>
                    </a:ext>
                  </a:extLst>
                </a:gridCol>
              </a:tblGrid>
              <a:tr h="370840">
                <a:tc>
                  <a:txBody>
                    <a:bodyPr/>
                    <a:lstStyle/>
                    <a:p>
                      <a:r>
                        <a:rPr lang="tr-TR" sz="1800" i="1" dirty="0" smtClean="0">
                          <a:solidFill>
                            <a:schemeClr val="tx1"/>
                          </a:solidFill>
                          <a:latin typeface="+mn-lt"/>
                        </a:rPr>
                        <a:t>Akış Sırası</a:t>
                      </a:r>
                      <a:endParaRPr lang="tr-TR" sz="18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tr-TR" sz="1800" i="1" dirty="0" smtClean="0">
                          <a:solidFill>
                            <a:schemeClr val="tx1"/>
                          </a:solidFill>
                          <a:latin typeface="+mn-lt"/>
                        </a:rPr>
                        <a:t>Tehlike</a:t>
                      </a:r>
                      <a:endParaRPr lang="tr-TR" sz="18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800" i="1" dirty="0" smtClean="0">
                          <a:solidFill>
                            <a:schemeClr val="tx1"/>
                          </a:solidFill>
                          <a:latin typeface="+mn-lt"/>
                        </a:rPr>
                        <a:t>Risk</a:t>
                      </a:r>
                      <a:endParaRPr lang="tr-TR" sz="18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415190"/>
                  </a:ext>
                </a:extLst>
              </a:tr>
              <a:tr h="371856">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b="0" i="1" dirty="0" smtClean="0">
                          <a:solidFill>
                            <a:schemeClr val="tx1"/>
                          </a:solidFill>
                          <a:latin typeface="+mn-lt"/>
                          <a:cs typeface="Arial Narrow"/>
                        </a:rPr>
                        <a:t>Saçın</a:t>
                      </a:r>
                      <a:r>
                        <a:rPr lang="tr-TR" sz="1800" b="0" i="1" spc="-50" dirty="0" smtClean="0">
                          <a:solidFill>
                            <a:schemeClr val="tx1"/>
                          </a:solidFill>
                          <a:latin typeface="+mn-lt"/>
                          <a:cs typeface="Arial Narrow"/>
                        </a:rPr>
                        <a:t> </a:t>
                      </a:r>
                      <a:r>
                        <a:rPr lang="tr-TR" sz="1800" b="0" i="1" spc="-10" dirty="0" smtClean="0">
                          <a:solidFill>
                            <a:schemeClr val="tx1"/>
                          </a:solidFill>
                          <a:latin typeface="+mn-lt"/>
                          <a:cs typeface="Arial Narrow"/>
                        </a:rPr>
                        <a:t>Kesilmesi</a:t>
                      </a:r>
                      <a:endParaRPr lang="tr-TR" sz="1800" b="0" i="1" dirty="0" smtClean="0">
                        <a:solidFill>
                          <a:schemeClr val="tx1"/>
                        </a:solidFill>
                        <a:latin typeface="+mn-lt"/>
                        <a:cs typeface="Arial Narrow"/>
                      </a:endParaRPr>
                    </a:p>
                    <a:p>
                      <a:endParaRPr lang="tr-TR" sz="1800" b="0" i="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i="1" dirty="0" smtClean="0">
                          <a:solidFill>
                            <a:schemeClr val="tx1"/>
                          </a:solidFill>
                          <a:latin typeface="+mn-lt"/>
                          <a:cs typeface="Arial Narrow"/>
                        </a:rPr>
                        <a:t>d1.</a:t>
                      </a:r>
                      <a:r>
                        <a:rPr lang="fi-FI" sz="1800" i="1" spc="-15" dirty="0" smtClean="0">
                          <a:solidFill>
                            <a:schemeClr val="tx1"/>
                          </a:solidFill>
                          <a:latin typeface="+mn-lt"/>
                          <a:cs typeface="Arial Narrow"/>
                        </a:rPr>
                        <a:t> </a:t>
                      </a:r>
                      <a:r>
                        <a:rPr lang="fi-FI" sz="1800" i="1" spc="-10" dirty="0" smtClean="0">
                          <a:solidFill>
                            <a:schemeClr val="tx1"/>
                          </a:solidFill>
                          <a:latin typeface="+mn-lt"/>
                          <a:cs typeface="Arial Narrow"/>
                        </a:rPr>
                        <a:t>Kullanılan</a:t>
                      </a:r>
                      <a:r>
                        <a:rPr lang="fi-FI" sz="1800" i="1" spc="-45" dirty="0" smtClean="0">
                          <a:solidFill>
                            <a:schemeClr val="tx1"/>
                          </a:solidFill>
                          <a:latin typeface="+mn-lt"/>
                          <a:cs typeface="Arial Narrow"/>
                        </a:rPr>
                        <a:t> </a:t>
                      </a:r>
                      <a:r>
                        <a:rPr lang="fi-FI" sz="1800" i="1" dirty="0" smtClean="0">
                          <a:solidFill>
                            <a:schemeClr val="tx1"/>
                          </a:solidFill>
                          <a:latin typeface="+mn-lt"/>
                          <a:cs typeface="Arial Narrow"/>
                        </a:rPr>
                        <a:t>yıkama</a:t>
                      </a:r>
                      <a:r>
                        <a:rPr lang="fi-FI" sz="1800" i="1" spc="-5" dirty="0" smtClean="0">
                          <a:solidFill>
                            <a:schemeClr val="tx1"/>
                          </a:solidFill>
                          <a:latin typeface="+mn-lt"/>
                          <a:cs typeface="Arial Narrow"/>
                        </a:rPr>
                        <a:t> </a:t>
                      </a:r>
                      <a:r>
                        <a:rPr lang="fi-FI" sz="1800" i="1" dirty="0" smtClean="0">
                          <a:solidFill>
                            <a:schemeClr val="tx1"/>
                          </a:solidFill>
                          <a:latin typeface="+mn-lt"/>
                          <a:cs typeface="Arial Narrow"/>
                        </a:rPr>
                        <a:t>setinin</a:t>
                      </a:r>
                      <a:r>
                        <a:rPr lang="fi-FI" sz="1800" i="1" spc="-5" dirty="0" smtClean="0">
                          <a:solidFill>
                            <a:schemeClr val="tx1"/>
                          </a:solidFill>
                          <a:latin typeface="+mn-lt"/>
                          <a:cs typeface="Arial Narrow"/>
                        </a:rPr>
                        <a:t> </a:t>
                      </a:r>
                      <a:r>
                        <a:rPr lang="fi-FI" sz="1800" i="1" spc="-10" dirty="0" smtClean="0">
                          <a:solidFill>
                            <a:schemeClr val="tx1"/>
                          </a:solidFill>
                          <a:latin typeface="+mn-lt"/>
                          <a:cs typeface="Arial Narrow"/>
                        </a:rPr>
                        <a:t>ergonomik olmaması</a:t>
                      </a:r>
                      <a:endParaRPr lang="fi-FI" sz="1800" i="1" dirty="0"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dirty="0" smtClean="0">
                          <a:solidFill>
                            <a:schemeClr val="tx1"/>
                          </a:solidFill>
                          <a:latin typeface="+mn-lt"/>
                          <a:cs typeface="Arial Narrow"/>
                        </a:rPr>
                        <a:t>d.</a:t>
                      </a:r>
                      <a:r>
                        <a:rPr lang="tr-TR" sz="1800" i="1" spc="20" dirty="0" smtClean="0">
                          <a:solidFill>
                            <a:schemeClr val="tx1"/>
                          </a:solidFill>
                          <a:latin typeface="+mn-lt"/>
                          <a:cs typeface="Arial Narrow"/>
                        </a:rPr>
                        <a:t> </a:t>
                      </a:r>
                      <a:r>
                        <a:rPr lang="tr-TR" sz="1800" i="1" spc="-10" dirty="0" smtClean="0">
                          <a:solidFill>
                            <a:schemeClr val="tx1"/>
                          </a:solidFill>
                          <a:latin typeface="+mn-lt"/>
                          <a:cs typeface="Arial Narrow"/>
                        </a:rPr>
                        <a:t>Müşterinin</a:t>
                      </a:r>
                      <a:r>
                        <a:rPr lang="tr-TR" sz="1800" i="1" spc="15" dirty="0" smtClean="0">
                          <a:solidFill>
                            <a:schemeClr val="tx1"/>
                          </a:solidFill>
                          <a:latin typeface="+mn-lt"/>
                          <a:cs typeface="Arial Narrow"/>
                        </a:rPr>
                        <a:t> </a:t>
                      </a:r>
                      <a:r>
                        <a:rPr lang="tr-TR" sz="1800" i="1" spc="-10" dirty="0" smtClean="0">
                          <a:solidFill>
                            <a:schemeClr val="tx1"/>
                          </a:solidFill>
                          <a:latin typeface="+mn-lt"/>
                          <a:cs typeface="Arial Narrow"/>
                        </a:rPr>
                        <a:t>boynunun</a:t>
                      </a:r>
                      <a:r>
                        <a:rPr lang="tr-TR" sz="1800" i="1" spc="5" dirty="0" smtClean="0">
                          <a:solidFill>
                            <a:schemeClr val="tx1"/>
                          </a:solidFill>
                          <a:latin typeface="+mn-lt"/>
                          <a:cs typeface="Arial Narrow"/>
                        </a:rPr>
                        <a:t> </a:t>
                      </a:r>
                      <a:r>
                        <a:rPr lang="tr-TR" sz="1800" i="1" spc="-10" dirty="0" smtClean="0">
                          <a:solidFill>
                            <a:schemeClr val="tx1"/>
                          </a:solidFill>
                          <a:latin typeface="+mn-lt"/>
                          <a:cs typeface="Arial Narrow"/>
                        </a:rPr>
                        <a:t>tutulması</a:t>
                      </a:r>
                      <a:endParaRPr lang="tr-TR" sz="1800" i="1" dirty="0"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4049472"/>
                  </a:ext>
                </a:extLst>
              </a:tr>
              <a:tr h="396240">
                <a:tc vMerge="1">
                  <a:txBody>
                    <a:bodyPr/>
                    <a:lstStyle/>
                    <a:p>
                      <a:endParaRPr lang="tr-T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dirty="0" smtClean="0">
                          <a:solidFill>
                            <a:schemeClr val="tx1"/>
                          </a:solidFill>
                          <a:latin typeface="+mn-lt"/>
                          <a:cs typeface="Arial Narrow"/>
                        </a:rPr>
                        <a:t>a1.</a:t>
                      </a:r>
                      <a:r>
                        <a:rPr lang="tr-TR" sz="1800" i="1" spc="-15" dirty="0" smtClean="0">
                          <a:solidFill>
                            <a:schemeClr val="tx1"/>
                          </a:solidFill>
                          <a:latin typeface="+mn-lt"/>
                          <a:cs typeface="Arial Narrow"/>
                        </a:rPr>
                        <a:t> </a:t>
                      </a:r>
                      <a:r>
                        <a:rPr lang="tr-TR" sz="1800" i="1" spc="-10" dirty="0" smtClean="0">
                          <a:solidFill>
                            <a:schemeClr val="tx1"/>
                          </a:solidFill>
                          <a:latin typeface="+mn-lt"/>
                          <a:cs typeface="Arial Narrow"/>
                        </a:rPr>
                        <a:t>Ekipmanların</a:t>
                      </a:r>
                      <a:r>
                        <a:rPr lang="tr-TR" sz="1800" i="1" spc="-30" dirty="0" smtClean="0">
                          <a:solidFill>
                            <a:schemeClr val="tx1"/>
                          </a:solidFill>
                          <a:latin typeface="+mn-lt"/>
                          <a:cs typeface="Arial Narrow"/>
                        </a:rPr>
                        <a:t> </a:t>
                      </a:r>
                      <a:r>
                        <a:rPr lang="tr-TR" sz="1800" i="1" dirty="0" smtClean="0">
                          <a:solidFill>
                            <a:schemeClr val="tx1"/>
                          </a:solidFill>
                          <a:latin typeface="+mn-lt"/>
                          <a:cs typeface="Arial Narrow"/>
                        </a:rPr>
                        <a:t>steril</a:t>
                      </a:r>
                      <a:r>
                        <a:rPr lang="tr-TR" sz="1800" i="1" spc="25" dirty="0" smtClean="0">
                          <a:solidFill>
                            <a:schemeClr val="tx1"/>
                          </a:solidFill>
                          <a:latin typeface="+mn-lt"/>
                          <a:cs typeface="Arial Narrow"/>
                        </a:rPr>
                        <a:t> </a:t>
                      </a:r>
                      <a:r>
                        <a:rPr lang="tr-TR" sz="1800" i="1" spc="-10" dirty="0" smtClean="0">
                          <a:solidFill>
                            <a:schemeClr val="tx1"/>
                          </a:solidFill>
                          <a:latin typeface="+mn-lt"/>
                          <a:cs typeface="Arial Narrow"/>
                        </a:rPr>
                        <a:t>olmaması</a:t>
                      </a:r>
                      <a:endParaRPr lang="tr-TR" sz="1800" i="1" dirty="0" smtClean="0">
                        <a:solidFill>
                          <a:schemeClr val="tx1"/>
                        </a:solidFill>
                        <a:latin typeface="+mn-lt"/>
                        <a:cs typeface="Arial Narrow"/>
                      </a:endParaRPr>
                    </a:p>
                    <a:p>
                      <a:endParaRPr lang="tr-TR" sz="1800" i="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spc="-10" dirty="0" smtClean="0">
                          <a:solidFill>
                            <a:schemeClr val="tx1"/>
                          </a:solidFill>
                          <a:latin typeface="+mn-lt"/>
                          <a:cs typeface="Arial Narrow"/>
                        </a:rPr>
                        <a:t>a. Mikrobiyolojik</a:t>
                      </a:r>
                      <a:r>
                        <a:rPr lang="tr-TR" sz="1800" i="1" spc="60" dirty="0" smtClean="0">
                          <a:solidFill>
                            <a:schemeClr val="tx1"/>
                          </a:solidFill>
                          <a:latin typeface="+mn-lt"/>
                          <a:cs typeface="Arial Narrow"/>
                        </a:rPr>
                        <a:t> </a:t>
                      </a:r>
                      <a:r>
                        <a:rPr lang="tr-TR" sz="1800" i="1" spc="-10" dirty="0" smtClean="0">
                          <a:solidFill>
                            <a:schemeClr val="tx1"/>
                          </a:solidFill>
                          <a:latin typeface="+mn-lt"/>
                          <a:cs typeface="Arial Narrow"/>
                        </a:rPr>
                        <a:t>bulaşma</a:t>
                      </a:r>
                      <a:endParaRPr lang="tr-TR" sz="1800" i="1" dirty="0"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9237693"/>
                  </a:ext>
                </a:extLst>
              </a:tr>
              <a:tr h="442088">
                <a:tc vMerge="1">
                  <a:txBody>
                    <a:bodyPr/>
                    <a:lstStyle/>
                    <a:p>
                      <a:endParaRPr lang="tr-TR"/>
                    </a:p>
                  </a:txBody>
                  <a:tcPr/>
                </a:tc>
                <a:tc vMerge="1">
                  <a:txBody>
                    <a:bodyPr/>
                    <a:lstStyle/>
                    <a:p>
                      <a:endParaRPr lang="tr-TR"/>
                    </a:p>
                  </a:txBody>
                  <a:tcPr/>
                </a:tc>
                <a:tc>
                  <a:txBody>
                    <a:bodyPr/>
                    <a:lstStyle/>
                    <a:p>
                      <a:pPr marL="36000" marR="0" lvl="0" indent="0" algn="l" defTabSz="914400" rtl="0" eaLnBrk="1" fontAlgn="auto" latinLnBrk="0" hangingPunct="1">
                        <a:lnSpc>
                          <a:spcPct val="100000"/>
                        </a:lnSpc>
                        <a:spcBef>
                          <a:spcPts val="600"/>
                        </a:spcBef>
                        <a:spcAft>
                          <a:spcPts val="600"/>
                        </a:spcAft>
                        <a:buClrTx/>
                        <a:buSzTx/>
                        <a:buFontTx/>
                        <a:buNone/>
                        <a:tabLst/>
                        <a:defRPr/>
                      </a:pPr>
                      <a:r>
                        <a:rPr lang="tr-TR" sz="1800" i="1" spc="-10" smtClean="0">
                          <a:solidFill>
                            <a:schemeClr val="tx1"/>
                          </a:solidFill>
                          <a:latin typeface="+mn-lt"/>
                          <a:cs typeface="Arial Narrow"/>
                        </a:rPr>
                        <a:t>a.Müşteri</a:t>
                      </a:r>
                      <a:r>
                        <a:rPr lang="tr-TR" sz="1800" i="1" spc="35" smtClean="0">
                          <a:solidFill>
                            <a:schemeClr val="tx1"/>
                          </a:solidFill>
                          <a:latin typeface="+mn-lt"/>
                          <a:cs typeface="Arial Narrow"/>
                        </a:rPr>
                        <a:t> </a:t>
                      </a:r>
                      <a:r>
                        <a:rPr lang="tr-TR" sz="1800" i="1" spc="-10" smtClean="0">
                          <a:solidFill>
                            <a:schemeClr val="tx1"/>
                          </a:solidFill>
                          <a:latin typeface="+mn-lt"/>
                          <a:cs typeface="Arial Narrow"/>
                        </a:rPr>
                        <a:t>memnuniyetsizliği</a:t>
                      </a:r>
                      <a:endParaRPr lang="tr-TR" sz="1800" i="1"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6535062"/>
                  </a:ext>
                </a:extLst>
              </a:tr>
              <a:tr h="384048">
                <a:tc vMerge="1">
                  <a:txBody>
                    <a:bodyPr/>
                    <a:lstStyle/>
                    <a:p>
                      <a:endParaRPr lang="tr-T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dirty="0" smtClean="0">
                          <a:solidFill>
                            <a:schemeClr val="tx1"/>
                          </a:solidFill>
                          <a:latin typeface="+mn-lt"/>
                          <a:cs typeface="Arial Narrow"/>
                        </a:rPr>
                        <a:t>b.</a:t>
                      </a:r>
                      <a:r>
                        <a:rPr lang="tr-TR" sz="1800" i="1" spc="5" dirty="0" smtClean="0">
                          <a:solidFill>
                            <a:schemeClr val="tx1"/>
                          </a:solidFill>
                          <a:latin typeface="+mn-lt"/>
                          <a:cs typeface="Arial Narrow"/>
                        </a:rPr>
                        <a:t> </a:t>
                      </a:r>
                      <a:r>
                        <a:rPr lang="tr-TR" sz="1800" i="1" dirty="0" smtClean="0">
                          <a:solidFill>
                            <a:schemeClr val="tx1"/>
                          </a:solidFill>
                          <a:latin typeface="+mn-lt"/>
                          <a:cs typeface="Arial Narrow"/>
                        </a:rPr>
                        <a:t>Kesim</a:t>
                      </a:r>
                      <a:r>
                        <a:rPr lang="tr-TR" sz="1800" i="1" spc="15" dirty="0" smtClean="0">
                          <a:solidFill>
                            <a:schemeClr val="tx1"/>
                          </a:solidFill>
                          <a:latin typeface="+mn-lt"/>
                          <a:cs typeface="Arial Narrow"/>
                        </a:rPr>
                        <a:t> </a:t>
                      </a:r>
                      <a:r>
                        <a:rPr lang="tr-TR" sz="1800" i="1" spc="-10" dirty="0" smtClean="0">
                          <a:solidFill>
                            <a:schemeClr val="tx1"/>
                          </a:solidFill>
                          <a:latin typeface="+mn-lt"/>
                          <a:cs typeface="Arial Narrow"/>
                        </a:rPr>
                        <a:t>malzemelerinin</a:t>
                      </a:r>
                      <a:r>
                        <a:rPr lang="tr-TR" sz="1800" i="1" spc="-25" dirty="0" smtClean="0">
                          <a:solidFill>
                            <a:schemeClr val="tx1"/>
                          </a:solidFill>
                          <a:latin typeface="+mn-lt"/>
                          <a:cs typeface="Arial Narrow"/>
                        </a:rPr>
                        <a:t> </a:t>
                      </a:r>
                      <a:r>
                        <a:rPr lang="tr-TR" sz="1800" i="1" spc="-10" dirty="0" smtClean="0">
                          <a:solidFill>
                            <a:schemeClr val="tx1"/>
                          </a:solidFill>
                          <a:latin typeface="+mn-lt"/>
                          <a:cs typeface="Arial Narrow"/>
                        </a:rPr>
                        <a:t>dikkatli</a:t>
                      </a:r>
                      <a:r>
                        <a:rPr lang="tr-TR" sz="1800" i="1" spc="0" baseline="0" dirty="0" smtClean="0">
                          <a:solidFill>
                            <a:schemeClr val="tx1"/>
                          </a:solidFill>
                          <a:latin typeface="+mn-lt"/>
                          <a:cs typeface="Arial Narrow"/>
                        </a:rPr>
                        <a:t> </a:t>
                      </a:r>
                      <a:r>
                        <a:rPr lang="tr-TR" sz="1800" i="1" spc="-10" dirty="0" smtClean="0">
                          <a:solidFill>
                            <a:schemeClr val="tx1"/>
                          </a:solidFill>
                          <a:latin typeface="+mn-lt"/>
                          <a:cs typeface="Arial Narrow"/>
                        </a:rPr>
                        <a:t>yerleştirilmemesi</a:t>
                      </a:r>
                      <a:endParaRPr lang="tr-TR" sz="1800" i="1" dirty="0"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0" lvl="0" indent="0" algn="l" defTabSz="914400" rtl="0" eaLnBrk="1" fontAlgn="auto" latinLnBrk="0" hangingPunct="1">
                        <a:lnSpc>
                          <a:spcPct val="100000"/>
                        </a:lnSpc>
                        <a:spcBef>
                          <a:spcPts val="600"/>
                        </a:spcBef>
                        <a:spcAft>
                          <a:spcPts val="600"/>
                        </a:spcAft>
                        <a:buClrTx/>
                        <a:buSzTx/>
                        <a:buFontTx/>
                        <a:buNone/>
                        <a:tabLst/>
                        <a:defRPr/>
                      </a:pPr>
                      <a:r>
                        <a:rPr lang="tr-TR" sz="1800" i="1" dirty="0" smtClean="0">
                          <a:solidFill>
                            <a:schemeClr val="tx1"/>
                          </a:solidFill>
                          <a:latin typeface="+mn-lt"/>
                          <a:cs typeface="Arial Narrow"/>
                        </a:rPr>
                        <a:t>b.</a:t>
                      </a:r>
                      <a:r>
                        <a:rPr lang="tr-TR" sz="1800" i="1" spc="25" dirty="0" smtClean="0">
                          <a:solidFill>
                            <a:schemeClr val="tx1"/>
                          </a:solidFill>
                          <a:latin typeface="+mn-lt"/>
                          <a:cs typeface="Arial Narrow"/>
                        </a:rPr>
                        <a:t> </a:t>
                      </a:r>
                      <a:r>
                        <a:rPr lang="tr-TR" sz="1800" i="1" spc="-10" dirty="0" smtClean="0">
                          <a:solidFill>
                            <a:schemeClr val="tx1"/>
                          </a:solidFill>
                          <a:latin typeface="+mn-lt"/>
                          <a:cs typeface="Arial Narrow"/>
                        </a:rPr>
                        <a:t>Müşteri/Çalışan</a:t>
                      </a:r>
                      <a:r>
                        <a:rPr lang="tr-TR" sz="1800" i="1" spc="-5" dirty="0" smtClean="0">
                          <a:solidFill>
                            <a:schemeClr val="tx1"/>
                          </a:solidFill>
                          <a:latin typeface="+mn-lt"/>
                          <a:cs typeface="Arial Narrow"/>
                        </a:rPr>
                        <a:t> </a:t>
                      </a:r>
                      <a:r>
                        <a:rPr lang="tr-TR" sz="1800" i="1" spc="-10" dirty="0" smtClean="0">
                          <a:solidFill>
                            <a:schemeClr val="tx1"/>
                          </a:solidFill>
                          <a:latin typeface="+mn-lt"/>
                          <a:cs typeface="Arial Narrow"/>
                        </a:rPr>
                        <a:t>Yaralanması</a:t>
                      </a:r>
                      <a:endParaRPr lang="tr-TR" sz="1800" i="1" dirty="0"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317693"/>
                  </a:ext>
                </a:extLst>
              </a:tr>
              <a:tr h="370840">
                <a:tc vMerge="1">
                  <a:txBody>
                    <a:bodyPr/>
                    <a:lstStyle/>
                    <a:p>
                      <a:endParaRPr lang="tr-TR" sz="1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spc="-10" dirty="0" smtClean="0">
                          <a:solidFill>
                            <a:schemeClr val="tx1"/>
                          </a:solidFill>
                          <a:latin typeface="+mn-lt"/>
                          <a:cs typeface="Arial Narrow"/>
                        </a:rPr>
                        <a:t>c. Çalışan</a:t>
                      </a:r>
                      <a:r>
                        <a:rPr lang="tr-TR" sz="1800" i="1" spc="60" dirty="0" smtClean="0">
                          <a:solidFill>
                            <a:schemeClr val="tx1"/>
                          </a:solidFill>
                          <a:latin typeface="+mn-lt"/>
                          <a:cs typeface="Arial Narrow"/>
                        </a:rPr>
                        <a:t> </a:t>
                      </a:r>
                      <a:r>
                        <a:rPr lang="tr-TR" sz="1800" i="1" spc="-10" dirty="0" smtClean="0">
                          <a:solidFill>
                            <a:schemeClr val="tx1"/>
                          </a:solidFill>
                          <a:latin typeface="+mn-lt"/>
                          <a:cs typeface="Arial Narrow"/>
                        </a:rPr>
                        <a:t>personelin</a:t>
                      </a:r>
                      <a:r>
                        <a:rPr lang="tr-TR" sz="1800" i="1" spc="10" dirty="0" smtClean="0">
                          <a:solidFill>
                            <a:schemeClr val="tx1"/>
                          </a:solidFill>
                          <a:latin typeface="+mn-lt"/>
                          <a:cs typeface="Arial Narrow"/>
                        </a:rPr>
                        <a:t> </a:t>
                      </a:r>
                      <a:r>
                        <a:rPr lang="tr-TR" sz="1800" i="1" spc="-10" dirty="0" smtClean="0">
                          <a:solidFill>
                            <a:schemeClr val="tx1"/>
                          </a:solidFill>
                          <a:latin typeface="+mn-lt"/>
                          <a:cs typeface="Arial Narrow"/>
                        </a:rPr>
                        <a:t>tecrübesiz</a:t>
                      </a:r>
                      <a:r>
                        <a:rPr lang="tr-TR" sz="1800" i="1" spc="40" dirty="0" smtClean="0">
                          <a:solidFill>
                            <a:schemeClr val="tx1"/>
                          </a:solidFill>
                          <a:latin typeface="+mn-lt"/>
                          <a:cs typeface="Arial Narrow"/>
                        </a:rPr>
                        <a:t> </a:t>
                      </a:r>
                      <a:r>
                        <a:rPr lang="tr-TR" sz="1800" i="1" spc="-10" dirty="0" smtClean="0">
                          <a:solidFill>
                            <a:schemeClr val="tx1"/>
                          </a:solidFill>
                          <a:latin typeface="+mn-lt"/>
                          <a:cs typeface="Arial Narrow"/>
                        </a:rPr>
                        <a:t>olması</a:t>
                      </a:r>
                      <a:endParaRPr lang="tr-TR" sz="1800" i="1" dirty="0" smtClean="0">
                        <a:solidFill>
                          <a:schemeClr val="tx1"/>
                        </a:solidFill>
                        <a:latin typeface="+mn-lt"/>
                        <a:cs typeface="Arial Narrow"/>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i="1" spc="-10" dirty="0" smtClean="0">
                          <a:solidFill>
                            <a:schemeClr val="tx1"/>
                          </a:solidFill>
                          <a:latin typeface="+mn-lt"/>
                          <a:cs typeface="Arial Narrow"/>
                        </a:rPr>
                        <a:t>c. Yaralanma</a:t>
                      </a:r>
                      <a:endParaRPr lang="tr-TR" sz="1800" i="1" dirty="0" smtClean="0">
                        <a:solidFill>
                          <a:schemeClr val="tx1"/>
                        </a:solidFill>
                        <a:latin typeface="+mn-lt"/>
                        <a:cs typeface="Arial Narrow"/>
                      </a:endParaRPr>
                    </a:p>
                    <a:p>
                      <a:endParaRPr lang="tr-TR" sz="1800" i="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7136282"/>
                  </a:ext>
                </a:extLst>
              </a:tr>
            </a:tbl>
          </a:graphicData>
        </a:graphic>
      </p:graphicFrame>
      <p:sp>
        <p:nvSpPr>
          <p:cNvPr id="55"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3"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4"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098125741"/>
      </p:ext>
    </p:extLst>
  </p:cSld>
  <p:clrMapOvr>
    <a:masterClrMapping/>
  </p:clrMapOvr>
  <p:transition>
    <p:cover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5" name="Tablo 54"/>
          <p:cNvGraphicFramePr>
            <a:graphicFrameLocks noGrp="1"/>
          </p:cNvGraphicFramePr>
          <p:nvPr>
            <p:extLst>
              <p:ext uri="{D42A27DB-BD31-4B8C-83A1-F6EECF244321}">
                <p14:modId xmlns:p14="http://schemas.microsoft.com/office/powerpoint/2010/main" val="1198808652"/>
              </p:ext>
            </p:extLst>
          </p:nvPr>
        </p:nvGraphicFramePr>
        <p:xfrm>
          <a:off x="321060" y="1284808"/>
          <a:ext cx="8540554" cy="2406650"/>
        </p:xfrm>
        <a:graphic>
          <a:graphicData uri="http://schemas.openxmlformats.org/drawingml/2006/table">
            <a:tbl>
              <a:tblPr firstRow="1" bandRow="1">
                <a:tableStyleId>{5C22544A-7EE6-4342-B048-85BDC9FD1C3A}</a:tableStyleId>
              </a:tblPr>
              <a:tblGrid>
                <a:gridCol w="1401608">
                  <a:extLst>
                    <a:ext uri="{9D8B030D-6E8A-4147-A177-3AD203B41FA5}">
                      <a16:colId xmlns:a16="http://schemas.microsoft.com/office/drawing/2014/main" val="3133049792"/>
                    </a:ext>
                  </a:extLst>
                </a:gridCol>
                <a:gridCol w="4153700">
                  <a:extLst>
                    <a:ext uri="{9D8B030D-6E8A-4147-A177-3AD203B41FA5}">
                      <a16:colId xmlns:a16="http://schemas.microsoft.com/office/drawing/2014/main" val="1002941923"/>
                    </a:ext>
                  </a:extLst>
                </a:gridCol>
                <a:gridCol w="2985246">
                  <a:extLst>
                    <a:ext uri="{9D8B030D-6E8A-4147-A177-3AD203B41FA5}">
                      <a16:colId xmlns:a16="http://schemas.microsoft.com/office/drawing/2014/main" val="1062831850"/>
                    </a:ext>
                  </a:extLst>
                </a:gridCol>
              </a:tblGrid>
              <a:tr h="370840">
                <a:tc>
                  <a:txBody>
                    <a:bodyPr/>
                    <a:lstStyle/>
                    <a:p>
                      <a:r>
                        <a:rPr lang="tr-TR" sz="1800" i="1" dirty="0" smtClean="0">
                          <a:solidFill>
                            <a:schemeClr val="tx1"/>
                          </a:solidFill>
                          <a:latin typeface="+mn-lt"/>
                        </a:rPr>
                        <a:t>Akış Sırası</a:t>
                      </a:r>
                      <a:endParaRPr lang="tr-TR" sz="18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tr-TR" sz="1800" i="1" dirty="0" smtClean="0">
                          <a:solidFill>
                            <a:schemeClr val="tx1"/>
                          </a:solidFill>
                          <a:latin typeface="+mn-lt"/>
                        </a:rPr>
                        <a:t>Tehlike</a:t>
                      </a:r>
                      <a:endParaRPr lang="tr-TR" sz="18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800" i="1" dirty="0" smtClean="0">
                          <a:solidFill>
                            <a:schemeClr val="tx1"/>
                          </a:solidFill>
                          <a:latin typeface="+mn-lt"/>
                        </a:rPr>
                        <a:t>Risk</a:t>
                      </a:r>
                      <a:endParaRPr lang="tr-TR" sz="18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415190"/>
                  </a:ext>
                </a:extLst>
              </a:tr>
              <a:tr h="370840">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b="0" i="1" dirty="0" smtClean="0">
                          <a:solidFill>
                            <a:schemeClr val="tx1"/>
                          </a:solidFill>
                          <a:latin typeface="+mn-lt"/>
                          <a:cs typeface="Arial Narrow"/>
                        </a:rPr>
                        <a:t>Saçın</a:t>
                      </a:r>
                      <a:r>
                        <a:rPr lang="tr-TR" sz="1800" b="0" i="1" spc="-50" dirty="0" smtClean="0">
                          <a:solidFill>
                            <a:schemeClr val="tx1"/>
                          </a:solidFill>
                          <a:latin typeface="+mn-lt"/>
                          <a:cs typeface="Arial Narrow"/>
                        </a:rPr>
                        <a:t> </a:t>
                      </a:r>
                      <a:r>
                        <a:rPr lang="tr-TR" sz="1800" b="0" i="1" spc="-10" dirty="0" smtClean="0">
                          <a:solidFill>
                            <a:schemeClr val="tx1"/>
                          </a:solidFill>
                          <a:latin typeface="+mn-lt"/>
                          <a:cs typeface="Arial Narrow"/>
                        </a:rPr>
                        <a:t>kurutulması</a:t>
                      </a:r>
                      <a:endParaRPr lang="tr-TR" sz="1800" b="0" i="1" dirty="0" smtClean="0">
                        <a:solidFill>
                          <a:schemeClr val="tx1"/>
                        </a:solidFill>
                        <a:latin typeface="+mn-lt"/>
                        <a:cs typeface="Arial Narrow"/>
                      </a:endParaRPr>
                    </a:p>
                    <a:p>
                      <a:endParaRPr lang="tr-TR" sz="1800" b="0" i="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0955" algn="l">
                        <a:lnSpc>
                          <a:spcPct val="100000"/>
                        </a:lnSpc>
                        <a:spcBef>
                          <a:spcPts val="0"/>
                        </a:spcBef>
                        <a:spcAft>
                          <a:spcPts val="0"/>
                        </a:spcAft>
                      </a:pPr>
                      <a:r>
                        <a:rPr sz="1800" i="1" spc="-10" dirty="0">
                          <a:solidFill>
                            <a:schemeClr val="tx1"/>
                          </a:solidFill>
                          <a:latin typeface="+mn-lt"/>
                          <a:cs typeface="Arial Narrow"/>
                        </a:rPr>
                        <a:t>a1.Elektrik</a:t>
                      </a:r>
                      <a:r>
                        <a:rPr sz="1800" i="1" spc="50" dirty="0">
                          <a:solidFill>
                            <a:schemeClr val="tx1"/>
                          </a:solidFill>
                          <a:latin typeface="+mn-lt"/>
                          <a:cs typeface="Arial Narrow"/>
                        </a:rPr>
                        <a:t> </a:t>
                      </a:r>
                      <a:r>
                        <a:rPr sz="1800" i="1" spc="-10" dirty="0">
                          <a:solidFill>
                            <a:schemeClr val="tx1"/>
                          </a:solidFill>
                          <a:latin typeface="+mn-lt"/>
                          <a:cs typeface="Arial Narrow"/>
                        </a:rPr>
                        <a:t>faturasının</a:t>
                      </a:r>
                      <a:r>
                        <a:rPr sz="1800" i="1" spc="40" dirty="0">
                          <a:solidFill>
                            <a:schemeClr val="tx1"/>
                          </a:solidFill>
                          <a:latin typeface="+mn-lt"/>
                          <a:cs typeface="Arial Narrow"/>
                        </a:rPr>
                        <a:t> </a:t>
                      </a:r>
                      <a:r>
                        <a:rPr sz="1800" i="1" spc="-10" dirty="0">
                          <a:solidFill>
                            <a:schemeClr val="tx1"/>
                          </a:solidFill>
                          <a:latin typeface="+mn-lt"/>
                          <a:cs typeface="Arial Narrow"/>
                        </a:rPr>
                        <a:t>yatırılmaması</a:t>
                      </a:r>
                      <a:endParaRPr sz="1800" i="1" dirty="0">
                        <a:solidFill>
                          <a:schemeClr val="tx1"/>
                        </a:solidFill>
                        <a:latin typeface="+mn-lt"/>
                        <a:cs typeface="Arial Narrow"/>
                      </a:endParaRPr>
                    </a:p>
                  </a:txBody>
                  <a:tcPr marL="0" marR="0" marT="6222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1590" algn="l">
                        <a:lnSpc>
                          <a:spcPct val="100000"/>
                        </a:lnSpc>
                        <a:spcBef>
                          <a:spcPts val="0"/>
                        </a:spcBef>
                        <a:spcAft>
                          <a:spcPts val="0"/>
                        </a:spcAft>
                      </a:pPr>
                      <a:r>
                        <a:rPr sz="1800" i="1" dirty="0">
                          <a:solidFill>
                            <a:schemeClr val="tx1"/>
                          </a:solidFill>
                          <a:latin typeface="+mn-lt"/>
                          <a:cs typeface="Arial Narrow"/>
                        </a:rPr>
                        <a:t>a.</a:t>
                      </a:r>
                      <a:r>
                        <a:rPr sz="1800" i="1" spc="15" dirty="0">
                          <a:solidFill>
                            <a:schemeClr val="tx1"/>
                          </a:solidFill>
                          <a:latin typeface="+mn-lt"/>
                          <a:cs typeface="Arial Narrow"/>
                        </a:rPr>
                        <a:t> </a:t>
                      </a:r>
                      <a:r>
                        <a:rPr sz="1800" i="1" spc="-10" dirty="0">
                          <a:solidFill>
                            <a:schemeClr val="tx1"/>
                          </a:solidFill>
                          <a:latin typeface="+mn-lt"/>
                          <a:cs typeface="Arial Narrow"/>
                        </a:rPr>
                        <a:t>Elektriklerin</a:t>
                      </a:r>
                      <a:r>
                        <a:rPr sz="1800" i="1" spc="25" dirty="0">
                          <a:solidFill>
                            <a:schemeClr val="tx1"/>
                          </a:solidFill>
                          <a:latin typeface="+mn-lt"/>
                          <a:cs typeface="Arial Narrow"/>
                        </a:rPr>
                        <a:t> </a:t>
                      </a:r>
                      <a:r>
                        <a:rPr sz="1800" i="1" spc="-10" dirty="0">
                          <a:solidFill>
                            <a:schemeClr val="tx1"/>
                          </a:solidFill>
                          <a:latin typeface="+mn-lt"/>
                          <a:cs typeface="Arial Narrow"/>
                        </a:rPr>
                        <a:t>olmaması</a:t>
                      </a:r>
                      <a:endParaRPr sz="1800" i="1" dirty="0">
                        <a:solidFill>
                          <a:schemeClr val="tx1"/>
                        </a:solidFill>
                        <a:latin typeface="+mn-lt"/>
                        <a:cs typeface="Arial Narrow"/>
                      </a:endParaRPr>
                    </a:p>
                  </a:txBody>
                  <a:tcPr marL="0" marR="0" marT="6222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9468605"/>
                  </a:ext>
                </a:extLst>
              </a:tr>
              <a:tr h="370840">
                <a:tc v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0955" algn="l">
                        <a:lnSpc>
                          <a:spcPct val="100000"/>
                        </a:lnSpc>
                        <a:spcBef>
                          <a:spcPts val="0"/>
                        </a:spcBef>
                        <a:spcAft>
                          <a:spcPts val="0"/>
                        </a:spcAft>
                      </a:pPr>
                      <a:r>
                        <a:rPr sz="1800" i="1" spc="-10" dirty="0">
                          <a:solidFill>
                            <a:schemeClr val="tx1"/>
                          </a:solidFill>
                          <a:latin typeface="+mn-lt"/>
                          <a:cs typeface="Arial Narrow"/>
                        </a:rPr>
                        <a:t>b1.Elektrik</a:t>
                      </a:r>
                      <a:r>
                        <a:rPr sz="1800" i="1" spc="10" dirty="0">
                          <a:solidFill>
                            <a:schemeClr val="tx1"/>
                          </a:solidFill>
                          <a:latin typeface="+mn-lt"/>
                          <a:cs typeface="Arial Narrow"/>
                        </a:rPr>
                        <a:t> </a:t>
                      </a:r>
                      <a:r>
                        <a:rPr sz="1800" i="1" spc="-10" dirty="0">
                          <a:solidFill>
                            <a:schemeClr val="tx1"/>
                          </a:solidFill>
                          <a:latin typeface="+mn-lt"/>
                          <a:cs typeface="Arial Narrow"/>
                        </a:rPr>
                        <a:t>tesisatının</a:t>
                      </a:r>
                      <a:r>
                        <a:rPr sz="1800" i="1" spc="15" dirty="0">
                          <a:solidFill>
                            <a:schemeClr val="tx1"/>
                          </a:solidFill>
                          <a:latin typeface="+mn-lt"/>
                          <a:cs typeface="Arial Narrow"/>
                        </a:rPr>
                        <a:t> </a:t>
                      </a:r>
                      <a:r>
                        <a:rPr sz="1800" i="1" dirty="0">
                          <a:solidFill>
                            <a:schemeClr val="tx1"/>
                          </a:solidFill>
                          <a:latin typeface="+mn-lt"/>
                          <a:cs typeface="Arial Narrow"/>
                        </a:rPr>
                        <a:t>kontrol</a:t>
                      </a:r>
                      <a:r>
                        <a:rPr sz="1800" i="1" spc="25" dirty="0">
                          <a:solidFill>
                            <a:schemeClr val="tx1"/>
                          </a:solidFill>
                          <a:latin typeface="+mn-lt"/>
                          <a:cs typeface="Arial Narrow"/>
                        </a:rPr>
                        <a:t> </a:t>
                      </a:r>
                      <a:r>
                        <a:rPr sz="1800" i="1" spc="-10" dirty="0">
                          <a:solidFill>
                            <a:schemeClr val="tx1"/>
                          </a:solidFill>
                          <a:latin typeface="+mn-lt"/>
                          <a:cs typeface="Arial Narrow"/>
                        </a:rPr>
                        <a:t>edilmemesi</a:t>
                      </a:r>
                      <a:endParaRPr sz="1800" i="1" dirty="0">
                        <a:solidFill>
                          <a:schemeClr val="tx1"/>
                        </a:solidFill>
                        <a:latin typeface="+mn-lt"/>
                        <a:cs typeface="Arial Narrow"/>
                      </a:endParaRPr>
                    </a:p>
                  </a:txBody>
                  <a:tcPr marL="0" marR="0" marT="6159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l">
                        <a:lnSpc>
                          <a:spcPct val="100000"/>
                        </a:lnSpc>
                        <a:spcBef>
                          <a:spcPts val="0"/>
                        </a:spcBef>
                        <a:spcAft>
                          <a:spcPts val="0"/>
                        </a:spcAft>
                      </a:pPr>
                      <a:endParaRPr sz="1800" i="1" dirty="0">
                        <a:solidFill>
                          <a:schemeClr val="tx1"/>
                        </a:solidFill>
                        <a:latin typeface="+mn-lt"/>
                        <a:cs typeface="Times New Roman"/>
                      </a:endParaRPr>
                    </a:p>
                    <a:p>
                      <a:pPr marL="21590" algn="l">
                        <a:lnSpc>
                          <a:spcPct val="100000"/>
                        </a:lnSpc>
                        <a:spcBef>
                          <a:spcPts val="0"/>
                        </a:spcBef>
                        <a:spcAft>
                          <a:spcPts val="0"/>
                        </a:spcAft>
                      </a:pPr>
                      <a:r>
                        <a:rPr sz="1800" i="1" dirty="0">
                          <a:solidFill>
                            <a:schemeClr val="tx1"/>
                          </a:solidFill>
                          <a:latin typeface="+mn-lt"/>
                          <a:cs typeface="Arial Narrow"/>
                        </a:rPr>
                        <a:t>b.</a:t>
                      </a:r>
                      <a:r>
                        <a:rPr sz="1800" i="1" spc="-35" dirty="0">
                          <a:solidFill>
                            <a:schemeClr val="tx1"/>
                          </a:solidFill>
                          <a:latin typeface="+mn-lt"/>
                          <a:cs typeface="Arial Narrow"/>
                        </a:rPr>
                        <a:t> </a:t>
                      </a:r>
                      <a:r>
                        <a:rPr sz="1800" i="1" dirty="0">
                          <a:solidFill>
                            <a:schemeClr val="tx1"/>
                          </a:solidFill>
                          <a:latin typeface="+mn-lt"/>
                          <a:cs typeface="Arial Narrow"/>
                        </a:rPr>
                        <a:t>Elektrik</a:t>
                      </a:r>
                      <a:r>
                        <a:rPr sz="1800" i="1" spc="-15" dirty="0">
                          <a:solidFill>
                            <a:schemeClr val="tx1"/>
                          </a:solidFill>
                          <a:latin typeface="+mn-lt"/>
                          <a:cs typeface="Arial Narrow"/>
                        </a:rPr>
                        <a:t> </a:t>
                      </a:r>
                      <a:r>
                        <a:rPr sz="1800" i="1" spc="-10" dirty="0">
                          <a:solidFill>
                            <a:schemeClr val="tx1"/>
                          </a:solidFill>
                          <a:latin typeface="+mn-lt"/>
                          <a:cs typeface="Arial Narrow"/>
                        </a:rPr>
                        <a:t>çarpması</a:t>
                      </a:r>
                      <a:endParaRPr sz="1800" i="1" dirty="0">
                        <a:solidFill>
                          <a:schemeClr val="tx1"/>
                        </a:solidFill>
                        <a:latin typeface="+mn-lt"/>
                        <a:cs typeface="Arial Narrow"/>
                      </a:endParaRPr>
                    </a:p>
                  </a:txBody>
                  <a:tcPr marL="0" marR="0" marT="50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6026095"/>
                  </a:ext>
                </a:extLst>
              </a:tr>
              <a:tr h="370840">
                <a:tc v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0955" algn="l">
                        <a:lnSpc>
                          <a:spcPct val="100000"/>
                        </a:lnSpc>
                        <a:spcBef>
                          <a:spcPts val="0"/>
                        </a:spcBef>
                        <a:spcAft>
                          <a:spcPts val="0"/>
                        </a:spcAft>
                      </a:pPr>
                      <a:r>
                        <a:rPr sz="1800" i="1" spc="-10" dirty="0">
                          <a:solidFill>
                            <a:schemeClr val="tx1"/>
                          </a:solidFill>
                          <a:latin typeface="+mn-lt"/>
                          <a:cs typeface="Arial Narrow"/>
                        </a:rPr>
                        <a:t>b2.Fön</a:t>
                      </a:r>
                      <a:r>
                        <a:rPr sz="1800" i="1" spc="15" dirty="0">
                          <a:solidFill>
                            <a:schemeClr val="tx1"/>
                          </a:solidFill>
                          <a:latin typeface="+mn-lt"/>
                          <a:cs typeface="Arial Narrow"/>
                        </a:rPr>
                        <a:t> </a:t>
                      </a:r>
                      <a:r>
                        <a:rPr sz="1800" i="1" spc="-10" dirty="0">
                          <a:solidFill>
                            <a:schemeClr val="tx1"/>
                          </a:solidFill>
                          <a:latin typeface="+mn-lt"/>
                          <a:cs typeface="Arial Narrow"/>
                        </a:rPr>
                        <a:t>makinesinin</a:t>
                      </a:r>
                      <a:r>
                        <a:rPr sz="1800" i="1" spc="25" dirty="0">
                          <a:solidFill>
                            <a:schemeClr val="tx1"/>
                          </a:solidFill>
                          <a:latin typeface="+mn-lt"/>
                          <a:cs typeface="Arial Narrow"/>
                        </a:rPr>
                        <a:t> </a:t>
                      </a:r>
                      <a:r>
                        <a:rPr sz="1800" i="1" spc="-10" dirty="0">
                          <a:solidFill>
                            <a:schemeClr val="tx1"/>
                          </a:solidFill>
                          <a:latin typeface="+mn-lt"/>
                          <a:cs typeface="Arial Narrow"/>
                        </a:rPr>
                        <a:t>kablosunda</a:t>
                      </a:r>
                      <a:r>
                        <a:rPr sz="1800" i="1" spc="35" dirty="0">
                          <a:solidFill>
                            <a:schemeClr val="tx1"/>
                          </a:solidFill>
                          <a:latin typeface="+mn-lt"/>
                          <a:cs typeface="Arial Narrow"/>
                        </a:rPr>
                        <a:t> </a:t>
                      </a:r>
                      <a:r>
                        <a:rPr sz="1800" i="1" spc="-20" dirty="0">
                          <a:solidFill>
                            <a:schemeClr val="tx1"/>
                          </a:solidFill>
                          <a:latin typeface="+mn-lt"/>
                          <a:cs typeface="Arial Narrow"/>
                        </a:rPr>
                        <a:t>kaçak</a:t>
                      </a:r>
                      <a:endParaRPr sz="1800" i="1" dirty="0">
                        <a:solidFill>
                          <a:schemeClr val="tx1"/>
                        </a:solidFill>
                        <a:latin typeface="+mn-lt"/>
                        <a:cs typeface="Arial Narrow"/>
                      </a:endParaRPr>
                    </a:p>
                    <a:p>
                      <a:pPr marL="20955" algn="l">
                        <a:lnSpc>
                          <a:spcPct val="100000"/>
                        </a:lnSpc>
                        <a:spcBef>
                          <a:spcPts val="0"/>
                        </a:spcBef>
                        <a:spcAft>
                          <a:spcPts val="0"/>
                        </a:spcAft>
                      </a:pPr>
                      <a:r>
                        <a:rPr sz="1800" i="1" spc="-10" dirty="0">
                          <a:solidFill>
                            <a:schemeClr val="tx1"/>
                          </a:solidFill>
                          <a:latin typeface="+mn-lt"/>
                          <a:cs typeface="Arial Narrow"/>
                        </a:rPr>
                        <a:t>olması</a:t>
                      </a:r>
                      <a:endParaRPr sz="1800" i="1" dirty="0">
                        <a:solidFill>
                          <a:schemeClr val="tx1"/>
                        </a:solidFill>
                        <a:latin typeface="+mn-lt"/>
                        <a:cs typeface="Arial Narrow"/>
                      </a:endParaRPr>
                    </a:p>
                  </a:txBody>
                  <a:tcPr marL="0" marR="0" marT="381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dirty="0"/>
                    </a:p>
                  </a:txBody>
                  <a:tcPr marL="0" marR="0" marT="50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7759703"/>
                  </a:ext>
                </a:extLst>
              </a:tr>
              <a:tr h="741680">
                <a:tc v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0955" algn="l">
                        <a:lnSpc>
                          <a:spcPct val="100000"/>
                        </a:lnSpc>
                        <a:spcBef>
                          <a:spcPts val="0"/>
                        </a:spcBef>
                        <a:spcAft>
                          <a:spcPts val="0"/>
                        </a:spcAft>
                      </a:pPr>
                      <a:r>
                        <a:rPr sz="1800" i="1" dirty="0">
                          <a:solidFill>
                            <a:schemeClr val="tx1"/>
                          </a:solidFill>
                          <a:latin typeface="+mn-lt"/>
                          <a:cs typeface="Calibri"/>
                        </a:rPr>
                        <a:t>c1.Fön</a:t>
                      </a:r>
                      <a:r>
                        <a:rPr sz="1800" i="1" spc="-35" dirty="0">
                          <a:solidFill>
                            <a:schemeClr val="tx1"/>
                          </a:solidFill>
                          <a:latin typeface="+mn-lt"/>
                          <a:cs typeface="Calibri"/>
                        </a:rPr>
                        <a:t> </a:t>
                      </a:r>
                      <a:r>
                        <a:rPr sz="1800" i="1" dirty="0">
                          <a:solidFill>
                            <a:schemeClr val="tx1"/>
                          </a:solidFill>
                          <a:latin typeface="+mn-lt"/>
                          <a:cs typeface="Calibri"/>
                        </a:rPr>
                        <a:t>makinesi </a:t>
                      </a:r>
                      <a:r>
                        <a:rPr sz="1800" i="1" spc="-10" dirty="0">
                          <a:solidFill>
                            <a:schemeClr val="tx1"/>
                          </a:solidFill>
                          <a:latin typeface="+mn-lt"/>
                          <a:cs typeface="Calibri"/>
                        </a:rPr>
                        <a:t>kablosunun</a:t>
                      </a:r>
                      <a:r>
                        <a:rPr sz="1800" i="1" spc="20" dirty="0">
                          <a:solidFill>
                            <a:schemeClr val="tx1"/>
                          </a:solidFill>
                          <a:latin typeface="+mn-lt"/>
                          <a:cs typeface="Calibri"/>
                        </a:rPr>
                        <a:t> </a:t>
                      </a:r>
                      <a:r>
                        <a:rPr sz="1800" i="1" spc="-10" dirty="0">
                          <a:solidFill>
                            <a:schemeClr val="tx1"/>
                          </a:solidFill>
                          <a:latin typeface="+mn-lt"/>
                          <a:cs typeface="Calibri"/>
                        </a:rPr>
                        <a:t>düzensiz</a:t>
                      </a:r>
                      <a:endParaRPr sz="1800" i="1" dirty="0">
                        <a:solidFill>
                          <a:schemeClr val="tx1"/>
                        </a:solidFill>
                        <a:latin typeface="+mn-lt"/>
                        <a:cs typeface="Calibri"/>
                      </a:endParaRPr>
                    </a:p>
                    <a:p>
                      <a:pPr marL="20955" algn="l">
                        <a:lnSpc>
                          <a:spcPct val="100000"/>
                        </a:lnSpc>
                        <a:spcBef>
                          <a:spcPts val="0"/>
                        </a:spcBef>
                        <a:spcAft>
                          <a:spcPts val="0"/>
                        </a:spcAft>
                      </a:pPr>
                      <a:r>
                        <a:rPr sz="1800" i="1" spc="-10" dirty="0">
                          <a:solidFill>
                            <a:schemeClr val="tx1"/>
                          </a:solidFill>
                          <a:latin typeface="+mn-lt"/>
                          <a:cs typeface="Calibri"/>
                        </a:rPr>
                        <a:t>durması</a:t>
                      </a:r>
                      <a:endParaRPr sz="1800" i="1" dirty="0">
                        <a:solidFill>
                          <a:schemeClr val="tx1"/>
                        </a:solidFill>
                        <a:latin typeface="+mn-lt"/>
                        <a:cs typeface="Calibri"/>
                      </a:endParaRP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1590" algn="l">
                        <a:lnSpc>
                          <a:spcPct val="100000"/>
                        </a:lnSpc>
                        <a:spcBef>
                          <a:spcPts val="0"/>
                        </a:spcBef>
                        <a:spcAft>
                          <a:spcPts val="0"/>
                        </a:spcAft>
                      </a:pPr>
                      <a:r>
                        <a:rPr sz="1800" i="1" dirty="0" smtClean="0">
                          <a:solidFill>
                            <a:schemeClr val="tx1"/>
                          </a:solidFill>
                          <a:latin typeface="+mn-lt"/>
                          <a:cs typeface="Calibri"/>
                        </a:rPr>
                        <a:t>c</a:t>
                      </a:r>
                      <a:r>
                        <a:rPr sz="1800" i="1" dirty="0">
                          <a:solidFill>
                            <a:schemeClr val="tx1"/>
                          </a:solidFill>
                          <a:latin typeface="+mn-lt"/>
                          <a:cs typeface="Calibri"/>
                        </a:rPr>
                        <a:t>.</a:t>
                      </a:r>
                      <a:r>
                        <a:rPr sz="1800" i="1" spc="-15" dirty="0">
                          <a:solidFill>
                            <a:schemeClr val="tx1"/>
                          </a:solidFill>
                          <a:latin typeface="+mn-lt"/>
                          <a:cs typeface="Calibri"/>
                        </a:rPr>
                        <a:t> </a:t>
                      </a:r>
                      <a:r>
                        <a:rPr sz="1800" i="1" spc="-10" dirty="0">
                          <a:solidFill>
                            <a:schemeClr val="tx1"/>
                          </a:solidFill>
                          <a:latin typeface="+mn-lt"/>
                          <a:cs typeface="Calibri"/>
                        </a:rPr>
                        <a:t>Düşme</a:t>
                      </a:r>
                      <a:endParaRPr sz="1800" i="1" dirty="0">
                        <a:solidFill>
                          <a:schemeClr val="tx1"/>
                        </a:solidFill>
                        <a:latin typeface="+mn-lt"/>
                        <a:cs typeface="Calibri"/>
                      </a:endParaRPr>
                    </a:p>
                  </a:txBody>
                  <a:tcPr marL="0" marR="0" marT="1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9154648"/>
                  </a:ext>
                </a:extLst>
              </a:tr>
            </a:tbl>
          </a:graphicData>
        </a:graphic>
      </p:graphicFrame>
      <p:sp>
        <p:nvSpPr>
          <p:cNvPr id="56" name="Dikdörtgen 55"/>
          <p:cNvSpPr/>
          <p:nvPr/>
        </p:nvSpPr>
        <p:spPr>
          <a:xfrm>
            <a:off x="71606" y="213745"/>
            <a:ext cx="8954828" cy="584775"/>
          </a:xfrm>
          <a:prstGeom prst="rect">
            <a:avLst/>
          </a:prstGeom>
        </p:spPr>
        <p:txBody>
          <a:bodyPr wrap="square">
            <a:spAutoFit/>
          </a:bodyPr>
          <a:lstStyle/>
          <a:p>
            <a:pPr algn="just"/>
            <a:r>
              <a:rPr lang="tr-TR" sz="3200" b="1" dirty="0" smtClean="0">
                <a:solidFill>
                  <a:srgbClr val="C00000"/>
                </a:solidFill>
              </a:rPr>
              <a:t>ÖRNEK UYGULAMA</a:t>
            </a:r>
          </a:p>
        </p:txBody>
      </p:sp>
      <p:sp>
        <p:nvSpPr>
          <p:cNvPr id="57" name="Freeform 20"/>
          <p:cNvSpPr>
            <a:spLocks/>
          </p:cNvSpPr>
          <p:nvPr/>
        </p:nvSpPr>
        <p:spPr bwMode="auto">
          <a:xfrm>
            <a:off x="-5" y="88494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bg1">
              <a:lumMod val="65000"/>
            </a:schemeClr>
          </a:solidFill>
          <a:ln>
            <a:noFill/>
          </a:ln>
        </p:spPr>
        <p:txBody>
          <a:bodyPr/>
          <a:lstStyle/>
          <a:p>
            <a:pPr>
              <a:defRPr/>
            </a:pPr>
            <a:endParaRPr lang="tr-TR"/>
          </a:p>
        </p:txBody>
      </p:sp>
      <p:sp>
        <p:nvSpPr>
          <p:cNvPr id="58" name="Freeform 24"/>
          <p:cNvSpPr>
            <a:spLocks/>
          </p:cNvSpPr>
          <p:nvPr/>
        </p:nvSpPr>
        <p:spPr bwMode="auto">
          <a:xfrm>
            <a:off x="3466011"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23"/>
          <p:cNvSpPr>
            <a:spLocks/>
          </p:cNvSpPr>
          <p:nvPr/>
        </p:nvSpPr>
        <p:spPr bwMode="auto">
          <a:xfrm>
            <a:off x="4624252" y="6498775"/>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 name="Freeform 22"/>
          <p:cNvSpPr>
            <a:spLocks/>
          </p:cNvSpPr>
          <p:nvPr/>
        </p:nvSpPr>
        <p:spPr bwMode="auto">
          <a:xfrm>
            <a:off x="5769430" y="6498775"/>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1" name="Freeform 21"/>
          <p:cNvSpPr>
            <a:spLocks/>
          </p:cNvSpPr>
          <p:nvPr/>
        </p:nvSpPr>
        <p:spPr bwMode="auto">
          <a:xfrm>
            <a:off x="6849293" y="6498775"/>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2" name="Freeform 25"/>
          <p:cNvSpPr>
            <a:spLocks/>
          </p:cNvSpPr>
          <p:nvPr/>
        </p:nvSpPr>
        <p:spPr bwMode="auto">
          <a:xfrm>
            <a:off x="2307770" y="6080537"/>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5B9B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pic>
        <p:nvPicPr>
          <p:cNvPr id="6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9"/>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Freeform 20"/>
          <p:cNvSpPr>
            <a:spLocks/>
          </p:cNvSpPr>
          <p:nvPr/>
        </p:nvSpPr>
        <p:spPr bwMode="auto">
          <a:xfrm>
            <a:off x="1162593" y="6493287"/>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5" name="Freeform 21"/>
          <p:cNvSpPr>
            <a:spLocks/>
          </p:cNvSpPr>
          <p:nvPr/>
        </p:nvSpPr>
        <p:spPr bwMode="auto">
          <a:xfrm>
            <a:off x="7929516" y="6498775"/>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6" name="Freeform 20"/>
          <p:cNvSpPr>
            <a:spLocks/>
          </p:cNvSpPr>
          <p:nvPr/>
        </p:nvSpPr>
        <p:spPr bwMode="auto">
          <a:xfrm>
            <a:off x="4351" y="6493287"/>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925348118"/>
      </p:ext>
    </p:extLst>
  </p:cSld>
  <p:clrMapOvr>
    <a:masterClrMapping/>
  </p:clrMapOvr>
  <p:transition>
    <p:cover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4"/>
          <p:cNvSpPr>
            <a:spLocks noChangeArrowheads="1"/>
          </p:cNvSpPr>
          <p:nvPr/>
        </p:nvSpPr>
        <p:spPr bwMode="auto">
          <a:xfrm>
            <a:off x="304800" y="5334000"/>
            <a:ext cx="8534400" cy="1066800"/>
          </a:xfrm>
          <a:prstGeom prst="rect">
            <a:avLst/>
          </a:prstGeom>
          <a:noFill/>
          <a:ln w="9525" algn="ctr">
            <a:noFill/>
            <a:round/>
            <a:headEnd/>
            <a:tailEnd/>
          </a:ln>
        </p:spPr>
        <p:txBody>
          <a:bodyPr wrap="none" anchor="ctr"/>
          <a:lstStyle/>
          <a:p>
            <a:pPr marL="36000" algn="ctr" eaLnBrk="1" hangingPunct="1">
              <a:defRPr/>
            </a:pPr>
            <a:r>
              <a:rPr lang="tr-TR" sz="3600" b="1" noProof="1" smtClean="0">
                <a:effectLst>
                  <a:outerShdw blurRad="38100" dist="38100" dir="2700000" algn="tl">
                    <a:srgbClr val="000000">
                      <a:alpha val="43137"/>
                    </a:srgbClr>
                  </a:outerShdw>
                </a:effectLst>
                <a:cs typeface="Calibri" pitchFamily="34" charset="0"/>
              </a:rPr>
              <a:t>Teşekkür </a:t>
            </a:r>
            <a:r>
              <a:rPr lang="tr-TR" sz="3600" b="1" noProof="1">
                <a:effectLst>
                  <a:outerShdw blurRad="38100" dist="38100" dir="2700000" algn="tl">
                    <a:srgbClr val="000000">
                      <a:alpha val="43137"/>
                    </a:srgbClr>
                  </a:outerShdw>
                </a:effectLst>
                <a:cs typeface="Calibri" pitchFamily="34" charset="0"/>
              </a:rPr>
              <a:t>Ederim</a:t>
            </a:r>
          </a:p>
        </p:txBody>
      </p:sp>
      <p:sp>
        <p:nvSpPr>
          <p:cNvPr id="15" name="Rectangle 17"/>
          <p:cNvSpPr/>
          <p:nvPr/>
        </p:nvSpPr>
        <p:spPr>
          <a:xfrm>
            <a:off x="304800" y="685800"/>
            <a:ext cx="8534400" cy="661988"/>
          </a:xfrm>
          <a:prstGeom prst="rect">
            <a:avLst/>
          </a:prstGeom>
        </p:spPr>
        <p:txBody>
          <a:bodyPr>
            <a:spAutoFit/>
          </a:bodyPr>
          <a:lstStyle/>
          <a:p>
            <a:pPr algn="ctr" eaLnBrk="1" hangingPunct="1">
              <a:defRPr/>
            </a:pPr>
            <a:r>
              <a:rPr lang="en-IN" sz="3700" b="1" dirty="0">
                <a:solidFill>
                  <a:schemeClr val="accent1">
                    <a:lumMod val="75000"/>
                  </a:schemeClr>
                </a:solidFill>
                <a:effectLst>
                  <a:outerShdw blurRad="38100" dist="38100" dir="2700000" algn="tl">
                    <a:srgbClr val="000000">
                      <a:alpha val="43137"/>
                    </a:srgbClr>
                  </a:outerShdw>
                </a:effectLst>
              </a:rPr>
              <a:t>“SAFETY F</a:t>
            </a:r>
            <a:r>
              <a:rPr lang="tr-TR" sz="3700" b="1" dirty="0">
                <a:solidFill>
                  <a:schemeClr val="accent1">
                    <a:lumMod val="75000"/>
                  </a:schemeClr>
                </a:solidFill>
                <a:effectLst>
                  <a:outerShdw blurRad="38100" dist="38100" dir="2700000" algn="tl">
                    <a:srgbClr val="000000">
                      <a:alpha val="43137"/>
                    </a:srgbClr>
                  </a:outerShdw>
                </a:effectLst>
              </a:rPr>
              <a:t>I</a:t>
            </a:r>
            <a:r>
              <a:rPr lang="en-IN" sz="3700" b="1" dirty="0">
                <a:solidFill>
                  <a:schemeClr val="accent1">
                    <a:lumMod val="75000"/>
                  </a:schemeClr>
                </a:solidFill>
                <a:effectLst>
                  <a:outerShdw blurRad="38100" dist="38100" dir="2700000" algn="tl">
                    <a:srgbClr val="000000">
                      <a:alpha val="43137"/>
                    </a:srgbClr>
                  </a:outerShdw>
                </a:effectLst>
              </a:rPr>
              <a:t>RST” </a:t>
            </a:r>
            <a:r>
              <a:rPr lang="tr-TR" sz="3700" b="1" dirty="0">
                <a:solidFill>
                  <a:schemeClr val="accent1">
                    <a:lumMod val="75000"/>
                  </a:schemeClr>
                </a:solidFill>
                <a:effectLst>
                  <a:outerShdw blurRad="38100" dist="38100" dir="2700000" algn="tl">
                    <a:srgbClr val="000000">
                      <a:alpha val="43137"/>
                    </a:srgbClr>
                  </a:outerShdw>
                </a:effectLst>
              </a:rPr>
              <a:t>is</a:t>
            </a:r>
            <a:r>
              <a:rPr lang="en-IN" sz="3700" b="1" dirty="0">
                <a:solidFill>
                  <a:schemeClr val="accent1">
                    <a:lumMod val="75000"/>
                  </a:schemeClr>
                </a:solidFill>
                <a:effectLst>
                  <a:outerShdw blurRad="38100" dist="38100" dir="2700000" algn="tl">
                    <a:srgbClr val="000000">
                      <a:alpha val="43137"/>
                    </a:srgbClr>
                  </a:outerShdw>
                </a:effectLst>
              </a:rPr>
              <a:t> </a:t>
            </a:r>
            <a:r>
              <a:rPr lang="en-IN" sz="3700" b="1" dirty="0">
                <a:effectLst>
                  <a:outerShdw blurRad="38100" dist="38100" dir="2700000" algn="tl">
                    <a:srgbClr val="000000">
                      <a:alpha val="43137"/>
                    </a:srgbClr>
                  </a:outerShdw>
                </a:effectLst>
              </a:rPr>
              <a:t>“SAFETY ALWAYS”</a:t>
            </a:r>
          </a:p>
        </p:txBody>
      </p:sp>
      <p:pic>
        <p:nvPicPr>
          <p:cNvPr id="1026" name="Picture 2" descr="Ücretsiz İş Toplantısı Resimleri, Ücretsiz Küçük Resim İndir, Ücretsiz  Küçük Resim - Diğ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7625" y="1717777"/>
            <a:ext cx="504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6259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823</TotalTime>
  <Words>1781</Words>
  <Application>Microsoft Office PowerPoint</Application>
  <PresentationFormat>Ekran Gösterisi (4:3)</PresentationFormat>
  <Paragraphs>273</Paragraphs>
  <Slides>35</Slides>
  <Notes>3</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35</vt:i4>
      </vt:variant>
    </vt:vector>
  </HeadingPairs>
  <TitlesOfParts>
    <vt:vector size="46" baseType="lpstr">
      <vt:lpstr>Arial</vt:lpstr>
      <vt:lpstr>Arial Narrow</vt:lpstr>
      <vt:lpstr>Calibri</vt:lpstr>
      <vt:lpstr>Calibri Light</vt:lpstr>
      <vt:lpstr>Cambria</vt:lpstr>
      <vt:lpstr>Comic Sans MS</vt:lpstr>
      <vt:lpstr>Gill Sans MT</vt:lpstr>
      <vt:lpstr>Monotype Corsiva</vt:lpstr>
      <vt:lpstr>Times New Roman</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ACER</cp:lastModifiedBy>
  <cp:revision>85</cp:revision>
  <dcterms:created xsi:type="dcterms:W3CDTF">2023-01-15T14:02:42Z</dcterms:created>
  <dcterms:modified xsi:type="dcterms:W3CDTF">2023-02-16T16:49:31Z</dcterms:modified>
</cp:coreProperties>
</file>