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20" r:id="rId2"/>
    <p:sldId id="321" r:id="rId3"/>
    <p:sldId id="322" r:id="rId4"/>
    <p:sldId id="286" r:id="rId5"/>
    <p:sldId id="323" r:id="rId6"/>
    <p:sldId id="324" r:id="rId7"/>
    <p:sldId id="350" r:id="rId8"/>
    <p:sldId id="325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  <p:sldId id="362" r:id="rId21"/>
    <p:sldId id="363" r:id="rId22"/>
    <p:sldId id="364" r:id="rId23"/>
    <p:sldId id="34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747E0-3484-4407-8E9D-77162C675F8A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69365-0ED8-4AF6-BF04-6D4C7DA1BA4A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33499DB-BE82-4537-84B6-D9B1E57DED9B}" type="slidenum">
              <a:rPr lang="de-DE" altLang="tr-TR">
                <a:solidFill>
                  <a:srgbClr val="000000"/>
                </a:solidFill>
                <a:latin typeface="Arial" panose="020B0604020202020204" pitchFamily="34" charset="0"/>
              </a:rPr>
              <a:t>3</a:t>
            </a:fld>
            <a:endParaRPr lang="de-DE" altLang="tr-T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083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805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4805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4805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4805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4805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4805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4805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4805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4805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3D28FA6-9A37-4B74-BB4F-B330E2544E0E}" type="slidenum">
              <a:rPr lang="en-GB" altLang="tr-TR" sz="1300">
                <a:solidFill>
                  <a:srgbClr val="000000"/>
                </a:solidFill>
                <a:latin typeface="Arial" panose="020B0604020202020204" pitchFamily="34" charset="0"/>
              </a:rPr>
              <a:t>3</a:t>
            </a:fld>
            <a:endParaRPr lang="en-GB" altLang="tr-TR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08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30588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824" tIns="47416" rIns="94824" bIns="47416" numCol="1" anchor="t" anchorCtr="0" compatLnSpc="1"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992E9-B58C-44CC-8038-7DA21234B52E}" type="datetimeFigureOut">
              <a:rPr lang="tr-TR" smtClean="0"/>
              <a:t>7.02.2023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795AE-92B7-463E-BBD4-F13428614487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17" name="Rectangle 29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solidFill>
                <a:srgbClr val="000000"/>
              </a:solidFill>
            </a:endParaRPr>
          </a:p>
        </p:txBody>
      </p:sp>
      <p:pic>
        <p:nvPicPr>
          <p:cNvPr id="12" name="Picture 10" descr="Entering the health and safety world: How do I start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81" y="13694"/>
            <a:ext cx="915288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763" y="4581528"/>
            <a:ext cx="9153525" cy="22764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3"/>
          <p:cNvGrpSpPr/>
          <p:nvPr/>
        </p:nvGrpSpPr>
        <p:grpSpPr bwMode="auto">
          <a:xfrm>
            <a:off x="1588" y="0"/>
            <a:ext cx="9144000" cy="6858000"/>
            <a:chOff x="0" y="0"/>
            <a:chExt cx="5760" cy="3747"/>
          </a:xfrm>
        </p:grpSpPr>
        <p:sp>
          <p:nvSpPr>
            <p:cNvPr id="13327" name="Rectangle 2"/>
            <p:cNvSpPr>
              <a:spLocks noChangeArrowheads="1"/>
            </p:cNvSpPr>
            <p:nvPr/>
          </p:nvSpPr>
          <p:spPr bwMode="gray">
            <a:xfrm flipV="1">
              <a:off x="0" y="0"/>
              <a:ext cx="5760" cy="16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800">
                <a:solidFill>
                  <a:srgbClr val="FFFFFF"/>
                </a:solidFill>
              </a:endParaRPr>
            </a:p>
          </p:txBody>
        </p:sp>
        <p:sp>
          <p:nvSpPr>
            <p:cNvPr id="13328" name="Rectangle 3"/>
            <p:cNvSpPr>
              <a:spLocks noChangeArrowheads="1"/>
            </p:cNvSpPr>
            <p:nvPr/>
          </p:nvSpPr>
          <p:spPr bwMode="gray">
            <a:xfrm>
              <a:off x="0" y="1842"/>
              <a:ext cx="5760" cy="928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DDDDD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90000" rIns="72000" bIns="90000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800">
                <a:solidFill>
                  <a:srgbClr val="FFFFFF"/>
                </a:solidFill>
              </a:endParaRPr>
            </a:p>
          </p:txBody>
        </p:sp>
        <p:sp>
          <p:nvSpPr>
            <p:cNvPr id="13329" name="Rectangle 16"/>
            <p:cNvSpPr>
              <a:spLocks noChangeArrowheads="1"/>
            </p:cNvSpPr>
            <p:nvPr/>
          </p:nvSpPr>
          <p:spPr bwMode="gray">
            <a:xfrm flipV="1">
              <a:off x="0" y="1603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800">
                <a:solidFill>
                  <a:srgbClr val="FFFFFF"/>
                </a:solidFill>
              </a:endParaRPr>
            </a:p>
          </p:txBody>
        </p:sp>
        <p:sp>
          <p:nvSpPr>
            <p:cNvPr id="13330" name="Rectangle 5"/>
            <p:cNvSpPr>
              <a:spLocks noChangeArrowheads="1"/>
            </p:cNvSpPr>
            <p:nvPr/>
          </p:nvSpPr>
          <p:spPr bwMode="gray">
            <a:xfrm flipV="1">
              <a:off x="0" y="2762"/>
              <a:ext cx="5760" cy="98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6"/>
          <p:cNvGrpSpPr/>
          <p:nvPr/>
        </p:nvGrpSpPr>
        <p:grpSpPr bwMode="auto">
          <a:xfrm>
            <a:off x="1204913" y="1335088"/>
            <a:ext cx="2339975" cy="5175250"/>
            <a:chOff x="6408" y="661"/>
            <a:chExt cx="1718" cy="4055"/>
          </a:xfrm>
        </p:grpSpPr>
        <p:sp>
          <p:nvSpPr>
            <p:cNvPr id="13320" name="Freeform 27"/>
            <p:cNvSpPr/>
            <p:nvPr/>
          </p:nvSpPr>
          <p:spPr bwMode="auto">
            <a:xfrm flipH="1">
              <a:off x="6410" y="3798"/>
              <a:ext cx="580" cy="918"/>
            </a:xfrm>
            <a:custGeom>
              <a:avLst/>
              <a:gdLst>
                <a:gd name="T0" fmla="*/ 50176 w 290"/>
                <a:gd name="T1" fmla="*/ 92672 h 459"/>
                <a:gd name="T2" fmla="*/ 49920 w 290"/>
                <a:gd name="T3" fmla="*/ 79872 h 459"/>
                <a:gd name="T4" fmla="*/ 61696 w 290"/>
                <a:gd name="T5" fmla="*/ 45568 h 459"/>
                <a:gd name="T6" fmla="*/ 64000 w 290"/>
                <a:gd name="T7" fmla="*/ 34560 h 459"/>
                <a:gd name="T8" fmla="*/ 71936 w 290"/>
                <a:gd name="T9" fmla="*/ 25856 h 459"/>
                <a:gd name="T10" fmla="*/ 67072 w 290"/>
                <a:gd name="T11" fmla="*/ 16640 h 459"/>
                <a:gd name="T12" fmla="*/ 50176 w 290"/>
                <a:gd name="T13" fmla="*/ 2816 h 459"/>
                <a:gd name="T14" fmla="*/ 45568 w 290"/>
                <a:gd name="T15" fmla="*/ 13568 h 459"/>
                <a:gd name="T16" fmla="*/ 40192 w 290"/>
                <a:gd name="T17" fmla="*/ 24064 h 459"/>
                <a:gd name="T18" fmla="*/ 31744 w 290"/>
                <a:gd name="T19" fmla="*/ 25344 h 459"/>
                <a:gd name="T20" fmla="*/ 35328 w 290"/>
                <a:gd name="T21" fmla="*/ 16640 h 459"/>
                <a:gd name="T22" fmla="*/ 25088 w 290"/>
                <a:gd name="T23" fmla="*/ 5888 h 459"/>
                <a:gd name="T24" fmla="*/ 12544 w 290"/>
                <a:gd name="T25" fmla="*/ 17152 h 459"/>
                <a:gd name="T26" fmla="*/ 13056 w 290"/>
                <a:gd name="T27" fmla="*/ 26368 h 459"/>
                <a:gd name="T28" fmla="*/ 13056 w 290"/>
                <a:gd name="T29" fmla="*/ 27904 h 459"/>
                <a:gd name="T30" fmla="*/ 7424 w 290"/>
                <a:gd name="T31" fmla="*/ 50688 h 459"/>
                <a:gd name="T32" fmla="*/ 11776 w 290"/>
                <a:gd name="T33" fmla="*/ 61440 h 459"/>
                <a:gd name="T34" fmla="*/ 15872 w 290"/>
                <a:gd name="T35" fmla="*/ 67072 h 459"/>
                <a:gd name="T36" fmla="*/ 512 w 290"/>
                <a:gd name="T37" fmla="*/ 106496 h 459"/>
                <a:gd name="T38" fmla="*/ 0 w 290"/>
                <a:gd name="T39" fmla="*/ 117504 h 459"/>
                <a:gd name="T40" fmla="*/ 52736 w 290"/>
                <a:gd name="T41" fmla="*/ 117504 h 459"/>
                <a:gd name="T42" fmla="*/ 50176 w 290"/>
                <a:gd name="T43" fmla="*/ 92672 h 4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0"/>
                <a:gd name="T67" fmla="*/ 0 h 459"/>
                <a:gd name="T68" fmla="*/ 290 w 290"/>
                <a:gd name="T69" fmla="*/ 459 h 45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0" h="459">
                  <a:moveTo>
                    <a:pt x="196" y="362"/>
                  </a:moveTo>
                  <a:cubicBezTo>
                    <a:pt x="186" y="328"/>
                    <a:pt x="195" y="312"/>
                    <a:pt x="195" y="312"/>
                  </a:cubicBezTo>
                  <a:cubicBezTo>
                    <a:pt x="220" y="281"/>
                    <a:pt x="241" y="178"/>
                    <a:pt x="241" y="178"/>
                  </a:cubicBezTo>
                  <a:cubicBezTo>
                    <a:pt x="244" y="136"/>
                    <a:pt x="250" y="135"/>
                    <a:pt x="250" y="135"/>
                  </a:cubicBezTo>
                  <a:cubicBezTo>
                    <a:pt x="281" y="101"/>
                    <a:pt x="281" y="101"/>
                    <a:pt x="281" y="101"/>
                  </a:cubicBezTo>
                  <a:cubicBezTo>
                    <a:pt x="290" y="86"/>
                    <a:pt x="262" y="65"/>
                    <a:pt x="262" y="65"/>
                  </a:cubicBezTo>
                  <a:cubicBezTo>
                    <a:pt x="196" y="11"/>
                    <a:pt x="196" y="11"/>
                    <a:pt x="196" y="11"/>
                  </a:cubicBezTo>
                  <a:cubicBezTo>
                    <a:pt x="173" y="0"/>
                    <a:pt x="178" y="53"/>
                    <a:pt x="178" y="53"/>
                  </a:cubicBezTo>
                  <a:cubicBezTo>
                    <a:pt x="177" y="83"/>
                    <a:pt x="157" y="94"/>
                    <a:pt x="157" y="94"/>
                  </a:cubicBezTo>
                  <a:cubicBezTo>
                    <a:pt x="117" y="133"/>
                    <a:pt x="124" y="99"/>
                    <a:pt x="124" y="99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44" y="24"/>
                    <a:pt x="98" y="23"/>
                    <a:pt x="98" y="23"/>
                  </a:cubicBezTo>
                  <a:cubicBezTo>
                    <a:pt x="47" y="20"/>
                    <a:pt x="49" y="67"/>
                    <a:pt x="49" y="67"/>
                  </a:cubicBezTo>
                  <a:cubicBezTo>
                    <a:pt x="40" y="78"/>
                    <a:pt x="51" y="103"/>
                    <a:pt x="51" y="103"/>
                  </a:cubicBezTo>
                  <a:cubicBezTo>
                    <a:pt x="55" y="107"/>
                    <a:pt x="51" y="109"/>
                    <a:pt x="51" y="109"/>
                  </a:cubicBezTo>
                  <a:cubicBezTo>
                    <a:pt x="24" y="128"/>
                    <a:pt x="29" y="198"/>
                    <a:pt x="29" y="198"/>
                  </a:cubicBezTo>
                  <a:cubicBezTo>
                    <a:pt x="31" y="224"/>
                    <a:pt x="46" y="240"/>
                    <a:pt x="46" y="240"/>
                  </a:cubicBezTo>
                  <a:cubicBezTo>
                    <a:pt x="63" y="247"/>
                    <a:pt x="62" y="262"/>
                    <a:pt x="62" y="262"/>
                  </a:cubicBezTo>
                  <a:cubicBezTo>
                    <a:pt x="31" y="305"/>
                    <a:pt x="2" y="416"/>
                    <a:pt x="2" y="416"/>
                  </a:cubicBezTo>
                  <a:cubicBezTo>
                    <a:pt x="0" y="459"/>
                    <a:pt x="0" y="459"/>
                    <a:pt x="0" y="459"/>
                  </a:cubicBezTo>
                  <a:cubicBezTo>
                    <a:pt x="206" y="459"/>
                    <a:pt x="206" y="459"/>
                    <a:pt x="206" y="459"/>
                  </a:cubicBezTo>
                  <a:lnTo>
                    <a:pt x="196" y="362"/>
                  </a:lnTo>
                  <a:close/>
                </a:path>
              </a:pathLst>
            </a:custGeom>
            <a:gradFill rotWithShape="1"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tr-TR"/>
            </a:p>
          </p:txBody>
        </p:sp>
        <p:grpSp>
          <p:nvGrpSpPr>
            <p:cNvPr id="13321" name="Group 28"/>
            <p:cNvGrpSpPr/>
            <p:nvPr/>
          </p:nvGrpSpPr>
          <p:grpSpPr bwMode="auto">
            <a:xfrm>
              <a:off x="6408" y="661"/>
              <a:ext cx="1718" cy="3327"/>
              <a:chOff x="6408" y="661"/>
              <a:chExt cx="1718" cy="3327"/>
            </a:xfrm>
          </p:grpSpPr>
          <p:sp>
            <p:nvSpPr>
              <p:cNvPr id="13322" name="Freeform 29"/>
              <p:cNvSpPr/>
              <p:nvPr/>
            </p:nvSpPr>
            <p:spPr bwMode="auto">
              <a:xfrm flipH="1">
                <a:off x="6408" y="661"/>
                <a:ext cx="1718" cy="3327"/>
              </a:xfrm>
              <a:custGeom>
                <a:avLst/>
                <a:gdLst>
                  <a:gd name="T0" fmla="*/ 122624 w 859"/>
                  <a:gd name="T1" fmla="*/ 59508 h 1663"/>
                  <a:gd name="T2" fmla="*/ 86528 w 859"/>
                  <a:gd name="T3" fmla="*/ 72840 h 1663"/>
                  <a:gd name="T4" fmla="*/ 83968 w 859"/>
                  <a:gd name="T5" fmla="*/ 87720 h 1663"/>
                  <a:gd name="T6" fmla="*/ 63232 w 859"/>
                  <a:gd name="T7" fmla="*/ 124952 h 1663"/>
                  <a:gd name="T8" fmla="*/ 38656 w 859"/>
                  <a:gd name="T9" fmla="*/ 172668 h 1663"/>
                  <a:gd name="T10" fmla="*/ 13824 w 859"/>
                  <a:gd name="T11" fmla="*/ 190115 h 1663"/>
                  <a:gd name="T12" fmla="*/ 0 w 859"/>
                  <a:gd name="T13" fmla="*/ 196779 h 1663"/>
                  <a:gd name="T14" fmla="*/ 43776 w 859"/>
                  <a:gd name="T15" fmla="*/ 197803 h 1663"/>
                  <a:gd name="T16" fmla="*/ 91392 w 859"/>
                  <a:gd name="T17" fmla="*/ 133680 h 1663"/>
                  <a:gd name="T18" fmla="*/ 89088 w 859"/>
                  <a:gd name="T19" fmla="*/ 201909 h 1663"/>
                  <a:gd name="T20" fmla="*/ 90112 w 859"/>
                  <a:gd name="T21" fmla="*/ 241008 h 1663"/>
                  <a:gd name="T22" fmla="*/ 120064 w 859"/>
                  <a:gd name="T23" fmla="*/ 231256 h 1663"/>
                  <a:gd name="T24" fmla="*/ 145408 w 859"/>
                  <a:gd name="T25" fmla="*/ 301801 h 1663"/>
                  <a:gd name="T26" fmla="*/ 161536 w 859"/>
                  <a:gd name="T27" fmla="*/ 359548 h 1663"/>
                  <a:gd name="T28" fmla="*/ 153088 w 859"/>
                  <a:gd name="T29" fmla="*/ 376243 h 1663"/>
                  <a:gd name="T30" fmla="*/ 158976 w 859"/>
                  <a:gd name="T31" fmla="*/ 400352 h 1663"/>
                  <a:gd name="T32" fmla="*/ 170752 w 859"/>
                  <a:gd name="T33" fmla="*/ 420860 h 1663"/>
                  <a:gd name="T34" fmla="*/ 177664 w 859"/>
                  <a:gd name="T35" fmla="*/ 401377 h 1663"/>
                  <a:gd name="T36" fmla="*/ 191488 w 859"/>
                  <a:gd name="T37" fmla="*/ 413172 h 1663"/>
                  <a:gd name="T38" fmla="*/ 212736 w 859"/>
                  <a:gd name="T39" fmla="*/ 410091 h 1663"/>
                  <a:gd name="T40" fmla="*/ 209920 w 859"/>
                  <a:gd name="T41" fmla="*/ 392136 h 1663"/>
                  <a:gd name="T42" fmla="*/ 195584 w 859"/>
                  <a:gd name="T43" fmla="*/ 346736 h 1663"/>
                  <a:gd name="T44" fmla="*/ 203776 w 859"/>
                  <a:gd name="T45" fmla="*/ 255621 h 1663"/>
                  <a:gd name="T46" fmla="*/ 216320 w 859"/>
                  <a:gd name="T47" fmla="*/ 241265 h 1663"/>
                  <a:gd name="T48" fmla="*/ 216320 w 859"/>
                  <a:gd name="T49" fmla="*/ 223051 h 1663"/>
                  <a:gd name="T50" fmla="*/ 202752 w 859"/>
                  <a:gd name="T51" fmla="*/ 80544 h 1663"/>
                  <a:gd name="T52" fmla="*/ 162560 w 859"/>
                  <a:gd name="T53" fmla="*/ 63355 h 1663"/>
                  <a:gd name="T54" fmla="*/ 157696 w 859"/>
                  <a:gd name="T55" fmla="*/ 51023 h 1663"/>
                  <a:gd name="T56" fmla="*/ 162816 w 859"/>
                  <a:gd name="T57" fmla="*/ 35897 h 1663"/>
                  <a:gd name="T58" fmla="*/ 136960 w 859"/>
                  <a:gd name="T59" fmla="*/ 5892 h 1663"/>
                  <a:gd name="T60" fmla="*/ 123904 w 859"/>
                  <a:gd name="T61" fmla="*/ 32564 h 1663"/>
                  <a:gd name="T62" fmla="*/ 125440 w 859"/>
                  <a:gd name="T63" fmla="*/ 46668 h 16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59"/>
                  <a:gd name="T97" fmla="*/ 0 h 1663"/>
                  <a:gd name="T98" fmla="*/ 859 w 859"/>
                  <a:gd name="T99" fmla="*/ 1663 h 16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59" h="1663">
                    <a:moveTo>
                      <a:pt x="498" y="221"/>
                    </a:moveTo>
                    <a:cubicBezTo>
                      <a:pt x="498" y="221"/>
                      <a:pt x="495" y="230"/>
                      <a:pt x="479" y="232"/>
                    </a:cubicBezTo>
                    <a:cubicBezTo>
                      <a:pt x="358" y="267"/>
                      <a:pt x="358" y="267"/>
                      <a:pt x="358" y="267"/>
                    </a:cubicBezTo>
                    <a:cubicBezTo>
                      <a:pt x="358" y="267"/>
                      <a:pt x="343" y="268"/>
                      <a:pt x="338" y="284"/>
                    </a:cubicBezTo>
                    <a:cubicBezTo>
                      <a:pt x="338" y="284"/>
                      <a:pt x="330" y="327"/>
                      <a:pt x="330" y="333"/>
                    </a:cubicBezTo>
                    <a:cubicBezTo>
                      <a:pt x="328" y="342"/>
                      <a:pt x="328" y="342"/>
                      <a:pt x="328" y="342"/>
                    </a:cubicBezTo>
                    <a:cubicBezTo>
                      <a:pt x="328" y="342"/>
                      <a:pt x="273" y="438"/>
                      <a:pt x="262" y="449"/>
                    </a:cubicBezTo>
                    <a:cubicBezTo>
                      <a:pt x="262" y="449"/>
                      <a:pt x="249" y="469"/>
                      <a:pt x="247" y="487"/>
                    </a:cubicBezTo>
                    <a:cubicBezTo>
                      <a:pt x="247" y="487"/>
                      <a:pt x="180" y="585"/>
                      <a:pt x="177" y="619"/>
                    </a:cubicBezTo>
                    <a:cubicBezTo>
                      <a:pt x="177" y="619"/>
                      <a:pt x="154" y="635"/>
                      <a:pt x="151" y="673"/>
                    </a:cubicBezTo>
                    <a:cubicBezTo>
                      <a:pt x="151" y="673"/>
                      <a:pt x="117" y="702"/>
                      <a:pt x="102" y="731"/>
                    </a:cubicBezTo>
                    <a:cubicBezTo>
                      <a:pt x="102" y="731"/>
                      <a:pt x="66" y="736"/>
                      <a:pt x="54" y="741"/>
                    </a:cubicBezTo>
                    <a:cubicBezTo>
                      <a:pt x="54" y="741"/>
                      <a:pt x="20" y="746"/>
                      <a:pt x="13" y="759"/>
                    </a:cubicBezTo>
                    <a:cubicBezTo>
                      <a:pt x="0" y="767"/>
                      <a:pt x="0" y="767"/>
                      <a:pt x="0" y="767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171" y="771"/>
                      <a:pt x="171" y="771"/>
                      <a:pt x="171" y="771"/>
                    </a:cubicBezTo>
                    <a:cubicBezTo>
                      <a:pt x="171" y="771"/>
                      <a:pt x="233" y="715"/>
                      <a:pt x="230" y="703"/>
                    </a:cubicBezTo>
                    <a:cubicBezTo>
                      <a:pt x="230" y="703"/>
                      <a:pt x="291" y="636"/>
                      <a:pt x="357" y="521"/>
                    </a:cubicBezTo>
                    <a:cubicBezTo>
                      <a:pt x="366" y="519"/>
                      <a:pt x="366" y="519"/>
                      <a:pt x="366" y="519"/>
                    </a:cubicBezTo>
                    <a:cubicBezTo>
                      <a:pt x="366" y="519"/>
                      <a:pt x="373" y="663"/>
                      <a:pt x="348" y="787"/>
                    </a:cubicBezTo>
                    <a:cubicBezTo>
                      <a:pt x="351" y="789"/>
                      <a:pt x="351" y="789"/>
                      <a:pt x="351" y="789"/>
                    </a:cubicBezTo>
                    <a:cubicBezTo>
                      <a:pt x="352" y="939"/>
                      <a:pt x="352" y="939"/>
                      <a:pt x="352" y="939"/>
                    </a:cubicBezTo>
                    <a:cubicBezTo>
                      <a:pt x="352" y="939"/>
                      <a:pt x="425" y="981"/>
                      <a:pt x="442" y="955"/>
                    </a:cubicBezTo>
                    <a:cubicBezTo>
                      <a:pt x="469" y="901"/>
                      <a:pt x="469" y="901"/>
                      <a:pt x="469" y="901"/>
                    </a:cubicBezTo>
                    <a:cubicBezTo>
                      <a:pt x="484" y="900"/>
                      <a:pt x="484" y="900"/>
                      <a:pt x="484" y="900"/>
                    </a:cubicBezTo>
                    <a:cubicBezTo>
                      <a:pt x="484" y="900"/>
                      <a:pt x="517" y="1036"/>
                      <a:pt x="568" y="1176"/>
                    </a:cubicBezTo>
                    <a:cubicBezTo>
                      <a:pt x="571" y="1248"/>
                      <a:pt x="571" y="1248"/>
                      <a:pt x="571" y="1248"/>
                    </a:cubicBezTo>
                    <a:cubicBezTo>
                      <a:pt x="571" y="1248"/>
                      <a:pt x="600" y="1359"/>
                      <a:pt x="631" y="1401"/>
                    </a:cubicBezTo>
                    <a:cubicBezTo>
                      <a:pt x="631" y="1401"/>
                      <a:pt x="632" y="1416"/>
                      <a:pt x="616" y="1424"/>
                    </a:cubicBezTo>
                    <a:cubicBezTo>
                      <a:pt x="616" y="1424"/>
                      <a:pt x="600" y="1439"/>
                      <a:pt x="598" y="1466"/>
                    </a:cubicBezTo>
                    <a:cubicBezTo>
                      <a:pt x="598" y="1466"/>
                      <a:pt x="593" y="1535"/>
                      <a:pt x="621" y="1554"/>
                    </a:cubicBezTo>
                    <a:cubicBezTo>
                      <a:pt x="621" y="1554"/>
                      <a:pt x="624" y="1557"/>
                      <a:pt x="621" y="1560"/>
                    </a:cubicBezTo>
                    <a:cubicBezTo>
                      <a:pt x="621" y="1560"/>
                      <a:pt x="610" y="1585"/>
                      <a:pt x="618" y="1596"/>
                    </a:cubicBezTo>
                    <a:cubicBezTo>
                      <a:pt x="618" y="1596"/>
                      <a:pt x="616" y="1643"/>
                      <a:pt x="667" y="1640"/>
                    </a:cubicBezTo>
                    <a:cubicBezTo>
                      <a:pt x="667" y="1640"/>
                      <a:pt x="713" y="1639"/>
                      <a:pt x="707" y="1598"/>
                    </a:cubicBezTo>
                    <a:cubicBezTo>
                      <a:pt x="694" y="1564"/>
                      <a:pt x="694" y="1564"/>
                      <a:pt x="694" y="1564"/>
                    </a:cubicBezTo>
                    <a:cubicBezTo>
                      <a:pt x="694" y="1564"/>
                      <a:pt x="686" y="1530"/>
                      <a:pt x="726" y="1569"/>
                    </a:cubicBezTo>
                    <a:cubicBezTo>
                      <a:pt x="726" y="1569"/>
                      <a:pt x="746" y="1580"/>
                      <a:pt x="748" y="1610"/>
                    </a:cubicBezTo>
                    <a:cubicBezTo>
                      <a:pt x="748" y="1610"/>
                      <a:pt x="742" y="1663"/>
                      <a:pt x="765" y="1653"/>
                    </a:cubicBezTo>
                    <a:cubicBezTo>
                      <a:pt x="831" y="1598"/>
                      <a:pt x="831" y="1598"/>
                      <a:pt x="831" y="1598"/>
                    </a:cubicBezTo>
                    <a:cubicBezTo>
                      <a:pt x="831" y="1598"/>
                      <a:pt x="859" y="1577"/>
                      <a:pt x="850" y="1562"/>
                    </a:cubicBezTo>
                    <a:cubicBezTo>
                      <a:pt x="820" y="1528"/>
                      <a:pt x="820" y="1528"/>
                      <a:pt x="820" y="1528"/>
                    </a:cubicBezTo>
                    <a:cubicBezTo>
                      <a:pt x="820" y="1528"/>
                      <a:pt x="813" y="1527"/>
                      <a:pt x="810" y="1485"/>
                    </a:cubicBezTo>
                    <a:cubicBezTo>
                      <a:pt x="810" y="1485"/>
                      <a:pt x="789" y="1383"/>
                      <a:pt x="764" y="1351"/>
                    </a:cubicBezTo>
                    <a:cubicBezTo>
                      <a:pt x="764" y="1351"/>
                      <a:pt x="755" y="1335"/>
                      <a:pt x="766" y="1301"/>
                    </a:cubicBezTo>
                    <a:cubicBezTo>
                      <a:pt x="796" y="996"/>
                      <a:pt x="796" y="996"/>
                      <a:pt x="796" y="996"/>
                    </a:cubicBezTo>
                    <a:cubicBezTo>
                      <a:pt x="796" y="996"/>
                      <a:pt x="811" y="987"/>
                      <a:pt x="820" y="973"/>
                    </a:cubicBezTo>
                    <a:cubicBezTo>
                      <a:pt x="820" y="973"/>
                      <a:pt x="844" y="972"/>
                      <a:pt x="845" y="940"/>
                    </a:cubicBezTo>
                    <a:cubicBezTo>
                      <a:pt x="845" y="940"/>
                      <a:pt x="848" y="914"/>
                      <a:pt x="842" y="875"/>
                    </a:cubicBezTo>
                    <a:cubicBezTo>
                      <a:pt x="845" y="869"/>
                      <a:pt x="845" y="869"/>
                      <a:pt x="845" y="869"/>
                    </a:cubicBezTo>
                    <a:cubicBezTo>
                      <a:pt x="845" y="869"/>
                      <a:pt x="857" y="704"/>
                      <a:pt x="853" y="667"/>
                    </a:cubicBezTo>
                    <a:cubicBezTo>
                      <a:pt x="853" y="667"/>
                      <a:pt x="852" y="554"/>
                      <a:pt x="792" y="314"/>
                    </a:cubicBezTo>
                    <a:cubicBezTo>
                      <a:pt x="792" y="314"/>
                      <a:pt x="790" y="299"/>
                      <a:pt x="765" y="295"/>
                    </a:cubicBezTo>
                    <a:cubicBezTo>
                      <a:pt x="765" y="295"/>
                      <a:pt x="648" y="258"/>
                      <a:pt x="635" y="247"/>
                    </a:cubicBezTo>
                    <a:cubicBezTo>
                      <a:pt x="635" y="247"/>
                      <a:pt x="622" y="229"/>
                      <a:pt x="616" y="217"/>
                    </a:cubicBezTo>
                    <a:cubicBezTo>
                      <a:pt x="616" y="199"/>
                      <a:pt x="616" y="199"/>
                      <a:pt x="616" y="199"/>
                    </a:cubicBezTo>
                    <a:cubicBezTo>
                      <a:pt x="616" y="199"/>
                      <a:pt x="628" y="206"/>
                      <a:pt x="642" y="170"/>
                    </a:cubicBezTo>
                    <a:cubicBezTo>
                      <a:pt x="642" y="170"/>
                      <a:pt x="664" y="142"/>
                      <a:pt x="636" y="140"/>
                    </a:cubicBezTo>
                    <a:cubicBezTo>
                      <a:pt x="636" y="140"/>
                      <a:pt x="652" y="61"/>
                      <a:pt x="617" y="54"/>
                    </a:cubicBezTo>
                    <a:cubicBezTo>
                      <a:pt x="617" y="54"/>
                      <a:pt x="610" y="0"/>
                      <a:pt x="535" y="23"/>
                    </a:cubicBezTo>
                    <a:cubicBezTo>
                      <a:pt x="535" y="23"/>
                      <a:pt x="496" y="31"/>
                      <a:pt x="484" y="92"/>
                    </a:cubicBezTo>
                    <a:cubicBezTo>
                      <a:pt x="484" y="127"/>
                      <a:pt x="484" y="127"/>
                      <a:pt x="484" y="127"/>
                    </a:cubicBezTo>
                    <a:cubicBezTo>
                      <a:pt x="484" y="127"/>
                      <a:pt x="474" y="121"/>
                      <a:pt x="477" y="142"/>
                    </a:cubicBezTo>
                    <a:cubicBezTo>
                      <a:pt x="477" y="142"/>
                      <a:pt x="484" y="183"/>
                      <a:pt x="490" y="182"/>
                    </a:cubicBezTo>
                    <a:lnTo>
                      <a:pt x="498" y="22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22222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323" name="Freeform 30"/>
              <p:cNvSpPr/>
              <p:nvPr/>
            </p:nvSpPr>
            <p:spPr bwMode="auto">
              <a:xfrm flipH="1">
                <a:off x="6884" y="1101"/>
                <a:ext cx="248" cy="932"/>
              </a:xfrm>
              <a:custGeom>
                <a:avLst/>
                <a:gdLst>
                  <a:gd name="T0" fmla="*/ 512 w 124"/>
                  <a:gd name="T1" fmla="*/ 256 h 466"/>
                  <a:gd name="T2" fmla="*/ 11776 w 124"/>
                  <a:gd name="T3" fmla="*/ 14080 h 466"/>
                  <a:gd name="T4" fmla="*/ 15616 w 124"/>
                  <a:gd name="T5" fmla="*/ 14336 h 466"/>
                  <a:gd name="T6" fmla="*/ 19968 w 124"/>
                  <a:gd name="T7" fmla="*/ 13056 h 466"/>
                  <a:gd name="T8" fmla="*/ 30464 w 124"/>
                  <a:gd name="T9" fmla="*/ 1024 h 466"/>
                  <a:gd name="T10" fmla="*/ 30720 w 124"/>
                  <a:gd name="T11" fmla="*/ 0 h 466"/>
                  <a:gd name="T12" fmla="*/ 31744 w 124"/>
                  <a:gd name="T13" fmla="*/ 1792 h 466"/>
                  <a:gd name="T14" fmla="*/ 27392 w 124"/>
                  <a:gd name="T15" fmla="*/ 83712 h 466"/>
                  <a:gd name="T16" fmla="*/ 29952 w 124"/>
                  <a:gd name="T17" fmla="*/ 110080 h 466"/>
                  <a:gd name="T18" fmla="*/ 5120 w 124"/>
                  <a:gd name="T19" fmla="*/ 116736 h 466"/>
                  <a:gd name="T20" fmla="*/ 0 w 124"/>
                  <a:gd name="T21" fmla="*/ 1280 h 466"/>
                  <a:gd name="T22" fmla="*/ 512 w 124"/>
                  <a:gd name="T23" fmla="*/ 256 h 4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4"/>
                  <a:gd name="T37" fmla="*/ 0 h 466"/>
                  <a:gd name="T38" fmla="*/ 124 w 124"/>
                  <a:gd name="T39" fmla="*/ 466 h 46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4" h="466">
                    <a:moveTo>
                      <a:pt x="2" y="1"/>
                    </a:moveTo>
                    <a:cubicBezTo>
                      <a:pt x="2" y="1"/>
                      <a:pt x="27" y="32"/>
                      <a:pt x="46" y="55"/>
                    </a:cubicBezTo>
                    <a:cubicBezTo>
                      <a:pt x="54" y="57"/>
                      <a:pt x="52" y="57"/>
                      <a:pt x="61" y="56"/>
                    </a:cubicBezTo>
                    <a:cubicBezTo>
                      <a:pt x="61" y="56"/>
                      <a:pt x="67" y="58"/>
                      <a:pt x="78" y="51"/>
                    </a:cubicBezTo>
                    <a:cubicBezTo>
                      <a:pt x="90" y="39"/>
                      <a:pt x="105" y="34"/>
                      <a:pt x="119" y="4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4" y="7"/>
                      <a:pt x="124" y="7"/>
                      <a:pt x="124" y="7"/>
                    </a:cubicBezTo>
                    <a:cubicBezTo>
                      <a:pt x="124" y="7"/>
                      <a:pt x="102" y="232"/>
                      <a:pt x="107" y="327"/>
                    </a:cubicBezTo>
                    <a:cubicBezTo>
                      <a:pt x="107" y="327"/>
                      <a:pt x="112" y="421"/>
                      <a:pt x="117" y="430"/>
                    </a:cubicBezTo>
                    <a:cubicBezTo>
                      <a:pt x="117" y="430"/>
                      <a:pt x="42" y="466"/>
                      <a:pt x="20" y="456"/>
                    </a:cubicBezTo>
                    <a:cubicBezTo>
                      <a:pt x="20" y="456"/>
                      <a:pt x="33" y="118"/>
                      <a:pt x="0" y="5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324" name="Freeform 31"/>
              <p:cNvSpPr/>
              <p:nvPr/>
            </p:nvSpPr>
            <p:spPr bwMode="auto">
              <a:xfrm flipH="1">
                <a:off x="6932" y="1211"/>
                <a:ext cx="126" cy="776"/>
              </a:xfrm>
              <a:custGeom>
                <a:avLst/>
                <a:gdLst>
                  <a:gd name="T0" fmla="*/ 2304 w 63"/>
                  <a:gd name="T1" fmla="*/ 0 h 388"/>
                  <a:gd name="T2" fmla="*/ 9216 w 63"/>
                  <a:gd name="T3" fmla="*/ 0 h 388"/>
                  <a:gd name="T4" fmla="*/ 12032 w 63"/>
                  <a:gd name="T5" fmla="*/ 4096 h 388"/>
                  <a:gd name="T6" fmla="*/ 10240 w 63"/>
                  <a:gd name="T7" fmla="*/ 8704 h 388"/>
                  <a:gd name="T8" fmla="*/ 14848 w 63"/>
                  <a:gd name="T9" fmla="*/ 92672 h 388"/>
                  <a:gd name="T10" fmla="*/ 8448 w 63"/>
                  <a:gd name="T11" fmla="*/ 99328 h 388"/>
                  <a:gd name="T12" fmla="*/ 0 w 63"/>
                  <a:gd name="T13" fmla="*/ 94720 h 388"/>
                  <a:gd name="T14" fmla="*/ 4352 w 63"/>
                  <a:gd name="T15" fmla="*/ 9728 h 388"/>
                  <a:gd name="T16" fmla="*/ 768 w 63"/>
                  <a:gd name="T17" fmla="*/ 4864 h 388"/>
                  <a:gd name="T18" fmla="*/ 2304 w 63"/>
                  <a:gd name="T19" fmla="*/ 0 h 3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3"/>
                  <a:gd name="T31" fmla="*/ 0 h 388"/>
                  <a:gd name="T32" fmla="*/ 63 w 63"/>
                  <a:gd name="T33" fmla="*/ 388 h 3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3" h="388">
                    <a:moveTo>
                      <a:pt x="9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46" y="12"/>
                      <a:pt x="47" y="16"/>
                    </a:cubicBezTo>
                    <a:cubicBezTo>
                      <a:pt x="47" y="19"/>
                      <a:pt x="43" y="29"/>
                      <a:pt x="40" y="34"/>
                    </a:cubicBezTo>
                    <a:cubicBezTo>
                      <a:pt x="40" y="34"/>
                      <a:pt x="63" y="138"/>
                      <a:pt x="58" y="362"/>
                    </a:cubicBezTo>
                    <a:cubicBezTo>
                      <a:pt x="33" y="388"/>
                      <a:pt x="33" y="388"/>
                      <a:pt x="33" y="388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0" y="370"/>
                      <a:pt x="4" y="98"/>
                      <a:pt x="17" y="38"/>
                    </a:cubicBezTo>
                    <a:cubicBezTo>
                      <a:pt x="17" y="38"/>
                      <a:pt x="2" y="22"/>
                      <a:pt x="3" y="19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9141B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325" name="Line 32"/>
              <p:cNvSpPr>
                <a:spLocks noChangeShapeType="1"/>
              </p:cNvSpPr>
              <p:nvPr/>
            </p:nvSpPr>
            <p:spPr bwMode="auto">
              <a:xfrm flipH="1">
                <a:off x="7840" y="1215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326" name="Line 33"/>
              <p:cNvSpPr>
                <a:spLocks noChangeShapeType="1"/>
              </p:cNvSpPr>
              <p:nvPr/>
            </p:nvSpPr>
            <p:spPr bwMode="auto">
              <a:xfrm flipH="1">
                <a:off x="7840" y="1215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217105" name="AutoShape 35" descr="Bild20"/>
          <p:cNvSpPr>
            <a:spLocks noChangeArrowheads="1"/>
          </p:cNvSpPr>
          <p:nvPr/>
        </p:nvSpPr>
        <p:spPr bwMode="gray">
          <a:xfrm>
            <a:off x="2743200" y="3321050"/>
            <a:ext cx="5254625" cy="2570163"/>
          </a:xfrm>
          <a:prstGeom prst="roundRect">
            <a:avLst>
              <a:gd name="adj" fmla="val 5556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5400">
            <a:solidFill>
              <a:srgbClr val="EAEAEA"/>
            </a:solidFill>
            <a:round/>
          </a:ln>
        </p:spPr>
        <p:txBody>
          <a:bodyPr lIns="108000" tIns="108000" rIns="36000" bIns="36000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solidFill>
                <a:srgbClr val="000000"/>
              </a:solidFill>
            </a:endParaRPr>
          </a:p>
        </p:txBody>
      </p:sp>
      <p:sp>
        <p:nvSpPr>
          <p:cNvPr id="217117" name="Rectangle 29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solidFill>
                <a:srgbClr val="000000"/>
              </a:solidFill>
            </a:endParaRPr>
          </a:p>
        </p:txBody>
      </p:sp>
      <p:sp>
        <p:nvSpPr>
          <p:cNvPr id="13318" name="Rectangle 30"/>
          <p:cNvSpPr>
            <a:spLocks noChangeArrowheads="1"/>
          </p:cNvSpPr>
          <p:nvPr/>
        </p:nvSpPr>
        <p:spPr bwMode="auto">
          <a:xfrm>
            <a:off x="300038" y="411163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 noProof="1">
              <a:solidFill>
                <a:srgbClr val="000000"/>
              </a:solidFill>
            </a:endParaRPr>
          </a:p>
        </p:txBody>
      </p:sp>
      <p:pic>
        <p:nvPicPr>
          <p:cNvPr id="13319" name="Picture 2" descr="D:\DOKTOR\1-ISTANBULUZMAN\1-EĞİTİM KURUMU\1. İstanbuluzman\2-RESİMLER\Dokuman\Users Folder Blac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0"/>
            <a:ext cx="32480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0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4"/>
          <p:cNvSpPr>
            <a:spLocks noChangeArrowheads="1"/>
          </p:cNvSpPr>
          <p:nvPr/>
        </p:nvSpPr>
        <p:spPr bwMode="auto">
          <a:xfrm>
            <a:off x="85725" y="3754248"/>
            <a:ext cx="8935450" cy="2489799"/>
          </a:xfrm>
          <a:prstGeom prst="rect">
            <a:avLst/>
          </a:prstGeom>
          <a:noFill/>
          <a:ln w="9525" algn="ctr">
            <a:noFill/>
            <a:round/>
          </a:ln>
        </p:spPr>
        <p:txBody>
          <a:bodyPr wrap="none" anchor="ctr"/>
          <a:lstStyle/>
          <a:p>
            <a:pPr marL="635" algn="ctr">
              <a:lnSpc>
                <a:spcPct val="100000"/>
              </a:lnSpc>
            </a:pPr>
            <a:r>
              <a:rPr lang="tr-TR" sz="3600" b="1" spc="-90" dirty="0" smtClean="0">
                <a:latin typeface="Monotype Corsiva" panose="03010101010201010101" charset="0"/>
                <a:cs typeface="Monotype Corsiva" panose="03010101010201010101" charset="0"/>
              </a:rPr>
              <a:t>RİSK</a:t>
            </a:r>
            <a:r>
              <a:rPr lang="tr-TR" sz="3600" b="1" spc="-5" dirty="0" smtClean="0">
                <a:latin typeface="Monotype Corsiva" panose="03010101010201010101" charset="0"/>
                <a:cs typeface="Monotype Corsiva" panose="03010101010201010101" charset="0"/>
              </a:rPr>
              <a:t> </a:t>
            </a:r>
            <a:r>
              <a:rPr lang="tr-TR" sz="3600" b="1" spc="-60" dirty="0" smtClean="0">
                <a:latin typeface="Monotype Corsiva" panose="03010101010201010101" charset="0"/>
                <a:cs typeface="Monotype Corsiva" panose="03010101010201010101" charset="0"/>
              </a:rPr>
              <a:t>YÖNETİMİ,</a:t>
            </a:r>
            <a:r>
              <a:rPr lang="tr-TR" sz="3600" b="1" dirty="0" smtClean="0">
                <a:latin typeface="Monotype Corsiva" panose="03010101010201010101" charset="0"/>
                <a:cs typeface="Monotype Corsiva" panose="03010101010201010101" charset="0"/>
              </a:rPr>
              <a:t> </a:t>
            </a:r>
            <a:r>
              <a:rPr lang="tr-TR" sz="3600" b="1" spc="-45" dirty="0" smtClean="0">
                <a:latin typeface="Monotype Corsiva" panose="03010101010201010101" charset="0"/>
                <a:cs typeface="Monotype Corsiva" panose="03010101010201010101" charset="0"/>
              </a:rPr>
              <a:t>DEĞERLENDİRİLMESİ</a:t>
            </a:r>
            <a:r>
              <a:rPr lang="tr-TR" sz="3600" b="1" spc="5" dirty="0" smtClean="0">
                <a:latin typeface="Monotype Corsiva" panose="03010101010201010101" charset="0"/>
                <a:cs typeface="Monotype Corsiva" panose="03010101010201010101" charset="0"/>
              </a:rPr>
              <a:t> </a:t>
            </a:r>
          </a:p>
          <a:p>
            <a:pPr marL="635" algn="ctr">
              <a:lnSpc>
                <a:spcPct val="100000"/>
              </a:lnSpc>
            </a:pPr>
            <a:r>
              <a:rPr lang="tr-TR" sz="3600" b="1" spc="-95" dirty="0" smtClean="0">
                <a:latin typeface="Monotype Corsiva" panose="03010101010201010101" charset="0"/>
                <a:cs typeface="Monotype Corsiva" panose="03010101010201010101" charset="0"/>
              </a:rPr>
              <a:t>VE</a:t>
            </a:r>
            <a:r>
              <a:rPr lang="tr-TR" sz="3600" b="1" spc="5" dirty="0" smtClean="0">
                <a:latin typeface="Monotype Corsiva" panose="03010101010201010101" charset="0"/>
                <a:cs typeface="Monotype Corsiva" panose="03010101010201010101" charset="0"/>
              </a:rPr>
              <a:t> </a:t>
            </a:r>
          </a:p>
          <a:p>
            <a:pPr marL="635" algn="ctr">
              <a:lnSpc>
                <a:spcPct val="100000"/>
              </a:lnSpc>
            </a:pPr>
            <a:r>
              <a:rPr lang="tr-TR" sz="3600" b="1" spc="-10" dirty="0" smtClean="0">
                <a:latin typeface="Monotype Corsiva" panose="03010101010201010101" charset="0"/>
                <a:cs typeface="Monotype Corsiva" panose="03010101010201010101" charset="0"/>
              </a:rPr>
              <a:t>METODOLOJİLERİ</a:t>
            </a:r>
            <a:endParaRPr lang="tr-TR" sz="3600" b="1" dirty="0" smtClean="0">
              <a:latin typeface="Monotype Corsiva" panose="03010101010201010101" charset="0"/>
              <a:cs typeface="Monotype Corsiva" panose="03010101010201010101" charset="0"/>
            </a:endParaRPr>
          </a:p>
          <a:p>
            <a:pPr marL="36195" algn="ctr">
              <a:defRPr/>
            </a:pPr>
            <a:r>
              <a:rPr lang="tr-TR" sz="3600" b="1" dirty="0" smtClean="0">
                <a:latin typeface="Monotype Corsiva" panose="03010101010201010101" charset="0"/>
                <a:cs typeface="Monotype Corsiva" panose="03010101010201010101" charset="0"/>
              </a:rPr>
              <a:t> </a:t>
            </a:r>
            <a:endParaRPr lang="tr-TR" sz="3600" b="1" noProof="1">
              <a:solidFill>
                <a:srgbClr val="C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2" name="Altıgen 1"/>
          <p:cNvSpPr/>
          <p:nvPr/>
        </p:nvSpPr>
        <p:spPr>
          <a:xfrm>
            <a:off x="3829050" y="1700808"/>
            <a:ext cx="1476375" cy="1219200"/>
          </a:xfrm>
          <a:prstGeom prst="hexagon">
            <a:avLst/>
          </a:prstGeom>
          <a:solidFill>
            <a:srgbClr val="C00000"/>
          </a:solidFill>
          <a:ln w="47625">
            <a:solidFill>
              <a:srgbClr val="575F57"/>
            </a:solidFill>
          </a:ln>
          <a:effectLst>
            <a:innerShdw blurRad="114300">
              <a:prstClr val="black"/>
            </a:inn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7200" b="1" dirty="0">
                <a:solidFill>
                  <a:schemeClr val="tx1"/>
                </a:solidFill>
                <a:latin typeface="Cambria" panose="02040503050406030204" pitchFamily="18" charset="0"/>
              </a:rPr>
              <a:t>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8881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KONU BAŞLIKLARI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graphicFrame>
        <p:nvGraphicFramePr>
          <p:cNvPr id="3" name="Tablo 2"/>
          <p:cNvGraphicFramePr>
            <a:graphicFrameLocks noGrp="1"/>
          </p:cNvGraphicFramePr>
          <p:nvPr/>
        </p:nvGraphicFramePr>
        <p:xfrm>
          <a:off x="222701" y="1083486"/>
          <a:ext cx="8751842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tr-TR" sz="18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KONU</a:t>
                      </a:r>
                      <a:r>
                        <a:rPr lang="tr-TR" sz="180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BAŞLIKLARI</a:t>
                      </a:r>
                      <a:endParaRPr lang="tr-TR" sz="18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5080" indent="10096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13030" algn="l"/>
                        </a:tabLst>
                      </a:pPr>
                      <a:r>
                        <a:rPr lang="tr-TR" sz="1800" b="1" i="1" spc="-12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RİSK</a:t>
                      </a:r>
                      <a:r>
                        <a:rPr lang="tr-TR" sz="1800" b="1" i="1" spc="-2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9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YÖNETİMİ,</a:t>
                      </a:r>
                      <a:r>
                        <a:rPr lang="tr-TR" sz="1800" b="1" i="1" spc="-4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1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DEĞERLENDİRİLMESİ</a:t>
                      </a:r>
                      <a:r>
                        <a:rPr lang="tr-TR" sz="1800" b="1" i="1" spc="50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16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VE</a:t>
                      </a:r>
                      <a:r>
                        <a:rPr lang="tr-TR" sz="1800" b="1" i="1" spc="3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12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METODOLOJİLERİNE</a:t>
                      </a:r>
                      <a:r>
                        <a:rPr lang="tr-TR" sz="1800" b="1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GİRİŞ</a:t>
                      </a:r>
                    </a:p>
                    <a:p>
                      <a:pPr marL="0" marR="508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tabLst>
                          <a:tab pos="113030" algn="l"/>
                        </a:tabLst>
                      </a:pPr>
                      <a:endParaRPr lang="tr-TR" sz="1800" b="1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indent="-10096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13030" algn="l"/>
                        </a:tabLst>
                      </a:pPr>
                      <a:r>
                        <a:rPr lang="tr-TR" sz="1800" b="1" i="1" spc="-13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RİSK</a:t>
                      </a:r>
                      <a:r>
                        <a:rPr lang="tr-TR" sz="1800" b="1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YÖNETİMİ</a:t>
                      </a:r>
                      <a:endParaRPr lang="tr-TR" sz="1800" b="1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9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Risk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Yönetiminin</a:t>
                      </a:r>
                      <a:r>
                        <a:rPr lang="tr-TR" sz="1800" i="1" spc="-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Faydaları</a:t>
                      </a:r>
                    </a:p>
                    <a:p>
                      <a:pPr marL="0" lvl="1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tabLst>
                          <a:tab pos="191135" algn="l"/>
                        </a:tabLst>
                      </a:pP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indent="-10096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 startAt="3"/>
                        <a:tabLst>
                          <a:tab pos="113030" algn="l"/>
                        </a:tabLst>
                      </a:pPr>
                      <a:r>
                        <a:rPr lang="tr-TR" sz="1800" b="1" i="1" spc="-13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RİSK</a:t>
                      </a:r>
                      <a:r>
                        <a:rPr lang="tr-TR" sz="1800" b="1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5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DEĞERLENDİRME</a:t>
                      </a:r>
                      <a:endParaRPr lang="tr-TR" sz="1800" b="1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6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Kanunlarda</a:t>
                      </a:r>
                      <a:r>
                        <a:rPr lang="tr-TR" sz="1800" i="1" spc="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9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Risk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Değerlendirme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9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Risk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7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Analiz</a:t>
                      </a:r>
                      <a:r>
                        <a:rPr lang="tr-TR" sz="1800" i="1" spc="-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Ekibi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8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Risk</a:t>
                      </a:r>
                      <a:r>
                        <a:rPr lang="tr-TR" sz="1800" i="1" spc="-4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Kontrol</a:t>
                      </a:r>
                      <a:r>
                        <a:rPr lang="tr-TR" sz="1800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Adımları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Dokümantasyon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marR="128270" lvl="1" indent="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9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Risk</a:t>
                      </a:r>
                      <a:r>
                        <a:rPr lang="tr-TR" sz="1800" i="1" spc="4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Değerlendirmesinin</a:t>
                      </a:r>
                      <a:r>
                        <a:rPr lang="tr-TR" sz="1800" i="1" spc="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6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Gözden</a:t>
                      </a:r>
                      <a:r>
                        <a:rPr lang="tr-TR" sz="1800" i="1" spc="50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Geçirilmesi</a:t>
                      </a:r>
                      <a:r>
                        <a:rPr lang="tr-TR" sz="1800" i="1" spc="-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9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ve</a:t>
                      </a:r>
                      <a:r>
                        <a:rPr lang="tr-TR" sz="1800" i="1" spc="2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Yenilenmesi</a:t>
                      </a:r>
                      <a:endParaRPr lang="tr-TR" sz="1800" i="1" dirty="0">
                        <a:latin typeface="+mn-lt"/>
                        <a:cs typeface="Arial Narrow" panose="020B06060202020302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0096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 startAt="4"/>
                        <a:tabLst>
                          <a:tab pos="113030" algn="l"/>
                        </a:tabLst>
                      </a:pPr>
                      <a:r>
                        <a:rPr lang="tr-TR" sz="1800" b="1" i="1" spc="-12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RİSK</a:t>
                      </a:r>
                      <a:r>
                        <a:rPr lang="tr-TR" sz="1800" b="1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12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DEĞERLENDİRME</a:t>
                      </a:r>
                      <a:r>
                        <a:rPr lang="tr-TR" sz="1800" b="1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b="1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METODOLOJİLERİ</a:t>
                      </a:r>
                      <a:endParaRPr lang="tr-TR" sz="1800" b="1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Kontrol</a:t>
                      </a:r>
                      <a:r>
                        <a:rPr lang="tr-TR" sz="1800" i="1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7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(</a:t>
                      </a:r>
                      <a:r>
                        <a:rPr lang="tr-TR" sz="1800" i="1" spc="-70" dirty="0" err="1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Check</a:t>
                      </a:r>
                      <a:r>
                        <a:rPr lang="tr-TR" sz="1800" i="1" spc="-7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)</a:t>
                      </a:r>
                      <a:r>
                        <a:rPr lang="tr-TR" sz="1800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Listeleri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7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Hata</a:t>
                      </a:r>
                      <a:r>
                        <a:rPr lang="tr-TR" sz="1800" i="1" spc="-2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Türleri</a:t>
                      </a:r>
                      <a:r>
                        <a:rPr lang="tr-TR" sz="1800" i="1" spc="-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9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ve</a:t>
                      </a:r>
                      <a:r>
                        <a:rPr lang="tr-TR" sz="1800" i="1" spc="-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6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Etki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6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Analizi</a:t>
                      </a:r>
                      <a:r>
                        <a:rPr lang="tr-TR" sz="1800" i="1" spc="-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(FMEA)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7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Tehlike</a:t>
                      </a:r>
                      <a:r>
                        <a:rPr lang="tr-TR" sz="1800" i="1" spc="-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9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ve</a:t>
                      </a:r>
                      <a:r>
                        <a:rPr lang="tr-TR" sz="1800" i="1" spc="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4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İşletebilme</a:t>
                      </a:r>
                      <a:r>
                        <a:rPr lang="tr-TR" sz="1800" i="1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6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Analizi</a:t>
                      </a:r>
                      <a:r>
                        <a:rPr lang="tr-TR" sz="1800" i="1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(HAZOP)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7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Hata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Ağacı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6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Analizi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(FTA)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8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Olay</a:t>
                      </a:r>
                      <a:r>
                        <a:rPr lang="tr-TR" sz="1800" i="1" spc="-3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9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Ağacı</a:t>
                      </a:r>
                      <a:r>
                        <a:rPr lang="tr-TR" sz="1800" i="1" spc="-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Analizi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 lvl="1" indent="-17843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lang="tr-TR" sz="1800" i="1" spc="-7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Tehlike</a:t>
                      </a:r>
                      <a:r>
                        <a:rPr lang="tr-TR" sz="1800" i="1" spc="-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6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Analizi</a:t>
                      </a:r>
                      <a:r>
                        <a:rPr lang="tr-TR" sz="1800" i="1" spc="-1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9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ve</a:t>
                      </a:r>
                      <a:r>
                        <a:rPr lang="tr-TR" sz="1800" i="1" spc="-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4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Kritik</a:t>
                      </a:r>
                      <a:r>
                        <a:rPr lang="tr-TR" sz="1800" i="1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Kontrol</a:t>
                      </a:r>
                      <a:r>
                        <a:rPr lang="tr-TR" sz="1800" i="1" spc="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50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Noktaları</a:t>
                      </a:r>
                      <a:r>
                        <a:rPr lang="tr-TR" sz="1800" i="1" spc="-1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 </a:t>
                      </a:r>
                      <a:r>
                        <a:rPr lang="tr-TR" sz="1800" i="1" spc="-85" dirty="0" smtClean="0">
                          <a:solidFill>
                            <a:srgbClr val="404040"/>
                          </a:solidFill>
                          <a:latin typeface="+mn-lt"/>
                          <a:cs typeface="Arial Narrow" panose="020B0606020202030204"/>
                        </a:rPr>
                        <a:t>(HACCP)</a:t>
                      </a:r>
                      <a:endParaRPr lang="tr-TR" sz="1800" i="1" dirty="0" smtClean="0">
                        <a:latin typeface="+mn-lt"/>
                        <a:cs typeface="Arial Narrow" panose="020B0606020202030204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tr-TR" sz="1800" i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YÖNETİM SİSTEMLERİ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1138133"/>
            <a:ext cx="84908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5080" indent="-342900" algn="just">
              <a:buClr>
                <a:srgbClr val="00AF50"/>
              </a:buClr>
              <a:buSzPct val="120000"/>
              <a:buFont typeface="Wingdings" panose="05000000000000000000" pitchFamily="2" charset="2"/>
              <a:buChar char="§"/>
              <a:tabLst>
                <a:tab pos="172720" algn="l"/>
              </a:tabLst>
            </a:pPr>
            <a:r>
              <a:rPr lang="tr-TR" sz="2000" i="1" spc="-70" dirty="0">
                <a:solidFill>
                  <a:srgbClr val="404040"/>
                </a:solidFill>
                <a:cs typeface="Arial Narrow" panose="020B0606020202030204"/>
              </a:rPr>
              <a:t>İş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yerleri,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30" dirty="0">
                <a:solidFill>
                  <a:srgbClr val="404040"/>
                </a:solidFill>
                <a:cs typeface="Arial Narrow" panose="020B0606020202030204"/>
              </a:rPr>
              <a:t>sürdürülebilir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iş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yeri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tanımlaması</a:t>
            </a:r>
            <a:r>
              <a:rPr lang="tr-TR" sz="2000" i="1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açısından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faaliyetlerini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75" dirty="0">
                <a:solidFill>
                  <a:srgbClr val="404040"/>
                </a:solidFill>
                <a:cs typeface="Arial Narrow" panose="020B0606020202030204"/>
              </a:rPr>
              <a:t>gözden</a:t>
            </a:r>
            <a:r>
              <a:rPr lang="tr-TR" sz="2000" i="1" spc="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geçirme</a:t>
            </a:r>
            <a:r>
              <a:rPr lang="tr-TR" sz="2000" i="1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gereksinimini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duymaktadır.</a:t>
            </a:r>
            <a:r>
              <a:rPr lang="tr-TR" sz="2000" i="1" spc="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80" dirty="0">
                <a:solidFill>
                  <a:srgbClr val="404040"/>
                </a:solidFill>
                <a:cs typeface="Arial Narrow" panose="020B0606020202030204"/>
              </a:rPr>
              <a:t>Bu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gereksinim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sağlıklı</a:t>
            </a:r>
            <a:r>
              <a:rPr lang="tr-TR" sz="2000" i="1" spc="-3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güvenli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iş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yeri</a:t>
            </a:r>
            <a:r>
              <a:rPr lang="tr-TR" sz="2000" i="1" spc="-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yönetimi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için</a:t>
            </a:r>
            <a:r>
              <a:rPr lang="tr-TR" sz="2000" i="1" spc="-2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kaçınılmazdır.</a:t>
            </a:r>
            <a:endParaRPr lang="tr-TR" sz="2000" i="1" dirty="0">
              <a:cs typeface="Arial Narrow" panose="020B0606020202030204"/>
            </a:endParaRPr>
          </a:p>
          <a:p>
            <a:pPr marL="342900" marR="48260" indent="-342900" algn="just">
              <a:buClr>
                <a:srgbClr val="00AF50"/>
              </a:buClr>
              <a:buSzPct val="120000"/>
              <a:buFont typeface="Wingdings" panose="05000000000000000000" pitchFamily="2" charset="2"/>
              <a:buChar char="§"/>
              <a:tabLst>
                <a:tab pos="172720" algn="l"/>
              </a:tabLst>
            </a:pPr>
            <a:r>
              <a:rPr lang="tr-TR" sz="2000" i="1" spc="-70" dirty="0">
                <a:solidFill>
                  <a:srgbClr val="404040"/>
                </a:solidFill>
                <a:cs typeface="Arial Narrow" panose="020B0606020202030204"/>
              </a:rPr>
              <a:t>İş</a:t>
            </a:r>
            <a:r>
              <a:rPr lang="tr-TR" sz="2000" i="1" spc="-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80" dirty="0">
                <a:solidFill>
                  <a:srgbClr val="404040"/>
                </a:solidFill>
                <a:cs typeface="Arial Narrow" panose="020B0606020202030204"/>
              </a:rPr>
              <a:t>Sağlığı</a:t>
            </a:r>
            <a:r>
              <a:rPr lang="tr-TR" sz="2000" i="1" spc="-3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Güvenliği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Kanunu</a:t>
            </a:r>
            <a:r>
              <a:rPr lang="tr-TR" sz="2000" i="1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akabinde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çıkarılmış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 olan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yönetmelik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hükümlerine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bağlı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olarak</a:t>
            </a:r>
            <a:r>
              <a:rPr lang="tr-TR" sz="2000" i="1" spc="-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tüm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iş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yerlerinin 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faaliyetlerinin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75" dirty="0">
                <a:solidFill>
                  <a:srgbClr val="404040"/>
                </a:solidFill>
                <a:cs typeface="Arial Narrow" panose="020B0606020202030204"/>
              </a:rPr>
              <a:t>yaratacağı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tehlike</a:t>
            </a:r>
            <a:r>
              <a:rPr lang="tr-TR" sz="2000" i="1" spc="2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risk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kavramlarının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35" dirty="0">
                <a:solidFill>
                  <a:srgbClr val="404040"/>
                </a:solidFill>
                <a:cs typeface="Arial Narrow" panose="020B0606020202030204"/>
              </a:rPr>
              <a:t>görülür</a:t>
            </a:r>
            <a:r>
              <a:rPr lang="tr-TR" sz="2000" i="1" spc="3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hâle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getirilmesi,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35" dirty="0">
                <a:solidFill>
                  <a:srgbClr val="404040"/>
                </a:solidFill>
                <a:cs typeface="Arial Narrow" panose="020B0606020202030204"/>
              </a:rPr>
              <a:t>yönetilebilir</a:t>
            </a:r>
            <a:r>
              <a:rPr lang="tr-TR" sz="2000" i="1" spc="2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olmasının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75" dirty="0">
                <a:solidFill>
                  <a:srgbClr val="404040"/>
                </a:solidFill>
                <a:cs typeface="Arial Narrow" panose="020B0606020202030204"/>
              </a:rPr>
              <a:t>sağlanması</a:t>
            </a:r>
            <a:r>
              <a:rPr lang="tr-TR" sz="2000" i="1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2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etkisinin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azaltılması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beklenmektedir.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80" dirty="0">
                <a:solidFill>
                  <a:srgbClr val="404040"/>
                </a:solidFill>
                <a:cs typeface="Arial Narrow" panose="020B0606020202030204"/>
              </a:rPr>
              <a:t>Bu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0" dirty="0">
                <a:solidFill>
                  <a:srgbClr val="404040"/>
                </a:solidFill>
                <a:cs typeface="Arial Narrow" panose="020B0606020202030204"/>
              </a:rPr>
              <a:t>beklenti,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75" dirty="0">
                <a:solidFill>
                  <a:srgbClr val="404040"/>
                </a:solidFill>
                <a:cs typeface="Arial Narrow" panose="020B0606020202030204"/>
              </a:rPr>
              <a:t>can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güvenliği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açısından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son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derece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önemlidir.</a:t>
            </a:r>
            <a:endParaRPr lang="tr-TR" sz="2000" i="1" dirty="0">
              <a:cs typeface="Arial Narrow" panose="020B0606020202030204"/>
            </a:endParaRPr>
          </a:p>
          <a:p>
            <a:pPr marL="342900" marR="18415" indent="-342900" algn="just">
              <a:buClr>
                <a:srgbClr val="00AF50"/>
              </a:buClr>
              <a:buSzPct val="120000"/>
              <a:buFont typeface="Wingdings" panose="05000000000000000000" pitchFamily="2" charset="2"/>
              <a:buChar char="§"/>
              <a:tabLst>
                <a:tab pos="172720" algn="l"/>
              </a:tabLst>
            </a:pP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Mesleki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35" dirty="0">
                <a:solidFill>
                  <a:srgbClr val="404040"/>
                </a:solidFill>
                <a:cs typeface="Arial Narrow" panose="020B0606020202030204"/>
              </a:rPr>
              <a:t>risklerin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değerlendirilmesinde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temel</a:t>
            </a:r>
            <a:r>
              <a:rPr lang="tr-TR" sz="2000" i="1" spc="4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70" dirty="0">
                <a:solidFill>
                  <a:srgbClr val="404040"/>
                </a:solidFill>
                <a:cs typeface="Arial Narrow" panose="020B0606020202030204"/>
              </a:rPr>
              <a:t>amaç,</a:t>
            </a:r>
            <a:r>
              <a:rPr lang="tr-TR" sz="2000" i="1" spc="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çalışanların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sağlığının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korunması</a:t>
            </a:r>
            <a:r>
              <a:rPr lang="tr-TR" sz="2000" i="1" spc="5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4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güvenliklerinin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sağlanmasıdır.</a:t>
            </a:r>
            <a:r>
              <a:rPr lang="tr-TR" sz="2000" i="1" spc="3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Risk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değerlendirme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risk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yönetimi,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iş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25" dirty="0">
                <a:solidFill>
                  <a:srgbClr val="404040"/>
                </a:solidFill>
                <a:cs typeface="Arial Narrow" panose="020B0606020202030204"/>
              </a:rPr>
              <a:t>ile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ilgili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faaliyetlerden</a:t>
            </a:r>
            <a:r>
              <a:rPr lang="tr-TR" sz="2000" i="1" spc="-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5" dirty="0">
                <a:solidFill>
                  <a:srgbClr val="404040"/>
                </a:solidFill>
                <a:cs typeface="Arial Narrow" panose="020B0606020202030204"/>
              </a:rPr>
              <a:t>kaynaklanan</a:t>
            </a:r>
            <a:r>
              <a:rPr lang="tr-TR" sz="2000" i="1" spc="1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çalışanlara,</a:t>
            </a:r>
            <a:r>
              <a:rPr lang="tr-TR" sz="2000" i="1" spc="-2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85" dirty="0">
                <a:solidFill>
                  <a:srgbClr val="404040"/>
                </a:solidFill>
                <a:cs typeface="Arial Narrow" panose="020B0606020202030204"/>
              </a:rPr>
              <a:t>çevreye</a:t>
            </a:r>
            <a:r>
              <a:rPr lang="tr-TR" sz="2000" i="1" spc="3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olabilecek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olası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0" dirty="0">
                <a:solidFill>
                  <a:srgbClr val="404040"/>
                </a:solidFill>
                <a:cs typeface="Arial Narrow" panose="020B0606020202030204"/>
              </a:rPr>
              <a:t>zararların</a:t>
            </a:r>
            <a:r>
              <a:rPr lang="tr-TR" sz="2000" i="1" spc="5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en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25" dirty="0">
                <a:solidFill>
                  <a:srgbClr val="404040"/>
                </a:solidFill>
                <a:cs typeface="Arial Narrow" panose="020B0606020202030204"/>
              </a:rPr>
              <a:t>aza </a:t>
            </a:r>
            <a:r>
              <a:rPr lang="tr-TR" sz="2000" i="1" spc="-35" dirty="0">
                <a:solidFill>
                  <a:srgbClr val="404040"/>
                </a:solidFill>
                <a:cs typeface="Arial Narrow" panose="020B0606020202030204"/>
              </a:rPr>
              <a:t>indirilmesine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yardım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etmek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amacındadır.</a:t>
            </a:r>
            <a:r>
              <a:rPr lang="tr-TR" sz="2000" i="1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0" dirty="0">
                <a:solidFill>
                  <a:srgbClr val="404040"/>
                </a:solidFill>
                <a:cs typeface="Arial Narrow" panose="020B0606020202030204"/>
              </a:rPr>
              <a:t>Risk</a:t>
            </a:r>
            <a:r>
              <a:rPr lang="tr-TR" sz="2000" i="1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yönetimi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75" dirty="0">
                <a:solidFill>
                  <a:srgbClr val="404040"/>
                </a:solidFill>
                <a:cs typeface="Arial Narrow" panose="020B0606020202030204"/>
              </a:rPr>
              <a:t>aynı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80" dirty="0">
                <a:solidFill>
                  <a:srgbClr val="404040"/>
                </a:solidFill>
                <a:cs typeface="Arial Narrow" panose="020B0606020202030204"/>
              </a:rPr>
              <a:t>zamanda</a:t>
            </a:r>
            <a:r>
              <a:rPr lang="tr-TR" sz="2000" i="1" spc="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45" dirty="0">
                <a:solidFill>
                  <a:srgbClr val="404040"/>
                </a:solidFill>
                <a:cs typeface="Arial Narrow" panose="020B0606020202030204"/>
              </a:rPr>
              <a:t>işinizin</a:t>
            </a:r>
            <a:r>
              <a:rPr lang="tr-TR" sz="2000" i="1" spc="-2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35" dirty="0">
                <a:solidFill>
                  <a:srgbClr val="404040"/>
                </a:solidFill>
                <a:cs typeface="Arial Narrow" panose="020B0606020202030204"/>
              </a:rPr>
              <a:t>verimli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95" dirty="0">
                <a:solidFill>
                  <a:srgbClr val="404040"/>
                </a:solidFill>
                <a:cs typeface="Arial Narrow" panose="020B0606020202030204"/>
              </a:rPr>
              <a:t>ve</a:t>
            </a:r>
            <a:r>
              <a:rPr lang="tr-TR" sz="2000" i="1" spc="10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55" dirty="0">
                <a:solidFill>
                  <a:srgbClr val="404040"/>
                </a:solidFill>
                <a:cs typeface="Arial Narrow" panose="020B0606020202030204"/>
              </a:rPr>
              <a:t>rekabet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25" dirty="0">
                <a:solidFill>
                  <a:srgbClr val="404040"/>
                </a:solidFill>
                <a:cs typeface="Arial Narrow" panose="020B0606020202030204"/>
              </a:rPr>
              <a:t>edebilir</a:t>
            </a:r>
            <a:r>
              <a:rPr lang="tr-TR" sz="2000" i="1" spc="-5" dirty="0">
                <a:solidFill>
                  <a:srgbClr val="404040"/>
                </a:solidFill>
                <a:cs typeface="Arial Narrow" panose="020B0606020202030204"/>
              </a:rPr>
              <a:t> </a:t>
            </a:r>
            <a:r>
              <a:rPr lang="tr-TR" sz="2000" i="1" spc="-60" dirty="0">
                <a:solidFill>
                  <a:srgbClr val="404040"/>
                </a:solidFill>
                <a:cs typeface="Arial Narrow" panose="020B0606020202030204"/>
              </a:rPr>
              <a:t>olmasına</a:t>
            </a:r>
            <a:r>
              <a:rPr lang="tr-TR" sz="2000" i="1" spc="-10" dirty="0">
                <a:solidFill>
                  <a:srgbClr val="404040"/>
                </a:solidFill>
                <a:cs typeface="Arial Narrow" panose="020B0606020202030204"/>
              </a:rPr>
              <a:t> katkı sağlayacaktır.</a:t>
            </a:r>
            <a:endParaRPr lang="tr-TR" sz="2000" i="1" dirty="0">
              <a:cs typeface="Arial Narrow" panose="020B0606020202030204"/>
            </a:endParaRPr>
          </a:p>
          <a:p>
            <a:pPr algn="just"/>
            <a:r>
              <a:rPr lang="tr-TR" sz="2000" i="1" dirty="0" smtClean="0"/>
              <a:t> </a:t>
            </a:r>
            <a:r>
              <a:rPr lang="tr-TR" sz="2000" i="1" dirty="0"/>
              <a:t/>
            </a:r>
            <a:br>
              <a:rPr lang="tr-TR" sz="2000" i="1" dirty="0"/>
            </a:br>
            <a:endParaRPr lang="tr-TR" sz="2000" i="1" dirty="0">
              <a:ea typeface="Times New Roman" panose="02020603050405020304" pitchFamily="18" charset="0"/>
              <a:cs typeface="Arial Narrow" panose="020B0606020202030204" pitchFamily="34" charset="0"/>
            </a:endParaRP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YÖNETİMİ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968319"/>
            <a:ext cx="862148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 smtClean="0"/>
              <a:t>Risk </a:t>
            </a:r>
            <a:r>
              <a:rPr lang="tr-TR" sz="2000" i="1" dirty="0"/>
              <a:t>yönetimi, işletmelerin işlevleri sırasında ortaya çıkabilecek risklerin önceden dikkatli bir biçimde ve ayrıntıları ile tanımlanıp </a:t>
            </a:r>
            <a:r>
              <a:rPr lang="tr-TR" sz="2000" i="1" dirty="0" smtClean="0"/>
              <a:t>değerlendirilmesi ve bu riskleri minimize edecek veya tam olarak ortadan kaldıracak önlemlerin alınması olarak tanımlanabilir. Risk </a:t>
            </a:r>
            <a:r>
              <a:rPr lang="tr-TR" sz="2000" i="1" dirty="0"/>
              <a:t>yönetimi, organizasyonun bu konudaki gösterdiği ve arkasında durduğu ve aldığı kararın veya alacağı kararın ayrılmaz </a:t>
            </a:r>
            <a:r>
              <a:rPr lang="tr-TR" sz="2000" i="1" dirty="0" smtClean="0"/>
              <a:t>bir parçasıdır.</a:t>
            </a:r>
          </a:p>
          <a:p>
            <a:pPr algn="just"/>
            <a:endParaRPr lang="tr-TR" sz="2000" i="1" dirty="0"/>
          </a:p>
          <a:p>
            <a:pPr algn="just"/>
            <a:r>
              <a:rPr lang="tr-TR" sz="2000" i="1" dirty="0" smtClean="0"/>
              <a:t>Risk </a:t>
            </a:r>
            <a:r>
              <a:rPr lang="tr-TR" sz="2000" i="1" dirty="0"/>
              <a:t>yönetimi hızlı kararlar ve faaliyetlerle sürekli olarak risklerin belirlendiği, hangi risklerin öncelikle çözümlenmesi gerektiğinin </a:t>
            </a:r>
            <a:r>
              <a:rPr lang="tr-TR" sz="2000" i="1" dirty="0" smtClean="0"/>
              <a:t>değerlendirildiği</a:t>
            </a:r>
            <a:r>
              <a:rPr lang="tr-TR" sz="2000" i="1" dirty="0"/>
              <a:t>, risklerle başa çıkmak için stratejiler ve planların geliştirilerek uygulandığı bir sistematiktir. </a:t>
            </a:r>
            <a:r>
              <a:rPr lang="tr-TR" sz="2000" i="1" dirty="0"/>
              <a:t/>
            </a:r>
            <a:br>
              <a:rPr lang="tr-TR" sz="2000" i="1" dirty="0"/>
            </a:br>
            <a:r>
              <a:rPr lang="tr-TR" sz="2000" i="1" dirty="0" smtClean="0"/>
              <a:t> </a:t>
            </a:r>
            <a:r>
              <a:rPr lang="tr-TR" sz="2000" i="1" dirty="0"/>
              <a:t/>
            </a:r>
            <a:br>
              <a:rPr lang="tr-TR" sz="2000" i="1" dirty="0"/>
            </a:br>
            <a:endParaRPr lang="tr-TR" sz="2000" i="1" dirty="0">
              <a:ea typeface="Times New Roman" panose="02020603050405020304" pitchFamily="18" charset="0"/>
              <a:cs typeface="Arial Narrow" panose="020B0606020202030204" pitchFamily="34" charset="0"/>
            </a:endParaRP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YÖNETİMİ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929130"/>
            <a:ext cx="862148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 smtClean="0"/>
              <a:t>Belirsizlikleri </a:t>
            </a:r>
            <a:r>
              <a:rPr lang="tr-TR" sz="2000" i="1" dirty="0"/>
              <a:t>ve </a:t>
            </a:r>
            <a:r>
              <a:rPr lang="tr-TR" sz="2000" i="1" dirty="0" smtClean="0"/>
              <a:t>belirsizliğin </a:t>
            </a:r>
            <a:r>
              <a:rPr lang="tr-TR" sz="2000" i="1" dirty="0"/>
              <a:t>yaratacağı olumsuz etkileri, kabul edilebilir düzeye indirgemeyi hedefleyen bir disiplindir. Risklerin probleme ya da </a:t>
            </a:r>
            <a:r>
              <a:rPr lang="tr-TR" sz="2000" i="1" dirty="0" smtClean="0"/>
              <a:t>tehlikeye </a:t>
            </a:r>
            <a:r>
              <a:rPr lang="tr-TR" sz="2000" i="1" dirty="0"/>
              <a:t>dönüşmeden belirlenmesi ve en aza indirgenmesi, faaliyetlerinin planlanması ve yürütülmesini kapsar. Risk </a:t>
            </a:r>
            <a:r>
              <a:rPr lang="tr-TR" sz="2000" i="1" dirty="0" smtClean="0"/>
              <a:t>yönetiminin </a:t>
            </a:r>
            <a:r>
              <a:rPr lang="tr-TR" sz="2000" i="1" dirty="0"/>
              <a:t>temel hedefi, karar verme mekanizmaları için riskleri görünür ve ölçülebilir hâle getirmek, </a:t>
            </a:r>
            <a:r>
              <a:rPr lang="tr-TR" sz="2000" i="1" dirty="0" err="1"/>
              <a:t>subjektifliği</a:t>
            </a:r>
            <a:r>
              <a:rPr lang="tr-TR" sz="2000" i="1" dirty="0"/>
              <a:t> azaltmaktır</a:t>
            </a:r>
            <a:r>
              <a:rPr lang="tr-TR" sz="2000" i="1" dirty="0" smtClean="0"/>
              <a:t>.</a:t>
            </a:r>
          </a:p>
          <a:p>
            <a:pPr algn="just"/>
            <a:endParaRPr lang="tr-TR" sz="2000" i="1" dirty="0"/>
          </a:p>
          <a:p>
            <a:pPr algn="just"/>
            <a:r>
              <a:rPr lang="tr-TR" sz="2000" i="1" dirty="0" smtClean="0"/>
              <a:t>Risk </a:t>
            </a:r>
            <a:r>
              <a:rPr lang="tr-TR" sz="2000" i="1" dirty="0"/>
              <a:t>yönetiminin en önemli amacı, iş kazaları ve meslek hastalıklarını oluşturan nedenler ve bunları etkileyen faktörler ile ilgili </a:t>
            </a:r>
            <a:r>
              <a:rPr lang="tr-TR" sz="2000" i="1" dirty="0" smtClean="0"/>
              <a:t>mümkün </a:t>
            </a:r>
            <a:r>
              <a:rPr lang="tr-TR" sz="2000" i="1" dirty="0"/>
              <a:t>olan en geçerli ve doğru bilgiyi toplayarak tehlikelerin ortaya çıkarılması ve kontrol önlemlerini belirlemek için </a:t>
            </a:r>
            <a:r>
              <a:rPr lang="tr-TR" sz="2000" i="1" dirty="0" smtClean="0"/>
              <a:t>bir güvenlik </a:t>
            </a:r>
            <a:r>
              <a:rPr lang="tr-TR" sz="2000" i="1" dirty="0"/>
              <a:t>ağı kurmaktır</a:t>
            </a:r>
            <a:r>
              <a:rPr lang="tr-TR" sz="2000" i="1" dirty="0" smtClean="0"/>
              <a:t>.</a:t>
            </a:r>
          </a:p>
          <a:p>
            <a:pPr algn="just"/>
            <a:r>
              <a:rPr lang="tr-TR" sz="2000" i="1" dirty="0"/>
              <a:t/>
            </a:r>
            <a:br>
              <a:rPr lang="tr-TR" sz="2000" i="1" dirty="0"/>
            </a:br>
            <a:r>
              <a:rPr lang="tr-TR" sz="2000" i="1" dirty="0" smtClean="0"/>
              <a:t> </a:t>
            </a:r>
            <a:r>
              <a:rPr lang="tr-TR" sz="2000" i="1" dirty="0"/>
              <a:t/>
            </a:r>
            <a:br>
              <a:rPr lang="tr-TR" sz="2000" i="1" dirty="0"/>
            </a:br>
            <a:endParaRPr lang="tr-TR" sz="2000" i="1" dirty="0">
              <a:ea typeface="Times New Roman" panose="02020603050405020304" pitchFamily="18" charset="0"/>
              <a:cs typeface="Arial Narrow" panose="020B0606020202030204" pitchFamily="34" charset="0"/>
            </a:endParaRP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307582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YÖNETİMİNİN FAYDALARI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1347141"/>
            <a:ext cx="84908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İş sağlığı ve güvenliği risk yönetimi, iş sağlığı ve güvenliği konuları ile ilgili karar alacak yöneticilere yapılandırılmış sistematik bir </a:t>
            </a:r>
            <a:r>
              <a:rPr lang="tr-TR" sz="2000" i="1" dirty="0" smtClean="0"/>
              <a:t>yaklaşım </a:t>
            </a:r>
            <a:r>
              <a:rPr lang="tr-TR" sz="2000" i="1" dirty="0"/>
              <a:t>sağlar. İş sağlığı ve güvenliği kanununun, risk yönetimi prensiplerinin üzerine inşa edildiğini görmekteyiz. İş sağlığı ve </a:t>
            </a:r>
            <a:r>
              <a:rPr lang="tr-TR" sz="2000" i="1" dirty="0" smtClean="0"/>
              <a:t>güvenliği </a:t>
            </a:r>
            <a:r>
              <a:rPr lang="tr-TR" sz="2000" i="1" dirty="0"/>
              <a:t>kanunu önleyici yapısı gereği, önleyici sistemlerin </a:t>
            </a:r>
            <a:endParaRPr lang="tr-TR" sz="2000" i="1" dirty="0" smtClean="0"/>
          </a:p>
          <a:p>
            <a:pPr algn="just"/>
            <a:endParaRPr lang="tr-TR" sz="2000" i="1" dirty="0"/>
          </a:p>
          <a:p>
            <a:pPr algn="just"/>
            <a:r>
              <a:rPr lang="tr-TR" sz="2000" i="1" dirty="0"/>
              <a:t>Devlet Açısından Faydaları</a:t>
            </a:r>
          </a:p>
          <a:p>
            <a:pPr algn="just"/>
            <a:r>
              <a:rPr lang="tr-TR" sz="2000" i="1" dirty="0"/>
              <a:t>• Tarafların katılımı ile devlet yükünün azalması</a:t>
            </a:r>
          </a:p>
          <a:p>
            <a:pPr algn="just"/>
            <a:r>
              <a:rPr lang="tr-TR" sz="2000" i="1" dirty="0"/>
              <a:t>• Denetim kolaylığı</a:t>
            </a:r>
          </a:p>
          <a:p>
            <a:pPr algn="just"/>
            <a:r>
              <a:rPr lang="tr-TR" sz="2000" i="1" dirty="0"/>
              <a:t>• Sürekli gelişme</a:t>
            </a:r>
          </a:p>
          <a:p>
            <a:pPr algn="just"/>
            <a:r>
              <a:rPr lang="tr-TR" sz="2000" i="1" dirty="0"/>
              <a:t>• Uluslararası İSG yönetim sistemine hazırlık</a:t>
            </a:r>
          </a:p>
          <a:p>
            <a:pPr algn="just"/>
            <a:r>
              <a:rPr lang="tr-TR" sz="2000" i="1" dirty="0"/>
              <a:t>• Düzenli veri akışının sağlanması</a:t>
            </a:r>
          </a:p>
          <a:p>
            <a:pPr algn="just"/>
            <a:r>
              <a:rPr lang="tr-TR" sz="2000" i="1" dirty="0"/>
              <a:t>• Kayıpların azalması</a:t>
            </a:r>
          </a:p>
          <a:p>
            <a:pPr algn="just"/>
            <a:r>
              <a:rPr lang="tr-TR" sz="2000" i="1" dirty="0"/>
              <a:t>• Risk kültüründe </a:t>
            </a:r>
            <a:r>
              <a:rPr lang="tr-TR" sz="2000" i="1" dirty="0" smtClean="0"/>
              <a:t>gelişme</a:t>
            </a:r>
            <a:endParaRPr lang="tr-TR" sz="2000" i="1" dirty="0"/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YÖNETİMİNİN FAYDALARI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1347141"/>
            <a:ext cx="84908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İş sağlığı ve güvenliği risk yönetimi, iş sağlığı ve güvenliği konuları ile ilgili karar alacak yöneticilere yapılandırılmış sistematik bir </a:t>
            </a:r>
            <a:r>
              <a:rPr lang="tr-TR" sz="2000" i="1" dirty="0" smtClean="0"/>
              <a:t>yaklaşım </a:t>
            </a:r>
            <a:r>
              <a:rPr lang="tr-TR" sz="2000" i="1" dirty="0"/>
              <a:t>sağlar. İş sağlığı ve güvenliği kanununun, risk yönetimi prensiplerinin üzerine inşa edildiğini görmekteyiz. İş sağlığı ve </a:t>
            </a:r>
            <a:r>
              <a:rPr lang="tr-TR" sz="2000" i="1" dirty="0" smtClean="0"/>
              <a:t>güvenliği </a:t>
            </a:r>
            <a:r>
              <a:rPr lang="tr-TR" sz="2000" i="1" dirty="0"/>
              <a:t>kanunu önleyici yapısı gereği, önleyici sistemlerin </a:t>
            </a:r>
            <a:endParaRPr lang="tr-TR" sz="2000" i="1" dirty="0" smtClean="0"/>
          </a:p>
          <a:p>
            <a:pPr algn="just"/>
            <a:endParaRPr lang="tr-TR" sz="2000" i="1" dirty="0"/>
          </a:p>
          <a:p>
            <a:pPr algn="just"/>
            <a:r>
              <a:rPr lang="tr-TR" sz="2000" i="1" dirty="0"/>
              <a:t>Devlet Açısından Faydaları</a:t>
            </a:r>
          </a:p>
          <a:p>
            <a:pPr algn="just"/>
            <a:r>
              <a:rPr lang="tr-TR" sz="2000" i="1" dirty="0"/>
              <a:t>• Tarafların katılımı ile devlet yükünün azalması</a:t>
            </a:r>
          </a:p>
          <a:p>
            <a:pPr algn="just"/>
            <a:r>
              <a:rPr lang="tr-TR" sz="2000" i="1" dirty="0"/>
              <a:t>• Denetim kolaylığı</a:t>
            </a:r>
          </a:p>
          <a:p>
            <a:pPr algn="just"/>
            <a:r>
              <a:rPr lang="tr-TR" sz="2000" i="1" dirty="0"/>
              <a:t>• Sürekli gelişme</a:t>
            </a:r>
          </a:p>
          <a:p>
            <a:pPr algn="just"/>
            <a:r>
              <a:rPr lang="tr-TR" sz="2000" i="1" dirty="0"/>
              <a:t>• Uluslararası İSG yönetim sistemine hazırlık</a:t>
            </a:r>
          </a:p>
          <a:p>
            <a:pPr algn="just"/>
            <a:r>
              <a:rPr lang="tr-TR" sz="2000" i="1" dirty="0"/>
              <a:t>• Düzenli veri akışının sağlanması</a:t>
            </a:r>
          </a:p>
          <a:p>
            <a:pPr algn="just"/>
            <a:r>
              <a:rPr lang="tr-TR" sz="2000" i="1" dirty="0"/>
              <a:t>• Kayıpların azalması</a:t>
            </a:r>
          </a:p>
          <a:p>
            <a:pPr algn="just"/>
            <a:r>
              <a:rPr lang="tr-TR" sz="2000" i="1" dirty="0"/>
              <a:t>• Risk kültüründe </a:t>
            </a:r>
            <a:r>
              <a:rPr lang="tr-TR" sz="2000" i="1" dirty="0" smtClean="0"/>
              <a:t>gelişme</a:t>
            </a:r>
            <a:endParaRPr lang="tr-TR" sz="2000" i="1" dirty="0"/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73898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YÖNETİMİNİN FAYDALARI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1347141"/>
            <a:ext cx="84908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i="1" dirty="0" smtClean="0"/>
              <a:t>Çalışanlar </a:t>
            </a:r>
            <a:r>
              <a:rPr lang="tr-TR" sz="2000" b="1" i="1" dirty="0"/>
              <a:t>Açısından </a:t>
            </a:r>
            <a:r>
              <a:rPr lang="tr-TR" sz="2000" b="1" i="1" dirty="0" smtClean="0"/>
              <a:t>Faydaları</a:t>
            </a:r>
          </a:p>
          <a:p>
            <a:pPr algn="just"/>
            <a:endParaRPr lang="tr-TR" sz="2000" i="1" dirty="0"/>
          </a:p>
          <a:p>
            <a:pPr algn="just"/>
            <a:r>
              <a:rPr lang="tr-TR" sz="2000" i="1" dirty="0"/>
              <a:t>• Haberdar olma imkanı</a:t>
            </a:r>
          </a:p>
          <a:p>
            <a:pPr algn="just"/>
            <a:r>
              <a:rPr lang="tr-TR" sz="2000" i="1" dirty="0"/>
              <a:t>• Sorumlulukların belirlenmesi</a:t>
            </a:r>
          </a:p>
          <a:p>
            <a:pPr algn="just"/>
            <a:r>
              <a:rPr lang="tr-TR" sz="2000" i="1" dirty="0"/>
              <a:t>• Kayıtlara ulaşabilme imkanı</a:t>
            </a:r>
          </a:p>
          <a:p>
            <a:pPr algn="just"/>
            <a:r>
              <a:rPr lang="tr-TR" sz="2000" i="1" dirty="0"/>
              <a:t>• Bütün çalışanları kapsaması</a:t>
            </a:r>
          </a:p>
          <a:p>
            <a:pPr algn="just"/>
            <a:r>
              <a:rPr lang="tr-TR" sz="2000" i="1" dirty="0"/>
              <a:t>• Kuralların önceden belirlenmesi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i="1" dirty="0" err="1"/>
              <a:t>Proaktif</a:t>
            </a:r>
            <a:r>
              <a:rPr lang="tr-TR" sz="2000" i="1" dirty="0"/>
              <a:t> yaklaşım ve sürekli gelişim</a:t>
            </a:r>
          </a:p>
          <a:p>
            <a:pPr algn="just"/>
            <a:r>
              <a:rPr lang="tr-TR" sz="2000" i="1" dirty="0"/>
              <a:t>• Acil durum hazırlığı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6632457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YÖNETİMİNİN FAYDALARI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1347141"/>
            <a:ext cx="84908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i="1" dirty="0" smtClean="0"/>
              <a:t>İşveren </a:t>
            </a:r>
            <a:r>
              <a:rPr lang="tr-TR" sz="2000" b="1" i="1" dirty="0"/>
              <a:t>Açısından </a:t>
            </a:r>
            <a:r>
              <a:rPr lang="tr-TR" sz="2000" b="1" i="1" dirty="0" smtClean="0"/>
              <a:t>Faydaları</a:t>
            </a:r>
          </a:p>
          <a:p>
            <a:pPr algn="just"/>
            <a:endParaRPr lang="tr-TR" sz="2000" i="1" dirty="0"/>
          </a:p>
          <a:p>
            <a:pPr algn="just"/>
            <a:r>
              <a:rPr lang="tr-TR" sz="2000" i="1" dirty="0"/>
              <a:t>• Tehlike ve risklerini önceden </a:t>
            </a:r>
            <a:r>
              <a:rPr lang="tr-TR" sz="2000" i="1" dirty="0" smtClean="0"/>
              <a:t>görebilme</a:t>
            </a:r>
            <a:endParaRPr lang="tr-TR" sz="2000" i="1" dirty="0"/>
          </a:p>
          <a:p>
            <a:pPr algn="just"/>
            <a:r>
              <a:rPr lang="tr-TR" sz="2000" i="1" dirty="0"/>
              <a:t>• Uluslararası saygınlık, geçerlilik </a:t>
            </a:r>
            <a:r>
              <a:rPr lang="tr-TR" sz="2000" i="1" dirty="0" smtClean="0"/>
              <a:t>ve </a:t>
            </a:r>
            <a:r>
              <a:rPr lang="tr-TR" sz="2000" i="1" dirty="0"/>
              <a:t>olumlu imaj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i="1" dirty="0" err="1"/>
              <a:t>Proaktif</a:t>
            </a:r>
            <a:r>
              <a:rPr lang="tr-TR" sz="2000" i="1" dirty="0"/>
              <a:t> yaklaşımla acil durumlar </a:t>
            </a:r>
            <a:r>
              <a:rPr lang="tr-TR" sz="2000" i="1" dirty="0" smtClean="0"/>
              <a:t>için </a:t>
            </a:r>
            <a:r>
              <a:rPr lang="tr-TR" sz="2000" i="1" dirty="0"/>
              <a:t>her an hazırlık</a:t>
            </a:r>
          </a:p>
          <a:p>
            <a:pPr algn="just"/>
            <a:r>
              <a:rPr lang="tr-TR" sz="2000" i="1" dirty="0"/>
              <a:t>• Alınan önlemlerle kayıpların </a:t>
            </a:r>
            <a:r>
              <a:rPr lang="tr-TR" sz="2000" i="1" dirty="0" smtClean="0"/>
              <a:t>azaltılması</a:t>
            </a:r>
            <a:endParaRPr lang="tr-TR" sz="2000" i="1" dirty="0"/>
          </a:p>
          <a:p>
            <a:pPr algn="just"/>
            <a:r>
              <a:rPr lang="tr-TR" sz="2000" i="1" dirty="0"/>
              <a:t>• Sorumlulukların-görevlerin </a:t>
            </a:r>
            <a:r>
              <a:rPr lang="tr-TR" sz="2000" i="1" dirty="0" smtClean="0"/>
              <a:t>belirlenmesi </a:t>
            </a:r>
            <a:r>
              <a:rPr lang="tr-TR" sz="2000" i="1" dirty="0"/>
              <a:t>ve paylaşımı</a:t>
            </a:r>
          </a:p>
          <a:p>
            <a:pPr algn="just"/>
            <a:r>
              <a:rPr lang="tr-TR" sz="2000" i="1" dirty="0"/>
              <a:t>• Güvenli teknoloji seçimi ile </a:t>
            </a:r>
            <a:r>
              <a:rPr lang="tr-TR" sz="2000" i="1" dirty="0" smtClean="0"/>
              <a:t>güvenli </a:t>
            </a:r>
            <a:r>
              <a:rPr lang="tr-TR" sz="2000" i="1" dirty="0"/>
              <a:t>çalışma ortamı</a:t>
            </a:r>
          </a:p>
          <a:p>
            <a:pPr algn="just"/>
            <a:r>
              <a:rPr lang="tr-TR" sz="2000" i="1" dirty="0"/>
              <a:t>• Çalışanların ve toplumun </a:t>
            </a:r>
            <a:r>
              <a:rPr lang="tr-TR" sz="2000" i="1" dirty="0" smtClean="0"/>
              <a:t>iyileştirilmesini</a:t>
            </a:r>
          </a:p>
          <a:p>
            <a:pPr algn="just"/>
            <a:r>
              <a:rPr lang="tr-TR" sz="2000" i="1" dirty="0"/>
              <a:t>• Kaynakların etkin tahsisi ile </a:t>
            </a:r>
            <a:r>
              <a:rPr lang="tr-TR" sz="2000" i="1" dirty="0" smtClean="0"/>
              <a:t>katma </a:t>
            </a:r>
            <a:r>
              <a:rPr lang="tr-TR" sz="2000" i="1" dirty="0"/>
              <a:t>değer artışı</a:t>
            </a:r>
          </a:p>
          <a:p>
            <a:pPr algn="just"/>
            <a:r>
              <a:rPr lang="tr-TR" sz="2000" i="1" dirty="0"/>
              <a:t>• Yönetimin bilgi kalitesinin </a:t>
            </a:r>
            <a:r>
              <a:rPr lang="tr-TR" sz="2000" i="1" dirty="0" smtClean="0"/>
              <a:t>iyileşmesi</a:t>
            </a:r>
            <a:r>
              <a:rPr lang="tr-TR" sz="2000" i="1" dirty="0"/>
              <a:t>, yasalarla uyum</a:t>
            </a:r>
          </a:p>
          <a:p>
            <a:pPr algn="just"/>
            <a:endParaRPr lang="tr-TR" sz="2000" i="1" dirty="0"/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9437765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RİSK DEĞERLENDİRME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7383" y="1347141"/>
            <a:ext cx="849085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 smtClean="0"/>
              <a:t>İş </a:t>
            </a:r>
            <a:r>
              <a:rPr lang="tr-TR" sz="2000" i="1" dirty="0"/>
              <a:t>yerinde risk değerlendirme yükümlülüğü ilgi yönetmelikçe işverene verilmiştir. Bu doğrultuda İşveren, işçilerin sağlık </a:t>
            </a:r>
            <a:r>
              <a:rPr lang="tr-TR" sz="2000" i="1" dirty="0" smtClean="0"/>
              <a:t>ve güvenliğini </a:t>
            </a:r>
            <a:r>
              <a:rPr lang="tr-TR" sz="2000" i="1" dirty="0"/>
              <a:t>sağlama, sürdürme ve geliştirme amacına yönelik olarak özel risklerden etkilenecek çalışanların durumunu da </a:t>
            </a:r>
            <a:r>
              <a:rPr lang="tr-TR" sz="2000" i="1" dirty="0" smtClean="0"/>
              <a:t>dikkate </a:t>
            </a:r>
            <a:r>
              <a:rPr lang="tr-TR" sz="2000" i="1" dirty="0"/>
              <a:t>alacak şekilde işyerinde risk değerlendirmesi yapmak veya yapılmasını sağlamakla yükümlüdür. </a:t>
            </a:r>
          </a:p>
          <a:p>
            <a:pPr algn="just"/>
            <a:endParaRPr lang="tr-TR" sz="2000" i="1" dirty="0"/>
          </a:p>
          <a:p>
            <a:pPr algn="just"/>
            <a:r>
              <a:rPr lang="tr-TR" sz="2000" b="1" i="1" dirty="0" smtClean="0"/>
              <a:t>Risk </a:t>
            </a:r>
            <a:r>
              <a:rPr lang="tr-TR" sz="2000" b="1" i="1" dirty="0"/>
              <a:t>analizi: </a:t>
            </a:r>
            <a:r>
              <a:rPr lang="tr-TR" sz="2000" i="1" dirty="0"/>
              <a:t>Öncelikle tespit edilmiş olan tehlike veya tehlike kaynaklarının her biri ayrı ayrı dikkate alınarak bu tehlikelerden </a:t>
            </a:r>
            <a:r>
              <a:rPr lang="tr-TR" sz="2000" i="1" dirty="0" smtClean="0"/>
              <a:t>kaynaklanabilecek </a:t>
            </a:r>
            <a:r>
              <a:rPr lang="tr-TR" sz="2000" i="1" dirty="0"/>
              <a:t>muhtemel riskler ve bu risklerden kimlerin, nelerin, nasıl, hangi sıklıkta ve şiddette zarar görebileceği, </a:t>
            </a:r>
            <a:r>
              <a:rPr lang="tr-TR" sz="2000" i="1" dirty="0" smtClean="0"/>
              <a:t>toplanan </a:t>
            </a:r>
            <a:r>
              <a:rPr lang="tr-TR" sz="2000" i="1" dirty="0"/>
              <a:t>bilgi ve verilerle birlikte uygun yöntemlerden biri veya birkaçı bir arada kullanılarak analiz edilir. Analiz edilen riskler </a:t>
            </a:r>
            <a:r>
              <a:rPr lang="tr-TR" sz="2000" i="1" dirty="0" smtClean="0"/>
              <a:t>derecelendirilmek </a:t>
            </a:r>
            <a:r>
              <a:rPr lang="tr-TR" sz="2000" i="1" dirty="0"/>
              <a:t>üzere etkilerinin büyüklüğüne göre önem ve öncelik sıralamasına tabi tutularak yazılı hale getirilir.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228986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KANUNLARDA RİSK ANALİZİ (6331 MADDE 10)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03592" y="943369"/>
            <a:ext cx="872284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 smtClean="0"/>
              <a:t>(</a:t>
            </a:r>
            <a:r>
              <a:rPr lang="tr-TR" sz="2000" i="1" dirty="0"/>
              <a:t>1) İşveren, iş sağlığı ve güvenliği yönünden risk değerlendirmesi yapmak veya yaptırmakla yükümlüdür. Risk değerlendirmesi yapılırken </a:t>
            </a:r>
            <a:r>
              <a:rPr lang="tr-TR" sz="2000" i="1" dirty="0" smtClean="0"/>
              <a:t>aşağıdaki </a:t>
            </a:r>
            <a:r>
              <a:rPr lang="tr-TR" sz="2000" i="1" dirty="0"/>
              <a:t>hususlar dikkate alınır: </a:t>
            </a:r>
          </a:p>
          <a:p>
            <a:pPr algn="just"/>
            <a:r>
              <a:rPr lang="tr-TR" sz="2000" i="1" dirty="0"/>
              <a:t>a) Belirli risklerden etkilenecek çalışanların durumu. </a:t>
            </a:r>
          </a:p>
          <a:p>
            <a:pPr algn="just"/>
            <a:r>
              <a:rPr lang="tr-TR" sz="2000" i="1" dirty="0"/>
              <a:t>b) Kullanılacak iş ekipmanı ile kimyasal madde ve müstahzarların seçimi. </a:t>
            </a:r>
          </a:p>
          <a:p>
            <a:pPr algn="just"/>
            <a:r>
              <a:rPr lang="tr-TR" sz="2000" i="1" dirty="0"/>
              <a:t>c) İşyerinin tertip ve düzeni. </a:t>
            </a:r>
          </a:p>
          <a:p>
            <a:pPr algn="just"/>
            <a:r>
              <a:rPr lang="tr-TR" sz="2000" i="1" dirty="0"/>
              <a:t>ç) Genç, yaşlı, engelli, gebe veya emziren çalışanlar gibi özel politika gerektiren gruplar ile kadın çalışanların durumu. </a:t>
            </a:r>
          </a:p>
          <a:p>
            <a:pPr algn="just"/>
            <a:r>
              <a:rPr lang="tr-TR" sz="2000" i="1" dirty="0"/>
              <a:t>(2) İşveren, yapılacak risk değerlendirmesi sonucu alınacak iş sağlığı ve güvenliği tedbirleri ile kullanılması gereken koruyucu donanım </a:t>
            </a:r>
            <a:r>
              <a:rPr lang="tr-TR" sz="2000" i="1" dirty="0" smtClean="0"/>
              <a:t>veya </a:t>
            </a:r>
            <a:r>
              <a:rPr lang="tr-TR" sz="2000" i="1" dirty="0"/>
              <a:t>ekipmanı belirler. </a:t>
            </a:r>
          </a:p>
          <a:p>
            <a:pPr algn="just"/>
            <a:r>
              <a:rPr lang="tr-TR" sz="2000" i="1" dirty="0"/>
              <a:t>(3) İşyerinde uygulanacak iş sağlığı ve güvenliği tedbirleri, çalışma şekilleri ve üretim yöntemleri; çalışanların sağlık ve güvenlik </a:t>
            </a:r>
            <a:r>
              <a:rPr lang="tr-TR" sz="2000" i="1" dirty="0" smtClean="0"/>
              <a:t>yönünden </a:t>
            </a:r>
            <a:r>
              <a:rPr lang="tr-TR" sz="2000" i="1" dirty="0"/>
              <a:t>korunma düzeyini yükseltecek ve işyerinin idari yapılanmasının her kademesinde uygulanabilir nitelikte olmalıdır. </a:t>
            </a:r>
          </a:p>
          <a:p>
            <a:pPr algn="just"/>
            <a:r>
              <a:rPr lang="tr-TR" sz="2000" i="1" dirty="0"/>
              <a:t>(4) İşveren, iş sağlığı ve güvenliği yönünden çalışma ortamına ve çalışanların bu ortamda maruz kaldığı risklerin belirlenmesine yönelik </a:t>
            </a:r>
            <a:r>
              <a:rPr lang="tr-TR" sz="2000" i="1" dirty="0" smtClean="0"/>
              <a:t>gerekli </a:t>
            </a:r>
            <a:r>
              <a:rPr lang="tr-TR" sz="2000" i="1" dirty="0"/>
              <a:t>kontrol, ölçüm, inceleme ve araştırmaların yapılmasını sağlar.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678543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KANUNLARDA RİSK ANALİZİ (4857 MADDE 78)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81970" y="995621"/>
            <a:ext cx="85268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Bu </a:t>
            </a:r>
            <a:r>
              <a:rPr lang="tr-TR" sz="2000" i="1" dirty="0"/>
              <a:t>maddeye göre çıkartılmış yönetmeliklerin çoğunda, işverenlere işyerlerinde Risk Değerlendirmesi yapma ve alınan </a:t>
            </a:r>
            <a:r>
              <a:rPr lang="tr-TR" sz="2000" i="1" dirty="0" smtClean="0"/>
              <a:t>sonuçlara </a:t>
            </a:r>
            <a:r>
              <a:rPr lang="tr-TR" sz="2000" i="1" dirty="0"/>
              <a:t>göre gerekli sağlık ve güvenlik önlemlerini belirlenme zorunluluğunun getirilmiştir.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Bu </a:t>
            </a:r>
            <a:r>
              <a:rPr lang="tr-TR" sz="2000" i="1" dirty="0"/>
              <a:t>kanuna göre iş kanunu kapsamındaki tüm işyerlerinde risk değerlendirmesi yapılması zorunlu hale getirilmiştir.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036205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İSG RİSK DEĞERLENDİRMESİ YÖNETMELİĞİ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81970" y="1087062"/>
            <a:ext cx="85268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İşveren</a:t>
            </a:r>
            <a:r>
              <a:rPr lang="tr-TR" sz="2000" i="1" dirty="0"/>
              <a:t>; çalışma ortamının ve çalışanların sağlık ve güvenliğini sağlama, sürdürme ve geliştirme amacı ile iş sağlığı ve güvenliği </a:t>
            </a:r>
            <a:r>
              <a:rPr lang="tr-TR" sz="2000" i="1" dirty="0" smtClean="0"/>
              <a:t>yönünden</a:t>
            </a:r>
            <a:r>
              <a:rPr lang="tr-TR" sz="2000" i="1" dirty="0"/>
              <a:t>; risk değerlendirmesi yapar veya yaptırır.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Çalışma </a:t>
            </a:r>
            <a:r>
              <a:rPr lang="tr-TR" sz="2000" i="1" dirty="0"/>
              <a:t>ve Sosyal Güvenlik Bakanlığı tarafından 29.12.2012 tarihli Resmî Gazete’de28512 sayısı ile yayınlanan “İSG Risk </a:t>
            </a:r>
            <a:r>
              <a:rPr lang="tr-TR" sz="2000" i="1" dirty="0" smtClean="0"/>
              <a:t>Değerlendirmesi </a:t>
            </a:r>
            <a:r>
              <a:rPr lang="tr-TR" sz="2000" i="1" dirty="0"/>
              <a:t>Yönetmeliği” 6 ana başlık altında toplanmıştır: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Risk </a:t>
            </a:r>
            <a:r>
              <a:rPr lang="tr-TR" sz="2000" i="1" dirty="0"/>
              <a:t>Değerlendirmesi ekibinin kurulması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Tehlikelerin </a:t>
            </a:r>
            <a:r>
              <a:rPr lang="tr-TR" sz="2000" i="1" dirty="0"/>
              <a:t>tanımlanması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Risklerin </a:t>
            </a:r>
            <a:r>
              <a:rPr lang="tr-TR" sz="2000" i="1" dirty="0"/>
              <a:t>belirlenmesi ve analizi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Risk </a:t>
            </a:r>
            <a:r>
              <a:rPr lang="tr-TR" sz="2000" i="1" dirty="0"/>
              <a:t>kontrol adımları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Dokümantasyon </a:t>
            </a:r>
            <a:endParaRPr lang="tr-TR" sz="2000" i="1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Risk </a:t>
            </a:r>
            <a:r>
              <a:rPr lang="tr-TR" sz="2000" i="1" dirty="0"/>
              <a:t>değerlendirmesinin yenilenmesi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8560798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İSG RİSK DEĞERLENDİRMESİ YÖNETMELİĞİ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65760" y="1139314"/>
            <a:ext cx="85431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İş Sağlığı ve Güvenliği Risk Değerlendirmesi Yönetmeliği’nin “Risk değerlendirmesi </a:t>
            </a:r>
          </a:p>
          <a:p>
            <a:pPr algn="just"/>
            <a:r>
              <a:rPr lang="tr-TR" sz="2000" i="1" dirty="0"/>
              <a:t>ekibi” başlıklı 6 </a:t>
            </a:r>
            <a:r>
              <a:rPr lang="tr-TR" sz="2000" i="1" dirty="0" err="1"/>
              <a:t>ncı</a:t>
            </a:r>
            <a:r>
              <a:rPr lang="tr-TR" sz="2000" i="1" dirty="0"/>
              <a:t> maddesinde risk değerlendirmesinin; </a:t>
            </a:r>
            <a:endParaRPr lang="tr-TR" sz="2000" i="1" dirty="0" smtClean="0"/>
          </a:p>
          <a:p>
            <a:pPr algn="just"/>
            <a:endParaRPr lang="tr-TR" sz="2000" i="1" dirty="0"/>
          </a:p>
          <a:p>
            <a:pPr algn="just"/>
            <a:r>
              <a:rPr lang="tr-TR" sz="2000" i="1" dirty="0"/>
              <a:t>(1) İşverenin oluşturacağı bir ekip tarafından gerçekleştirileceği, ekipte aşağıda belirtilen kişilerin bulunması gerektiği belirtilmiştir.</a:t>
            </a:r>
          </a:p>
          <a:p>
            <a:pPr algn="just"/>
            <a:r>
              <a:rPr lang="tr-TR" sz="2000" i="1" dirty="0"/>
              <a:t>Risk Analiz Ekibi;</a:t>
            </a:r>
          </a:p>
          <a:p>
            <a:pPr algn="just"/>
            <a:r>
              <a:rPr lang="tr-TR" sz="2000" i="1" dirty="0"/>
              <a:t>İşveren veya işveren vekili (temsilcisi)</a:t>
            </a:r>
          </a:p>
          <a:p>
            <a:pPr algn="just"/>
            <a:r>
              <a:rPr lang="tr-TR" sz="2000" i="1" dirty="0"/>
              <a:t>İş güvenliği uzmanı (A, B, C Sınıfı)</a:t>
            </a:r>
          </a:p>
          <a:p>
            <a:pPr algn="just"/>
            <a:r>
              <a:rPr lang="tr-TR" sz="2000" i="1" dirty="0"/>
              <a:t>İşyeri hekimi</a:t>
            </a:r>
          </a:p>
          <a:p>
            <a:pPr algn="just"/>
            <a:r>
              <a:rPr lang="tr-TR" sz="2000" i="1" dirty="0"/>
              <a:t>İşyerindeki işçi temsilcileri</a:t>
            </a:r>
          </a:p>
          <a:p>
            <a:pPr algn="just"/>
            <a:r>
              <a:rPr lang="tr-TR" sz="2000" i="1" dirty="0"/>
              <a:t>İşyerindeki destek elemanları</a:t>
            </a:r>
          </a:p>
          <a:p>
            <a:pPr algn="just"/>
            <a:r>
              <a:rPr lang="tr-TR" sz="2000" i="1" dirty="0"/>
              <a:t>İşyerindeki bütün birimleri temsil edecek şekilde belirlenen ve işyerinde yürütülen çalışmalar, mevcut veya muhtemel tehlike kaynakları ile riskler </a:t>
            </a:r>
            <a:r>
              <a:rPr lang="tr-TR" sz="2000" i="1" dirty="0" smtClean="0"/>
              <a:t>konusunda </a:t>
            </a:r>
            <a:r>
              <a:rPr lang="tr-TR" sz="2000" i="1" dirty="0"/>
              <a:t>bilgi sahibi çalışanlar</a:t>
            </a:r>
          </a:p>
          <a:p>
            <a:pPr algn="just"/>
            <a:r>
              <a:rPr lang="tr-TR" sz="2000" i="1" dirty="0"/>
              <a:t>İhtiyaç duyulduğunda bu ekibe destek olmak üzere işyeri dışındaki kişi ve kuruluşlar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7408572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RİSK KONTROL ADIMLARI 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65760" y="956432"/>
            <a:ext cx="854310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Risklerin kontrolünde şu adımlar uygulanır; </a:t>
            </a:r>
          </a:p>
          <a:p>
            <a:pPr algn="just"/>
            <a:r>
              <a:rPr lang="tr-TR" sz="2000" i="1" dirty="0"/>
              <a:t>a) Planlama; Değerlendirilerek etkilerinin büyüklüğüne ve önemine göre sıralı hale getirilen risklerin kontrolü amacıyla bir planlama </a:t>
            </a:r>
            <a:r>
              <a:rPr lang="tr-TR" sz="2000" i="1" dirty="0" smtClean="0"/>
              <a:t>yapılır</a:t>
            </a:r>
            <a:r>
              <a:rPr lang="tr-TR" sz="2000" i="1" dirty="0"/>
              <a:t>. </a:t>
            </a:r>
          </a:p>
          <a:p>
            <a:pPr algn="just"/>
            <a:r>
              <a:rPr lang="tr-TR" sz="2000" i="1" dirty="0"/>
              <a:t>b) Risk kontrol tedbirlerinin kararlaştırılması; Kontrol edilecek risk için, önleyici-koruyucu nitelikte yaklaşıma, tehlikelerin kaynağında </a:t>
            </a:r>
            <a:r>
              <a:rPr lang="tr-TR" sz="2000" i="1" dirty="0" smtClean="0"/>
              <a:t>önlenmesine </a:t>
            </a:r>
            <a:r>
              <a:rPr lang="tr-TR" sz="2000" i="1" dirty="0"/>
              <a:t>ve toplu koruma prensiplerinin uygulanmasına öncelik verilmelidir. </a:t>
            </a:r>
          </a:p>
          <a:p>
            <a:pPr algn="just"/>
            <a:r>
              <a:rPr lang="tr-TR" sz="2000" i="1" dirty="0"/>
              <a:t>c) Risk kontrol tedbirlerinin uygulanması; İşyerinde analiz edilen risklerin kontrolü için kararlaştırılan önleyici ve koruyucu tedbirlerin </a:t>
            </a:r>
            <a:r>
              <a:rPr lang="tr-TR" sz="2000" i="1" dirty="0" smtClean="0"/>
              <a:t>iş </a:t>
            </a:r>
            <a:r>
              <a:rPr lang="tr-TR" sz="2000" i="1" dirty="0"/>
              <a:t>ve işlem basamakları ve öncelikleri belirlenerek ve gerekli eylem planları hazırlanarak uygulamaya konulur. Önleme eylem </a:t>
            </a:r>
            <a:r>
              <a:rPr lang="tr-TR" sz="2000" i="1" dirty="0" smtClean="0"/>
              <a:t>planında </a:t>
            </a:r>
            <a:r>
              <a:rPr lang="tr-TR" sz="2000" i="1" dirty="0"/>
              <a:t>yapılacak işlem, işlemi yapacak kişi ya da bölüm, sorumlu kişi yada bölüm, başlama ve bitiş tarihi gibi bilgiler </a:t>
            </a:r>
            <a:r>
              <a:rPr lang="tr-TR" sz="2000" i="1" dirty="0" smtClean="0"/>
              <a:t>yer alır</a:t>
            </a:r>
            <a:r>
              <a:rPr lang="tr-TR" sz="2000" i="1" dirty="0"/>
              <a:t>, </a:t>
            </a:r>
          </a:p>
          <a:p>
            <a:pPr algn="just"/>
            <a:r>
              <a:rPr lang="tr-TR" sz="2000" i="1" dirty="0"/>
              <a:t>ç) Uygulamaların izlenmesi; Hazırlanan önleme eylem planlarının uygulama adımları düzenli olarak takip edilir, denetlenir ve </a:t>
            </a:r>
            <a:r>
              <a:rPr lang="tr-TR" sz="2000" i="1" dirty="0" smtClean="0"/>
              <a:t>aksayan </a:t>
            </a:r>
            <a:r>
              <a:rPr lang="tr-TR" sz="2000" i="1" dirty="0"/>
              <a:t>yönler yeniden gözden geçirilerek gerekli önleyici ve düzeltici işlemler tamamlanır. </a:t>
            </a:r>
          </a:p>
          <a:p>
            <a:pPr algn="just"/>
            <a:r>
              <a:rPr lang="tr-TR" sz="2000" i="1" dirty="0"/>
              <a:t>d) Raporlama; Yapılan risk değerlendirme çalışmaları bir rapor haline getirilir. </a:t>
            </a:r>
          </a:p>
          <a:p>
            <a:pPr algn="just"/>
            <a:r>
              <a:rPr lang="tr-TR" sz="2000" i="1" dirty="0"/>
              <a:t>e) Gözden geçirme; Gözden geçirmede, eylem planı çerçevesinde tamamlanmış olan önleyici ve düzeltici işlemlerin etkinliği takip </a:t>
            </a:r>
            <a:r>
              <a:rPr lang="tr-TR" sz="2000" i="1" dirty="0" smtClean="0"/>
              <a:t>edilir</a:t>
            </a:r>
            <a:r>
              <a:rPr lang="tr-TR" sz="2000" i="1" dirty="0"/>
              <a:t>.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280391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DOKÜMANTASYON 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65761" y="917243"/>
            <a:ext cx="84386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(1) Risk değerlendirmesi asgarî aşağıdaki hususları kapsayacak şekilde </a:t>
            </a:r>
            <a:r>
              <a:rPr lang="tr-TR" sz="2000" i="1" dirty="0" err="1" smtClean="0"/>
              <a:t>dökümante</a:t>
            </a:r>
            <a:r>
              <a:rPr lang="tr-TR" sz="2000" i="1" dirty="0" smtClean="0"/>
              <a:t> edilir</a:t>
            </a:r>
            <a:r>
              <a:rPr lang="tr-TR" sz="2000" i="1" dirty="0"/>
              <a:t>:</a:t>
            </a:r>
          </a:p>
          <a:p>
            <a:pPr algn="just"/>
            <a:r>
              <a:rPr lang="tr-TR" sz="2000" i="1" dirty="0"/>
              <a:t>a) İşyerinin unvanı, adresi ve işverenin adı,</a:t>
            </a:r>
          </a:p>
          <a:p>
            <a:pPr algn="just"/>
            <a:r>
              <a:rPr lang="tr-TR" sz="2000" i="1" dirty="0"/>
              <a:t>b) Gerçekleştiren kişilerin isim ve unvanları ile bunlardan iş güvenliği uzmanı ve işyeri hekimi olanların Bakanlıkça verilmiş belge </a:t>
            </a:r>
            <a:r>
              <a:rPr lang="tr-TR" sz="2000" i="1" dirty="0" smtClean="0"/>
              <a:t>bilgileri </a:t>
            </a:r>
            <a:r>
              <a:rPr lang="tr-TR" sz="2000" i="1" dirty="0"/>
              <a:t>ve varsa iş sağlığı ve güvenliği hizmeti alınan ortak sağlık ve güvenlik biriminin unvan ve Bakanlıkça verilmiş belge bilgileri, </a:t>
            </a:r>
          </a:p>
          <a:p>
            <a:pPr algn="just"/>
            <a:r>
              <a:rPr lang="tr-TR" sz="2000" i="1" dirty="0"/>
              <a:t>c) Gerçekleştirildiği tarih ve geçerlilik tarihi,</a:t>
            </a:r>
          </a:p>
          <a:p>
            <a:pPr algn="just"/>
            <a:r>
              <a:rPr lang="tr-TR" sz="2000" i="1" dirty="0"/>
              <a:t>ç) Risk değerlendirmesi işyerindeki farklı bölümler için ayrı ayrı yapılmışsa her birinin adı,</a:t>
            </a:r>
          </a:p>
          <a:p>
            <a:pPr algn="just"/>
            <a:r>
              <a:rPr lang="tr-TR" sz="2000" i="1" dirty="0"/>
              <a:t>d) Belirlenen tehlike kaynakları ile tehlikeler,</a:t>
            </a:r>
          </a:p>
          <a:p>
            <a:pPr algn="just"/>
            <a:r>
              <a:rPr lang="tr-TR" sz="2000" i="1" dirty="0"/>
              <a:t>e) Tespit edilen riskler,</a:t>
            </a:r>
          </a:p>
          <a:p>
            <a:pPr algn="just"/>
            <a:r>
              <a:rPr lang="tr-TR" sz="2000" i="1" dirty="0"/>
              <a:t>f) Risk analizinde kullanılan yöntem veya yöntemler,</a:t>
            </a:r>
          </a:p>
          <a:p>
            <a:pPr algn="just"/>
            <a:r>
              <a:rPr lang="tr-TR" sz="2000" i="1" dirty="0"/>
              <a:t>g) Tespit edilen risklerin önem ve öncelik sırasını da içeren analiz sonuçları,</a:t>
            </a:r>
          </a:p>
          <a:p>
            <a:pPr algn="just"/>
            <a:r>
              <a:rPr lang="tr-TR" sz="2000" i="1" dirty="0"/>
              <a:t>h) Düzeltici ve önleyici kontrol tedbirleri, gerçekleştirilme tarihleri ve sonrasında tespit edilen risk seviyesi.</a:t>
            </a:r>
          </a:p>
          <a:p>
            <a:pPr algn="just"/>
            <a:r>
              <a:rPr lang="tr-TR" sz="2000" i="1" dirty="0"/>
              <a:t>(2) Risk değerlendirmesi dokümanının sayfaları </a:t>
            </a:r>
            <a:r>
              <a:rPr lang="tr-TR" sz="2000" i="1" dirty="0" smtClean="0"/>
              <a:t>numaralandırılarak; gerçekleştiren </a:t>
            </a:r>
            <a:r>
              <a:rPr lang="tr-TR" sz="2000" i="1" dirty="0"/>
              <a:t>kişiler tarafından her sayfası paraflanıp, </a:t>
            </a:r>
            <a:r>
              <a:rPr lang="tr-TR" sz="2000" i="1" dirty="0" smtClean="0"/>
              <a:t>son sayfası </a:t>
            </a:r>
            <a:r>
              <a:rPr lang="tr-TR" sz="2000" i="1" dirty="0"/>
              <a:t>imzalanır.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4074687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RİSK DEĞERLENDİRMESİNİN YENİLENMESİ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04950" y="995621"/>
            <a:ext cx="843860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(1) Risk değerlendirme çalışmaları, aşağıdaki durumlarda yenilenecektir. </a:t>
            </a:r>
          </a:p>
          <a:p>
            <a:pPr algn="just"/>
            <a:r>
              <a:rPr lang="tr-TR" sz="2000" i="1" dirty="0"/>
              <a:t>a) İşyerindeki binalarda yapılan değişiklik sonrasında, </a:t>
            </a:r>
          </a:p>
          <a:p>
            <a:pPr algn="just"/>
            <a:r>
              <a:rPr lang="tr-TR" sz="2000" i="1" dirty="0"/>
              <a:t>b) İşyerinde yapılan teknoloji ve ekipman değişikliği sonrasında, </a:t>
            </a:r>
          </a:p>
          <a:p>
            <a:pPr algn="just"/>
            <a:r>
              <a:rPr lang="tr-TR" sz="2000" i="1" dirty="0"/>
              <a:t>c) Üretim yöntemindeki önemli değişiklikler olması sonrasında, </a:t>
            </a:r>
          </a:p>
          <a:p>
            <a:pPr algn="just"/>
            <a:r>
              <a:rPr lang="tr-TR" sz="2000" i="1" dirty="0"/>
              <a:t>ç) İş kazası, meslek hastalığı veya ramak kala olay meydana gelmesi, </a:t>
            </a:r>
          </a:p>
          <a:p>
            <a:pPr algn="just"/>
            <a:r>
              <a:rPr lang="tr-TR" sz="2000" i="1" dirty="0"/>
              <a:t>d) Yeni bir mevzuatın yürürlüğe girmesi veya mevcut mevzuatta değişiklik yapılmış olması, </a:t>
            </a:r>
          </a:p>
          <a:p>
            <a:pPr algn="just"/>
            <a:r>
              <a:rPr lang="tr-TR" sz="2000" i="1" dirty="0"/>
              <a:t>e) Çevreden kaynaklanan ve işyeri genelini etkileyen yeni bir tehlikenin ortaya çıkması, </a:t>
            </a:r>
          </a:p>
          <a:p>
            <a:pPr algn="just"/>
            <a:r>
              <a:rPr lang="tr-TR" sz="2000" i="1" dirty="0"/>
              <a:t>f) İş sağlığı ve güvenliği yönünden yapılan teftişlerde gerekli görülmüş olması, </a:t>
            </a:r>
          </a:p>
          <a:p>
            <a:pPr algn="just"/>
            <a:r>
              <a:rPr lang="tr-TR" sz="2000" i="1" dirty="0"/>
              <a:t>g) Risk değerlendirme raporunda belirtilmiş olması. </a:t>
            </a:r>
          </a:p>
          <a:p>
            <a:pPr algn="just"/>
            <a:r>
              <a:rPr lang="tr-TR" sz="2000" i="1" dirty="0"/>
              <a:t>(2) Yapılmış olan risk değerlendirmesi;</a:t>
            </a:r>
          </a:p>
          <a:p>
            <a:pPr algn="just"/>
            <a:r>
              <a:rPr lang="tr-TR" sz="2000" i="1" dirty="0"/>
              <a:t>• Çok tehlikeli sınıfta yer alan işyerlerinde en fazla iki yıl,</a:t>
            </a:r>
          </a:p>
          <a:p>
            <a:pPr algn="just"/>
            <a:r>
              <a:rPr lang="tr-TR" sz="2000" i="1" dirty="0"/>
              <a:t>• Tehlikeli sınıfta yer alan işyerlerinde en fazla dört yıl,</a:t>
            </a:r>
          </a:p>
          <a:p>
            <a:pPr algn="just"/>
            <a:r>
              <a:rPr lang="tr-TR" sz="2000" i="1" dirty="0"/>
              <a:t>• Az tehlikeli sınıfta yer alan işyerlerinde ise en fazla altı yıl, süreyle geçerlidir.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2470618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RİSK DEĞERLENDİRME METODOLOJİLERİ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04950" y="995621"/>
            <a:ext cx="84386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Risk analizi yöntemlerini kullanan iki ana yaklaşım vardır. </a:t>
            </a:r>
            <a:endParaRPr lang="tr-TR" sz="2000" i="1" dirty="0" smtClean="0"/>
          </a:p>
          <a:p>
            <a:pPr algn="just"/>
            <a:r>
              <a:rPr lang="tr-TR" sz="2000" i="1" dirty="0" smtClean="0"/>
              <a:t>Bunlar </a:t>
            </a:r>
            <a:r>
              <a:rPr lang="tr-TR" sz="2000" i="1" dirty="0"/>
              <a:t>nitel (kalitatif) ve nicel (kantitatif) yaklaşımlardır. </a:t>
            </a:r>
            <a:endParaRPr lang="tr-TR" sz="2000" i="1" dirty="0" smtClean="0"/>
          </a:p>
          <a:p>
            <a:pPr algn="just"/>
            <a:r>
              <a:rPr lang="tr-TR" sz="2000" i="1" dirty="0" smtClean="0"/>
              <a:t>Analizi </a:t>
            </a:r>
            <a:r>
              <a:rPr lang="tr-TR" sz="2000" i="1" dirty="0"/>
              <a:t>istenen </a:t>
            </a:r>
            <a:r>
              <a:rPr lang="tr-TR" sz="2000" i="1" dirty="0" smtClean="0"/>
              <a:t>koşulların </a:t>
            </a:r>
            <a:r>
              <a:rPr lang="tr-TR" sz="2000" i="1" dirty="0"/>
              <a:t>durumuna göre her iki yöntemin de birlikte kullanıldığı yani yarı-niceliksel (yarı-kantitatif) yöntemler de kullanılabilir. </a:t>
            </a:r>
            <a:endParaRPr lang="tr-TR" sz="2000" i="1" dirty="0" smtClean="0"/>
          </a:p>
          <a:p>
            <a:pPr algn="just"/>
            <a:endParaRPr lang="tr-TR" sz="2000" i="1" dirty="0"/>
          </a:p>
          <a:p>
            <a:pPr algn="just"/>
            <a:r>
              <a:rPr lang="tr-TR" sz="2000" b="1" i="1" dirty="0"/>
              <a:t>Nicel risk analizinde</a:t>
            </a:r>
            <a:r>
              <a:rPr lang="tr-TR" sz="2000" i="1" dirty="0"/>
              <a:t>, riskin hesaplanmasında sayısal yöntemlerden faydalanılır. Riskin meydana gelme olasılığı ve meydana </a:t>
            </a:r>
            <a:r>
              <a:rPr lang="tr-TR" sz="2000" i="1" dirty="0" smtClean="0"/>
              <a:t>geldikten </a:t>
            </a:r>
            <a:r>
              <a:rPr lang="tr-TR" sz="2000" i="1" dirty="0"/>
              <a:t>sonraki etkisinin ne olacağına dair veriler için sayısal değerler kullanılır. Bu değerler, matematiksel ve mantıksal </a:t>
            </a:r>
            <a:r>
              <a:rPr lang="tr-TR" sz="2000" i="1" dirty="0" smtClean="0"/>
              <a:t>metotlar </a:t>
            </a:r>
            <a:r>
              <a:rPr lang="tr-TR" sz="2000" i="1" dirty="0"/>
              <a:t>ile analiz edilip risk skorları bulunur. </a:t>
            </a:r>
            <a:endParaRPr lang="tr-TR" sz="2000" i="1" dirty="0" smtClean="0"/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 smtClean="0"/>
              <a:t>Nitel </a:t>
            </a:r>
            <a:r>
              <a:rPr lang="tr-TR" sz="2000" b="1" i="1" dirty="0"/>
              <a:t>risk analizlerinde </a:t>
            </a:r>
            <a:r>
              <a:rPr lang="tr-TR" sz="2000" i="1" dirty="0"/>
              <a:t>ise, risk hesaplanırken ve ifade edilirken numerik değerler </a:t>
            </a:r>
            <a:r>
              <a:rPr lang="tr-TR" sz="2000" i="1" dirty="0" smtClean="0"/>
              <a:t>yerine </a:t>
            </a:r>
            <a:r>
              <a:rPr lang="tr-TR" sz="2000" i="1" dirty="0"/>
              <a:t>tanımlayıcı değerler kullanılmaktadır.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88725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RİSK DEĞERLENDİRME METODOLOJİLERİ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04950" y="995621"/>
            <a:ext cx="84386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Şiddet (Önem) puanlaması aşağıdaki şekilde olabilir: 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b="1" i="1" dirty="0"/>
              <a:t>Çok önemli: </a:t>
            </a:r>
            <a:r>
              <a:rPr lang="tr-TR" sz="2000" i="1" dirty="0"/>
              <a:t>Ölüm, yaralanma veya uzun süreli hastalık/sakatlıklara sebep olacaktır. 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b="1" i="1" dirty="0"/>
              <a:t>Ciddi: </a:t>
            </a:r>
            <a:r>
              <a:rPr lang="tr-TR" sz="2000" i="1" dirty="0"/>
              <a:t>Yaralanmalar, hastalıklar ve kısa süreli sakatlıklara sebep olacaktır. 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b="1" i="1" dirty="0"/>
              <a:t>Hafif: </a:t>
            </a:r>
            <a:r>
              <a:rPr lang="tr-TR" sz="2000" i="1" dirty="0"/>
              <a:t>Diğer tüm yaralanmalar ve hastalıklara sebep olur. </a:t>
            </a:r>
          </a:p>
          <a:p>
            <a:pPr algn="just"/>
            <a:endParaRPr lang="tr-TR" sz="2000" i="1" dirty="0"/>
          </a:p>
          <a:p>
            <a:pPr algn="just"/>
            <a:r>
              <a:rPr lang="tr-TR" sz="2000" i="1" dirty="0" smtClean="0"/>
              <a:t>Tehlikenin </a:t>
            </a:r>
            <a:r>
              <a:rPr lang="tr-TR" sz="2000" i="1" dirty="0"/>
              <a:t>ortaya çıkma olasılığı ise aşağıdaki şekilde sınıflandırılabilir: 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b="1" i="1" dirty="0"/>
              <a:t>Yüksek: </a:t>
            </a:r>
            <a:r>
              <a:rPr lang="tr-TR" sz="2000" i="1" dirty="0"/>
              <a:t>Ortaya çıkacağı kesindir. 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b="1" i="1" dirty="0"/>
              <a:t>Orta: </a:t>
            </a:r>
            <a:r>
              <a:rPr lang="tr-TR" sz="2000" i="1" dirty="0"/>
              <a:t>Sıklıkla meydana gelecektir. </a:t>
            </a:r>
          </a:p>
          <a:p>
            <a:pPr algn="just"/>
            <a:r>
              <a:rPr lang="tr-TR" sz="2000" i="1" dirty="0"/>
              <a:t>• </a:t>
            </a:r>
            <a:r>
              <a:rPr lang="tr-TR" sz="2000" b="1" i="1" dirty="0"/>
              <a:t>Düşük: </a:t>
            </a:r>
            <a:r>
              <a:rPr lang="tr-TR" sz="2000" i="1" dirty="0"/>
              <a:t>Nadiren ortaya çıkacaktır.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064502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7"/>
          <p:cNvSpPr>
            <a:spLocks noChangeArrowheads="1"/>
          </p:cNvSpPr>
          <p:nvPr/>
        </p:nvSpPr>
        <p:spPr bwMode="auto">
          <a:xfrm>
            <a:off x="14478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14339" name="Freeform 24"/>
          <p:cNvSpPr/>
          <p:nvPr/>
        </p:nvSpPr>
        <p:spPr bwMode="auto">
          <a:xfrm>
            <a:off x="3466011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EC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Freeform 23"/>
          <p:cNvSpPr/>
          <p:nvPr/>
        </p:nvSpPr>
        <p:spPr bwMode="auto">
          <a:xfrm>
            <a:off x="4624252" y="6498775"/>
            <a:ext cx="11520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A4A4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Freeform 22"/>
          <p:cNvSpPr/>
          <p:nvPr/>
        </p:nvSpPr>
        <p:spPr bwMode="auto">
          <a:xfrm>
            <a:off x="5769430" y="6498775"/>
            <a:ext cx="1079500" cy="360363"/>
          </a:xfrm>
          <a:custGeom>
            <a:avLst/>
            <a:gdLst>
              <a:gd name="T0" fmla="*/ 0 w 1601"/>
              <a:gd name="T1" fmla="*/ 228140964 h 498"/>
              <a:gd name="T2" fmla="*/ 685300137 w 1601"/>
              <a:gd name="T3" fmla="*/ 228140964 h 498"/>
              <a:gd name="T4" fmla="*/ 685300137 w 1601"/>
              <a:gd name="T5" fmla="*/ 0 h 498"/>
              <a:gd name="T6" fmla="*/ 0 w 1601"/>
              <a:gd name="T7" fmla="*/ 0 h 498"/>
              <a:gd name="T8" fmla="*/ 0 w 1601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498">
                <a:moveTo>
                  <a:pt x="0" y="497"/>
                </a:moveTo>
                <a:lnTo>
                  <a:pt x="1600" y="497"/>
                </a:lnTo>
                <a:lnTo>
                  <a:pt x="1600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Freeform 21"/>
          <p:cNvSpPr/>
          <p:nvPr/>
        </p:nvSpPr>
        <p:spPr bwMode="auto">
          <a:xfrm>
            <a:off x="6849293" y="6498775"/>
            <a:ext cx="1079500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Freeform 25"/>
          <p:cNvSpPr/>
          <p:nvPr/>
        </p:nvSpPr>
        <p:spPr bwMode="auto">
          <a:xfrm>
            <a:off x="2307770" y="6080537"/>
            <a:ext cx="1152000" cy="773112"/>
          </a:xfrm>
          <a:custGeom>
            <a:avLst/>
            <a:gdLst>
              <a:gd name="T0" fmla="*/ 0 w 1601"/>
              <a:gd name="T1" fmla="*/ 490523061 h 1218"/>
              <a:gd name="T2" fmla="*/ 685300137 w 1601"/>
              <a:gd name="T3" fmla="*/ 490523061 h 1218"/>
              <a:gd name="T4" fmla="*/ 685300137 w 1601"/>
              <a:gd name="T5" fmla="*/ 0 h 1218"/>
              <a:gd name="T6" fmla="*/ 0 w 1601"/>
              <a:gd name="T7" fmla="*/ 0 h 1218"/>
              <a:gd name="T8" fmla="*/ 0 w 1601"/>
              <a:gd name="T9" fmla="*/ 490523061 h 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1" h="1218">
                <a:moveTo>
                  <a:pt x="0" y="1217"/>
                </a:moveTo>
                <a:lnTo>
                  <a:pt x="1600" y="1217"/>
                </a:lnTo>
                <a:lnTo>
                  <a:pt x="1600" y="0"/>
                </a:lnTo>
                <a:lnTo>
                  <a:pt x="0" y="0"/>
                </a:lnTo>
                <a:lnTo>
                  <a:pt x="0" y="1217"/>
                </a:lnTo>
                <a:close/>
              </a:path>
            </a:pathLst>
          </a:custGeom>
          <a:solidFill>
            <a:srgbClr val="5B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6256749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20"/>
          <p:cNvSpPr/>
          <p:nvPr/>
        </p:nvSpPr>
        <p:spPr bwMode="auto">
          <a:xfrm>
            <a:off x="1162593" y="6493287"/>
            <a:ext cx="1152000" cy="360362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rgbClr val="6FA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Freeform 21"/>
          <p:cNvSpPr/>
          <p:nvPr/>
        </p:nvSpPr>
        <p:spPr bwMode="auto">
          <a:xfrm>
            <a:off x="7929516" y="6498775"/>
            <a:ext cx="1214483" cy="360363"/>
          </a:xfrm>
          <a:custGeom>
            <a:avLst/>
            <a:gdLst>
              <a:gd name="T0" fmla="*/ 0 w 1600"/>
              <a:gd name="T1" fmla="*/ 228140964 h 498"/>
              <a:gd name="T2" fmla="*/ 685300500 w 1600"/>
              <a:gd name="T3" fmla="*/ 228140964 h 498"/>
              <a:gd name="T4" fmla="*/ 685300500 w 1600"/>
              <a:gd name="T5" fmla="*/ 0 h 498"/>
              <a:gd name="T6" fmla="*/ 0 w 1600"/>
              <a:gd name="T7" fmla="*/ 0 h 498"/>
              <a:gd name="T8" fmla="*/ 0 w 1600"/>
              <a:gd name="T9" fmla="*/ 22814096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" name="Freeform 20"/>
          <p:cNvSpPr/>
          <p:nvPr/>
        </p:nvSpPr>
        <p:spPr bwMode="auto">
          <a:xfrm>
            <a:off x="4351" y="6493287"/>
            <a:ext cx="1152000" cy="360362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71606" y="96180"/>
            <a:ext cx="89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</a:rPr>
              <a:t>RİSK DEĞERLENDİRME METODOLOJİLERİ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04950" y="995621"/>
            <a:ext cx="843860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i="1" dirty="0"/>
              <a:t>Tüm dünyada uygulanan risk değerlendirme teknikleri araştırıldığında 100’den fazla yöntem bulunduğu görülmektedir. Bu metotları </a:t>
            </a:r>
            <a:r>
              <a:rPr lang="tr-TR" sz="2000" i="1" dirty="0" smtClean="0"/>
              <a:t>birbirinden </a:t>
            </a:r>
            <a:r>
              <a:rPr lang="tr-TR" sz="2000" i="1" dirty="0"/>
              <a:t>ayıran en önemli fark ise risk değerini bulmak için kullandıkları kendilerine özgü metotlardır. Biz dersimizde ağırlıklı </a:t>
            </a:r>
            <a:r>
              <a:rPr lang="tr-TR" sz="2000" i="1" dirty="0" smtClean="0"/>
              <a:t>olarak </a:t>
            </a:r>
            <a:r>
              <a:rPr lang="tr-TR" sz="2000" i="1" dirty="0"/>
              <a:t>kullanılan metotları anlatacağız.</a:t>
            </a:r>
          </a:p>
          <a:p>
            <a:pPr algn="just"/>
            <a:endParaRPr lang="tr-TR" sz="2000" i="1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Kontrol </a:t>
            </a:r>
            <a:r>
              <a:rPr lang="tr-TR" sz="2000" i="1" dirty="0"/>
              <a:t>(</a:t>
            </a:r>
            <a:r>
              <a:rPr lang="tr-TR" sz="2000" i="1" dirty="0" err="1"/>
              <a:t>Check</a:t>
            </a:r>
            <a:r>
              <a:rPr lang="tr-TR" sz="2000" i="1" dirty="0"/>
              <a:t>) Listeleri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Normal </a:t>
            </a:r>
            <a:r>
              <a:rPr lang="tr-TR" sz="2000" i="1" dirty="0"/>
              <a:t>Sistemden Sapma ve Etkileri Analizleri (</a:t>
            </a:r>
            <a:r>
              <a:rPr lang="tr-TR" sz="2000" i="1" dirty="0" err="1"/>
              <a:t>Failure</a:t>
            </a:r>
            <a:r>
              <a:rPr lang="tr-TR" sz="2000" i="1" dirty="0"/>
              <a:t> </a:t>
            </a:r>
            <a:r>
              <a:rPr lang="tr-TR" sz="2000" i="1" dirty="0" err="1"/>
              <a:t>Modes</a:t>
            </a:r>
            <a:r>
              <a:rPr lang="tr-TR" sz="2000" i="1" dirty="0"/>
              <a:t> </a:t>
            </a:r>
            <a:r>
              <a:rPr lang="tr-TR" sz="2000" i="1" dirty="0" err="1"/>
              <a:t>and</a:t>
            </a:r>
            <a:r>
              <a:rPr lang="tr-TR" sz="2000" i="1" dirty="0"/>
              <a:t> </a:t>
            </a:r>
            <a:r>
              <a:rPr lang="tr-TR" sz="2000" i="1" dirty="0" err="1"/>
              <a:t>Effects</a:t>
            </a:r>
            <a:r>
              <a:rPr lang="tr-TR" sz="2000" i="1" dirty="0"/>
              <a:t> </a:t>
            </a:r>
            <a:r>
              <a:rPr lang="tr-TR" sz="2000" i="1" dirty="0" err="1"/>
              <a:t>Analaysis</a:t>
            </a:r>
            <a:r>
              <a:rPr lang="tr-TR" sz="2000" i="1" dirty="0"/>
              <a:t> -(FMEA))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Tehlike </a:t>
            </a:r>
            <a:r>
              <a:rPr lang="tr-TR" sz="2000" i="1" dirty="0"/>
              <a:t>ve </a:t>
            </a:r>
            <a:r>
              <a:rPr lang="tr-TR" sz="2000" i="1" dirty="0" err="1"/>
              <a:t>ÇalışılabilirlikAnalizi</a:t>
            </a:r>
            <a:r>
              <a:rPr lang="tr-TR" sz="2000" i="1" dirty="0"/>
              <a:t> (</a:t>
            </a:r>
            <a:r>
              <a:rPr lang="tr-TR" sz="2000" i="1" dirty="0" err="1"/>
              <a:t>Hazard</a:t>
            </a:r>
            <a:r>
              <a:rPr lang="tr-TR" sz="2000" i="1" dirty="0"/>
              <a:t> </a:t>
            </a:r>
            <a:r>
              <a:rPr lang="tr-TR" sz="2000" i="1" dirty="0" err="1"/>
              <a:t>and</a:t>
            </a:r>
            <a:r>
              <a:rPr lang="tr-TR" sz="2000" i="1" dirty="0"/>
              <a:t> </a:t>
            </a:r>
            <a:r>
              <a:rPr lang="tr-TR" sz="2000" i="1" dirty="0" err="1"/>
              <a:t>OperabilityStudies</a:t>
            </a:r>
            <a:r>
              <a:rPr lang="tr-TR" sz="2000" i="1" dirty="0"/>
              <a:t>-(HAZOP))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Hata </a:t>
            </a:r>
            <a:r>
              <a:rPr lang="tr-TR" sz="2000" i="1" dirty="0"/>
              <a:t>Ağacı Analizi (</a:t>
            </a:r>
            <a:r>
              <a:rPr lang="tr-TR" sz="2000" i="1" dirty="0" err="1"/>
              <a:t>Fault</a:t>
            </a:r>
            <a:r>
              <a:rPr lang="tr-TR" sz="2000" i="1" dirty="0"/>
              <a:t> </a:t>
            </a:r>
            <a:r>
              <a:rPr lang="tr-TR" sz="2000" i="1" dirty="0" err="1"/>
              <a:t>Teree</a:t>
            </a:r>
            <a:r>
              <a:rPr lang="tr-TR" sz="2000" i="1" dirty="0"/>
              <a:t> </a:t>
            </a:r>
            <a:r>
              <a:rPr lang="tr-TR" sz="2000" i="1" dirty="0" err="1"/>
              <a:t>Analaysıs</a:t>
            </a:r>
            <a:r>
              <a:rPr lang="tr-TR" sz="2000" i="1" dirty="0"/>
              <a:t>-(FTA))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Kaza </a:t>
            </a:r>
            <a:r>
              <a:rPr lang="tr-TR" sz="2000" i="1" dirty="0"/>
              <a:t>Sonuç Analizi (</a:t>
            </a:r>
            <a:r>
              <a:rPr lang="tr-TR" sz="2000" i="1" dirty="0" err="1"/>
              <a:t>Event</a:t>
            </a:r>
            <a:r>
              <a:rPr lang="tr-TR" sz="2000" i="1" dirty="0"/>
              <a:t> </a:t>
            </a:r>
            <a:r>
              <a:rPr lang="tr-TR" sz="2000" i="1" dirty="0" err="1"/>
              <a:t>TreeAnalaysıs</a:t>
            </a:r>
            <a:r>
              <a:rPr lang="tr-TR" sz="2000" i="1" dirty="0"/>
              <a:t>-(ETA))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 smtClean="0"/>
              <a:t>Tehlike </a:t>
            </a:r>
            <a:r>
              <a:rPr lang="tr-TR" sz="2000" i="1" dirty="0"/>
              <a:t>Analizi ve Kritik Kontrol Noktaları (</a:t>
            </a:r>
            <a:r>
              <a:rPr lang="tr-TR" sz="2000" i="1" dirty="0" err="1"/>
              <a:t>Hazard</a:t>
            </a:r>
            <a:r>
              <a:rPr lang="tr-TR" sz="2000" i="1" dirty="0"/>
              <a:t> </a:t>
            </a:r>
            <a:r>
              <a:rPr lang="tr-TR" sz="2000" i="1" dirty="0" err="1"/>
              <a:t>Analaysıs</a:t>
            </a:r>
            <a:r>
              <a:rPr lang="tr-TR" sz="2000" i="1" dirty="0"/>
              <a:t> </a:t>
            </a:r>
            <a:r>
              <a:rPr lang="tr-TR" sz="2000" i="1" dirty="0" err="1"/>
              <a:t>and</a:t>
            </a:r>
            <a:r>
              <a:rPr lang="tr-TR" sz="2000" i="1" dirty="0"/>
              <a:t> Critical Control </a:t>
            </a:r>
            <a:r>
              <a:rPr lang="tr-TR" sz="2000" i="1" dirty="0" err="1"/>
              <a:t>Points</a:t>
            </a:r>
            <a:r>
              <a:rPr lang="tr-TR" sz="2000" i="1" dirty="0"/>
              <a:t>-HACCP) </a:t>
            </a:r>
          </a:p>
        </p:txBody>
      </p:sp>
      <p:sp>
        <p:nvSpPr>
          <p:cNvPr id="25" name="Freeform 20"/>
          <p:cNvSpPr/>
          <p:nvPr/>
        </p:nvSpPr>
        <p:spPr bwMode="auto">
          <a:xfrm>
            <a:off x="-5" y="767381"/>
            <a:ext cx="9144004" cy="108000"/>
          </a:xfrm>
          <a:custGeom>
            <a:avLst/>
            <a:gdLst>
              <a:gd name="T0" fmla="*/ 0 w 1600"/>
              <a:gd name="T1" fmla="*/ 497 h 498"/>
              <a:gd name="T2" fmla="*/ 1599 w 1600"/>
              <a:gd name="T3" fmla="*/ 497 h 498"/>
              <a:gd name="T4" fmla="*/ 1599 w 1600"/>
              <a:gd name="T5" fmla="*/ 0 h 498"/>
              <a:gd name="T6" fmla="*/ 0 w 1600"/>
              <a:gd name="T7" fmla="*/ 0 h 498"/>
              <a:gd name="T8" fmla="*/ 0 w 1600"/>
              <a:gd name="T9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0" h="498">
                <a:moveTo>
                  <a:pt x="0" y="497"/>
                </a:moveTo>
                <a:lnTo>
                  <a:pt x="1599" y="497"/>
                </a:lnTo>
                <a:lnTo>
                  <a:pt x="1599" y="0"/>
                </a:lnTo>
                <a:lnTo>
                  <a:pt x="0" y="0"/>
                </a:lnTo>
                <a:lnTo>
                  <a:pt x="0" y="49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442681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304800" y="5334000"/>
            <a:ext cx="8534400" cy="1066800"/>
          </a:xfrm>
          <a:prstGeom prst="rect">
            <a:avLst/>
          </a:prstGeom>
          <a:noFill/>
          <a:ln w="9525" algn="ctr">
            <a:noFill/>
            <a:round/>
          </a:ln>
        </p:spPr>
        <p:txBody>
          <a:bodyPr wrap="none" anchor="ctr"/>
          <a:lstStyle/>
          <a:p>
            <a:pPr marL="36195" algn="ctr" eaLnBrk="1" hangingPunct="1">
              <a:defRPr/>
            </a:pPr>
            <a:r>
              <a:rPr lang="tr-TR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TEŞEKKÜR</a:t>
            </a:r>
            <a:r>
              <a:rPr lang="tr-TR" sz="3600" b="1" noProof="1" smtClean="0">
                <a:solidFill>
                  <a:srgbClr val="169F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tr-TR" sz="3600" b="1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EDERİM</a:t>
            </a:r>
            <a:endParaRPr lang="tr-TR" sz="3600" b="1" noProof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15" name="Rectangle 17"/>
          <p:cNvSpPr/>
          <p:nvPr/>
        </p:nvSpPr>
        <p:spPr>
          <a:xfrm>
            <a:off x="304800" y="685800"/>
            <a:ext cx="8534400" cy="661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IN" sz="37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“SAFETY F</a:t>
            </a:r>
            <a:r>
              <a:rPr lang="tr-TR" sz="37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IN" sz="37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RST” </a:t>
            </a:r>
            <a:r>
              <a:rPr lang="tr-TR" sz="37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IN" sz="37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“SAFETY ALWAYS”</a:t>
            </a:r>
          </a:p>
        </p:txBody>
      </p:sp>
      <p:pic>
        <p:nvPicPr>
          <p:cNvPr id="1026" name="Picture 2" descr="Ücretsiz İş Toplantısı Resimleri, Ücretsiz Küçük Resim İndir, Ücretsiz  Küçük Resim - Diğ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625" y="1717777"/>
            <a:ext cx="5040000" cy="37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1975</Words>
  <Application>Microsoft Office PowerPoint</Application>
  <PresentationFormat>Ekran Gösterisi (4:3)</PresentationFormat>
  <Paragraphs>186</Paragraphs>
  <Slides>23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33" baseType="lpstr">
      <vt:lpstr>Arial</vt:lpstr>
      <vt:lpstr>Arial Narrow</vt:lpstr>
      <vt:lpstr>Calibri</vt:lpstr>
      <vt:lpstr>Calibri Light</vt:lpstr>
      <vt:lpstr>Cambria</vt:lpstr>
      <vt:lpstr>Gill Sans MT</vt:lpstr>
      <vt:lpstr>Monotype Corsiva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ACER</dc:creator>
  <cp:lastModifiedBy>ACER</cp:lastModifiedBy>
  <cp:revision>66</cp:revision>
  <dcterms:created xsi:type="dcterms:W3CDTF">2023-01-15T14:02:00Z</dcterms:created>
  <dcterms:modified xsi:type="dcterms:W3CDTF">2023-02-07T20:41:37Z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5C204A8AA56B4CA7B4A3451A8873DC11</vt:lpwstr>
  </property>
  <property fmtid="{D5CDD505-2E9C-101B-9397-08002B2CF9AE}" pid="3" name="KSOProductBuildVer">
    <vt:lpwstr>1033-11.2.0.11440</vt:lpwstr>
  </property>
</Properties>
</file>